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ink/ink1.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media/image15.svg" ContentType="image/svg+xml"/>
  <Override PartName="/ppt/media/image17.svg" ContentType="image/svg+xml"/>
  <Override PartName="/ppt/media/image1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3"/>
    <p:sldMasterId id="2147483681" r:id="rId4"/>
    <p:sldMasterId id="2147483697" r:id="rId5"/>
  </p:sldMasterIdLst>
  <p:notesMasterIdLst>
    <p:notesMasterId r:id="rId7"/>
  </p:notesMasterIdLst>
  <p:sldIdLst>
    <p:sldId id="465" r:id="rId6"/>
    <p:sldId id="5111" r:id="rId8"/>
    <p:sldId id="5008" r:id="rId9"/>
    <p:sldId id="5112" r:id="rId10"/>
    <p:sldId id="1110" r:id="rId11"/>
    <p:sldId id="1132" r:id="rId12"/>
    <p:sldId id="1415" r:id="rId13"/>
    <p:sldId id="5113" r:id="rId14"/>
    <p:sldId id="3525" r:id="rId15"/>
    <p:sldId id="3524" r:id="rId16"/>
    <p:sldId id="3528" r:id="rId17"/>
    <p:sldId id="5116" r:id="rId18"/>
    <p:sldId id="3526" r:id="rId19"/>
    <p:sldId id="5115" r:id="rId20"/>
    <p:sldId id="5117" r:id="rId21"/>
    <p:sldId id="5221" r:id="rId22"/>
    <p:sldId id="5222" r:id="rId23"/>
    <p:sldId id="5223" r:id="rId24"/>
    <p:sldId id="5219" r:id="rId25"/>
    <p:sldId id="5224" r:id="rId26"/>
    <p:sldId id="5225" r:id="rId27"/>
    <p:sldId id="5226" r:id="rId28"/>
    <p:sldId id="5227" r:id="rId29"/>
    <p:sldId id="5228" r:id="rId30"/>
    <p:sldId id="5229" r:id="rId31"/>
    <p:sldId id="5230" r:id="rId32"/>
    <p:sldId id="5231" r:id="rId33"/>
    <p:sldId id="5232" r:id="rId34"/>
    <p:sldId id="5233" r:id="rId35"/>
    <p:sldId id="5234" r:id="rId36"/>
    <p:sldId id="5235" r:id="rId37"/>
    <p:sldId id="5236" r:id="rId38"/>
    <p:sldId id="5237" r:id="rId39"/>
    <p:sldId id="5238" r:id="rId40"/>
    <p:sldId id="5239" r:id="rId41"/>
    <p:sldId id="5240" r:id="rId42"/>
    <p:sldId id="5241" r:id="rId43"/>
    <p:sldId id="1411" r:id="rId44"/>
    <p:sldId id="1133" r:id="rId45"/>
    <p:sldId id="5242" r:id="rId46"/>
    <p:sldId id="5243" r:id="rId47"/>
    <p:sldId id="5244" r:id="rId48"/>
    <p:sldId id="5245" r:id="rId49"/>
    <p:sldId id="5246" r:id="rId50"/>
    <p:sldId id="5248" r:id="rId51"/>
    <p:sldId id="5249" r:id="rId52"/>
    <p:sldId id="1135" r:id="rId53"/>
    <p:sldId id="5250" r:id="rId54"/>
    <p:sldId id="1136" r:id="rId55"/>
    <p:sldId id="5251" r:id="rId56"/>
    <p:sldId id="5252" r:id="rId57"/>
    <p:sldId id="5253" r:id="rId58"/>
    <p:sldId id="1137" r:id="rId59"/>
    <p:sldId id="5254" r:id="rId60"/>
    <p:sldId id="5255" r:id="rId61"/>
    <p:sldId id="5256" r:id="rId62"/>
    <p:sldId id="3502" r:id="rId63"/>
    <p:sldId id="5257" r:id="rId64"/>
    <p:sldId id="1419" r:id="rId65"/>
    <p:sldId id="3505" r:id="rId66"/>
    <p:sldId id="1422" r:id="rId67"/>
    <p:sldId id="5258" r:id="rId68"/>
    <p:sldId id="3507" r:id="rId69"/>
    <p:sldId id="3506" r:id="rId70"/>
    <p:sldId id="5259" r:id="rId71"/>
    <p:sldId id="1424" r:id="rId72"/>
    <p:sldId id="1426" r:id="rId73"/>
    <p:sldId id="1427" r:id="rId74"/>
    <p:sldId id="3531" r:id="rId75"/>
    <p:sldId id="5260" r:id="rId76"/>
    <p:sldId id="1439" r:id="rId77"/>
    <p:sldId id="1139" r:id="rId78"/>
    <p:sldId id="5261" r:id="rId79"/>
    <p:sldId id="3532" r:id="rId80"/>
    <p:sldId id="1146" r:id="rId81"/>
    <p:sldId id="5262" r:id="rId82"/>
    <p:sldId id="1148" r:id="rId83"/>
    <p:sldId id="5263" r:id="rId84"/>
    <p:sldId id="1151" r:id="rId85"/>
    <p:sldId id="5264" r:id="rId86"/>
    <p:sldId id="5265" r:id="rId87"/>
    <p:sldId id="5266" r:id="rId88"/>
    <p:sldId id="5267" r:id="rId89"/>
    <p:sldId id="1154" r:id="rId90"/>
    <p:sldId id="1152" r:id="rId91"/>
    <p:sldId id="1156" r:id="rId92"/>
    <p:sldId id="1159" r:id="rId93"/>
    <p:sldId id="5268" r:id="rId94"/>
    <p:sldId id="5269" r:id="rId95"/>
    <p:sldId id="1160" r:id="rId96"/>
    <p:sldId id="5270" r:id="rId97"/>
    <p:sldId id="3535" r:id="rId98"/>
    <p:sldId id="1162" r:id="rId99"/>
    <p:sldId id="1163" r:id="rId100"/>
    <p:sldId id="1167" r:id="rId101"/>
    <p:sldId id="1168" r:id="rId102"/>
    <p:sldId id="5358" r:id="rId103"/>
    <p:sldId id="1169" r:id="rId104"/>
    <p:sldId id="5359" r:id="rId105"/>
    <p:sldId id="5360" r:id="rId106"/>
    <p:sldId id="1170" r:id="rId107"/>
    <p:sldId id="1433" r:id="rId108"/>
    <p:sldId id="1984" r:id="rId109"/>
    <p:sldId id="1985" r:id="rId110"/>
    <p:sldId id="5361" r:id="rId111"/>
    <p:sldId id="5362" r:id="rId112"/>
    <p:sldId id="2849" r:id="rId113"/>
    <p:sldId id="2851" r:id="rId114"/>
    <p:sldId id="2852" r:id="rId115"/>
    <p:sldId id="1986" r:id="rId116"/>
    <p:sldId id="5363" r:id="rId117"/>
    <p:sldId id="2850" r:id="rId118"/>
    <p:sldId id="1990" r:id="rId119"/>
    <p:sldId id="5364" r:id="rId120"/>
    <p:sldId id="1991" r:id="rId121"/>
    <p:sldId id="5365" r:id="rId122"/>
    <p:sldId id="5369" r:id="rId123"/>
    <p:sldId id="5370" r:id="rId124"/>
    <p:sldId id="5371" r:id="rId125"/>
    <p:sldId id="5372" r:id="rId126"/>
    <p:sldId id="5373" r:id="rId127"/>
    <p:sldId id="5374" r:id="rId128"/>
    <p:sldId id="5375" r:id="rId129"/>
    <p:sldId id="5376" r:id="rId130"/>
    <p:sldId id="5377" r:id="rId131"/>
    <p:sldId id="5378" r:id="rId132"/>
    <p:sldId id="5366" r:id="rId133"/>
    <p:sldId id="5367" r:id="rId134"/>
    <p:sldId id="5368" r:id="rId135"/>
    <p:sldId id="1992" r:id="rId136"/>
    <p:sldId id="5379" r:id="rId137"/>
    <p:sldId id="5380" r:id="rId138"/>
    <p:sldId id="5382" r:id="rId139"/>
    <p:sldId id="5383" r:id="rId140"/>
    <p:sldId id="5385" r:id="rId141"/>
    <p:sldId id="5386" r:id="rId142"/>
    <p:sldId id="5387" r:id="rId143"/>
    <p:sldId id="5388" r:id="rId144"/>
    <p:sldId id="5389" r:id="rId145"/>
    <p:sldId id="5391" r:id="rId146"/>
    <p:sldId id="5392" r:id="rId147"/>
    <p:sldId id="5393" r:id="rId148"/>
  </p:sldIdLst>
  <p:sldSz cx="9144000" cy="6858000" type="screen4x3"/>
  <p:notesSz cx="6858000" cy="9144000"/>
  <p:custDataLst>
    <p:tags r:id="rId153"/>
  </p:custDataLst>
  <p:defaultTextStyle>
    <a:defPPr>
      <a:defRPr lang="en-US"/>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9pPr>
  </p:defaultTextStyle>
  <p:extLst>
    <p:ext uri="{EFAFB233-063F-42B5-8137-9DF3F51BA10A}">
      <p15:sldGuideLst xmlns:p15="http://schemas.microsoft.com/office/powerpoint/2012/main">
        <p15:guide id="1" orient="horz" pos="432" userDrawn="1">
          <p15:clr>
            <a:srgbClr val="A4A3A4"/>
          </p15:clr>
        </p15:guide>
        <p15:guide id="2" orient="horz" pos="3146" userDrawn="1">
          <p15:clr>
            <a:srgbClr val="A4A3A4"/>
          </p15:clr>
        </p15:guide>
        <p15:guide id="3" orient="horz" pos="890" userDrawn="1">
          <p15:clr>
            <a:srgbClr val="A4A3A4"/>
          </p15:clr>
        </p15:guide>
        <p15:guide id="4"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 initials="l" lastIdx="1" clrIdx="0"/>
  <p:cmAuthor id="2" name="lenovo" initials="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2FDB2607-1784-4EEB-B798-7EB5836EED8A}">
        <p14:showMediaCtrls xmlns:p14="http://schemas.microsoft.com/office/powerpoint/2010/main" val="1"/>
      </p:ext>
    </p:extLst>
  </p:showPr>
  <p:clrMru>
    <a:srgbClr val="FF0000"/>
    <a:srgbClr val="1318EB"/>
    <a:srgbClr val="9933FF"/>
    <a:srgbClr val="660066"/>
    <a:srgbClr val="CC99FF"/>
    <a:srgbClr val="339933"/>
    <a:srgbClr val="FF9999"/>
    <a:srgbClr val="4D4D4D"/>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2063"/>
  </p:normalViewPr>
  <p:slideViewPr>
    <p:cSldViewPr showGuides="1">
      <p:cViewPr>
        <p:scale>
          <a:sx n="75" d="100"/>
          <a:sy n="75" d="100"/>
        </p:scale>
        <p:origin x="-1272" y="120"/>
      </p:cViewPr>
      <p:guideLst>
        <p:guide orient="horz" pos="432"/>
        <p:guide orient="horz" pos="3146"/>
        <p:guide orient="horz" pos="89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3.xml"/><Relationship Id="rId98" Type="http://schemas.openxmlformats.org/officeDocument/2006/relationships/slide" Target="slides/slide92.xml"/><Relationship Id="rId97" Type="http://schemas.openxmlformats.org/officeDocument/2006/relationships/slide" Target="slides/slide91.xml"/><Relationship Id="rId96" Type="http://schemas.openxmlformats.org/officeDocument/2006/relationships/slide" Target="slides/slide90.xml"/><Relationship Id="rId95" Type="http://schemas.openxmlformats.org/officeDocument/2006/relationships/slide" Target="slides/slide89.xml"/><Relationship Id="rId94" Type="http://schemas.openxmlformats.org/officeDocument/2006/relationships/slide" Target="slides/slide88.xml"/><Relationship Id="rId93" Type="http://schemas.openxmlformats.org/officeDocument/2006/relationships/slide" Target="slides/slide87.xml"/><Relationship Id="rId92" Type="http://schemas.openxmlformats.org/officeDocument/2006/relationships/slide" Target="slides/slide86.xml"/><Relationship Id="rId91" Type="http://schemas.openxmlformats.org/officeDocument/2006/relationships/slide" Target="slides/slide85.xml"/><Relationship Id="rId90" Type="http://schemas.openxmlformats.org/officeDocument/2006/relationships/slide" Target="slides/slide84.xml"/><Relationship Id="rId9" Type="http://schemas.openxmlformats.org/officeDocument/2006/relationships/slide" Target="slides/slide3.xml"/><Relationship Id="rId89" Type="http://schemas.openxmlformats.org/officeDocument/2006/relationships/slide" Target="slides/slide83.xml"/><Relationship Id="rId88" Type="http://schemas.openxmlformats.org/officeDocument/2006/relationships/slide" Target="slides/slide82.xml"/><Relationship Id="rId87" Type="http://schemas.openxmlformats.org/officeDocument/2006/relationships/slide" Target="slides/slide81.xml"/><Relationship Id="rId86" Type="http://schemas.openxmlformats.org/officeDocument/2006/relationships/slide" Target="slides/slide80.xml"/><Relationship Id="rId85" Type="http://schemas.openxmlformats.org/officeDocument/2006/relationships/slide" Target="slides/slide79.xml"/><Relationship Id="rId84" Type="http://schemas.openxmlformats.org/officeDocument/2006/relationships/slide" Target="slides/slide78.xml"/><Relationship Id="rId83" Type="http://schemas.openxmlformats.org/officeDocument/2006/relationships/slide" Target="slides/slide77.xml"/><Relationship Id="rId82" Type="http://schemas.openxmlformats.org/officeDocument/2006/relationships/slide" Target="slides/slide76.xml"/><Relationship Id="rId81" Type="http://schemas.openxmlformats.org/officeDocument/2006/relationships/slide" Target="slides/slide75.xml"/><Relationship Id="rId80" Type="http://schemas.openxmlformats.org/officeDocument/2006/relationships/slide" Target="slides/slide74.xml"/><Relationship Id="rId8" Type="http://schemas.openxmlformats.org/officeDocument/2006/relationships/slide" Target="slides/slide2.xml"/><Relationship Id="rId79" Type="http://schemas.openxmlformats.org/officeDocument/2006/relationships/slide" Target="slides/slide73.xml"/><Relationship Id="rId78" Type="http://schemas.openxmlformats.org/officeDocument/2006/relationships/slide" Target="slides/slide72.xml"/><Relationship Id="rId77" Type="http://schemas.openxmlformats.org/officeDocument/2006/relationships/slide" Target="slides/slide71.xml"/><Relationship Id="rId76" Type="http://schemas.openxmlformats.org/officeDocument/2006/relationships/slide" Target="slides/slide70.xml"/><Relationship Id="rId75" Type="http://schemas.openxmlformats.org/officeDocument/2006/relationships/slide" Target="slides/slide69.xml"/><Relationship Id="rId74" Type="http://schemas.openxmlformats.org/officeDocument/2006/relationships/slide" Target="slides/slide68.xml"/><Relationship Id="rId73" Type="http://schemas.openxmlformats.org/officeDocument/2006/relationships/slide" Target="slides/slide67.xml"/><Relationship Id="rId72" Type="http://schemas.openxmlformats.org/officeDocument/2006/relationships/slide" Target="slides/slide66.xml"/><Relationship Id="rId71" Type="http://schemas.openxmlformats.org/officeDocument/2006/relationships/slide" Target="slides/slide65.xml"/><Relationship Id="rId70" Type="http://schemas.openxmlformats.org/officeDocument/2006/relationships/slide" Target="slides/slide64.xml"/><Relationship Id="rId7" Type="http://schemas.openxmlformats.org/officeDocument/2006/relationships/notesMaster" Target="notesMasters/notesMaster1.xml"/><Relationship Id="rId69" Type="http://schemas.openxmlformats.org/officeDocument/2006/relationships/slide" Target="slides/slide63.xml"/><Relationship Id="rId68" Type="http://schemas.openxmlformats.org/officeDocument/2006/relationships/slide" Target="slides/slide62.xml"/><Relationship Id="rId67" Type="http://schemas.openxmlformats.org/officeDocument/2006/relationships/slide" Target="slides/slide61.xml"/><Relationship Id="rId66" Type="http://schemas.openxmlformats.org/officeDocument/2006/relationships/slide" Target="slides/slide60.xml"/><Relationship Id="rId65" Type="http://schemas.openxmlformats.org/officeDocument/2006/relationships/slide" Target="slides/slide59.xml"/><Relationship Id="rId64" Type="http://schemas.openxmlformats.org/officeDocument/2006/relationships/slide" Target="slides/slide58.xml"/><Relationship Id="rId63" Type="http://schemas.openxmlformats.org/officeDocument/2006/relationships/slide" Target="slides/slide57.xml"/><Relationship Id="rId62" Type="http://schemas.openxmlformats.org/officeDocument/2006/relationships/slide" Target="slides/slide56.xml"/><Relationship Id="rId61" Type="http://schemas.openxmlformats.org/officeDocument/2006/relationships/slide" Target="slides/slide55.xml"/><Relationship Id="rId60" Type="http://schemas.openxmlformats.org/officeDocument/2006/relationships/slide" Target="slides/slide54.xml"/><Relationship Id="rId6" Type="http://schemas.openxmlformats.org/officeDocument/2006/relationships/slide" Target="slides/slide1.xml"/><Relationship Id="rId59" Type="http://schemas.openxmlformats.org/officeDocument/2006/relationships/slide" Target="slides/slide53.xml"/><Relationship Id="rId58" Type="http://schemas.openxmlformats.org/officeDocument/2006/relationships/slide" Target="slides/slide52.xml"/><Relationship Id="rId57" Type="http://schemas.openxmlformats.org/officeDocument/2006/relationships/slide" Target="slides/slide51.xml"/><Relationship Id="rId56" Type="http://schemas.openxmlformats.org/officeDocument/2006/relationships/slide" Target="slides/slide50.xml"/><Relationship Id="rId55" Type="http://schemas.openxmlformats.org/officeDocument/2006/relationships/slide" Target="slides/slide49.xml"/><Relationship Id="rId54" Type="http://schemas.openxmlformats.org/officeDocument/2006/relationships/slide" Target="slides/slide48.xml"/><Relationship Id="rId53" Type="http://schemas.openxmlformats.org/officeDocument/2006/relationships/slide" Target="slides/slide47.xml"/><Relationship Id="rId52" Type="http://schemas.openxmlformats.org/officeDocument/2006/relationships/slide" Target="slides/slide46.xml"/><Relationship Id="rId51" Type="http://schemas.openxmlformats.org/officeDocument/2006/relationships/slide" Target="slides/slide45.xml"/><Relationship Id="rId50" Type="http://schemas.openxmlformats.org/officeDocument/2006/relationships/slide" Target="slides/slide44.xml"/><Relationship Id="rId5" Type="http://schemas.openxmlformats.org/officeDocument/2006/relationships/slideMaster" Target="slideMasters/slideMaster4.xml"/><Relationship Id="rId49" Type="http://schemas.openxmlformats.org/officeDocument/2006/relationships/slide" Target="slides/slide43.xml"/><Relationship Id="rId48" Type="http://schemas.openxmlformats.org/officeDocument/2006/relationships/slide" Target="slides/slide42.xml"/><Relationship Id="rId47" Type="http://schemas.openxmlformats.org/officeDocument/2006/relationships/slide" Target="slides/slide41.xml"/><Relationship Id="rId46" Type="http://schemas.openxmlformats.org/officeDocument/2006/relationships/slide" Target="slides/slide40.xml"/><Relationship Id="rId45" Type="http://schemas.openxmlformats.org/officeDocument/2006/relationships/slide" Target="slides/slide39.xml"/><Relationship Id="rId44" Type="http://schemas.openxmlformats.org/officeDocument/2006/relationships/slide" Target="slides/slide38.xml"/><Relationship Id="rId43" Type="http://schemas.openxmlformats.org/officeDocument/2006/relationships/slide" Target="slides/slide37.xml"/><Relationship Id="rId42" Type="http://schemas.openxmlformats.org/officeDocument/2006/relationships/slide" Target="slides/slide36.xml"/><Relationship Id="rId41" Type="http://schemas.openxmlformats.org/officeDocument/2006/relationships/slide" Target="slides/slide35.xml"/><Relationship Id="rId40" Type="http://schemas.openxmlformats.org/officeDocument/2006/relationships/slide" Target="slides/slide34.xml"/><Relationship Id="rId4" Type="http://schemas.openxmlformats.org/officeDocument/2006/relationships/slideMaster" Target="slideMasters/slideMaster3.xml"/><Relationship Id="rId39" Type="http://schemas.openxmlformats.org/officeDocument/2006/relationships/slide" Target="slides/slide33.xml"/><Relationship Id="rId38" Type="http://schemas.openxmlformats.org/officeDocument/2006/relationships/slide" Target="slides/slide32.xml"/><Relationship Id="rId37" Type="http://schemas.openxmlformats.org/officeDocument/2006/relationships/slide" Target="slides/slide31.xml"/><Relationship Id="rId36" Type="http://schemas.openxmlformats.org/officeDocument/2006/relationships/slide" Target="slides/slide30.xml"/><Relationship Id="rId35" Type="http://schemas.openxmlformats.org/officeDocument/2006/relationships/slide" Target="slides/slide29.xml"/><Relationship Id="rId34" Type="http://schemas.openxmlformats.org/officeDocument/2006/relationships/slide" Target="slides/slide28.xml"/><Relationship Id="rId33" Type="http://schemas.openxmlformats.org/officeDocument/2006/relationships/slide" Target="slides/slide27.xml"/><Relationship Id="rId32" Type="http://schemas.openxmlformats.org/officeDocument/2006/relationships/slide" Target="slides/slide26.xml"/><Relationship Id="rId31" Type="http://schemas.openxmlformats.org/officeDocument/2006/relationships/slide" Target="slides/slide25.xml"/><Relationship Id="rId30" Type="http://schemas.openxmlformats.org/officeDocument/2006/relationships/slide" Target="slides/slide24.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3" Type="http://schemas.openxmlformats.org/officeDocument/2006/relationships/tags" Target="tags/tag546.xml"/><Relationship Id="rId152" Type="http://schemas.openxmlformats.org/officeDocument/2006/relationships/commentAuthors" Target="commentAuthors.xml"/><Relationship Id="rId151" Type="http://schemas.openxmlformats.org/officeDocument/2006/relationships/tableStyles" Target="tableStyles.xml"/><Relationship Id="rId150" Type="http://schemas.openxmlformats.org/officeDocument/2006/relationships/viewProps" Target="viewProps.xml"/><Relationship Id="rId15" Type="http://schemas.openxmlformats.org/officeDocument/2006/relationships/slide" Target="slides/slide9.xml"/><Relationship Id="rId149" Type="http://schemas.openxmlformats.org/officeDocument/2006/relationships/presProps" Target="presProps.xml"/><Relationship Id="rId148" Type="http://schemas.openxmlformats.org/officeDocument/2006/relationships/slide" Target="slides/slide142.xml"/><Relationship Id="rId147" Type="http://schemas.openxmlformats.org/officeDocument/2006/relationships/slide" Target="slides/slide141.xml"/><Relationship Id="rId146" Type="http://schemas.openxmlformats.org/officeDocument/2006/relationships/slide" Target="slides/slide140.xml"/><Relationship Id="rId145" Type="http://schemas.openxmlformats.org/officeDocument/2006/relationships/slide" Target="slides/slide139.xml"/><Relationship Id="rId144" Type="http://schemas.openxmlformats.org/officeDocument/2006/relationships/slide" Target="slides/slide138.xml"/><Relationship Id="rId143" Type="http://schemas.openxmlformats.org/officeDocument/2006/relationships/slide" Target="slides/slide137.xml"/><Relationship Id="rId142" Type="http://schemas.openxmlformats.org/officeDocument/2006/relationships/slide" Target="slides/slide136.xml"/><Relationship Id="rId141" Type="http://schemas.openxmlformats.org/officeDocument/2006/relationships/slide" Target="slides/slide135.xml"/><Relationship Id="rId140" Type="http://schemas.openxmlformats.org/officeDocument/2006/relationships/slide" Target="slides/slide134.xml"/><Relationship Id="rId14" Type="http://schemas.openxmlformats.org/officeDocument/2006/relationships/slide" Target="slides/slide8.xml"/><Relationship Id="rId139" Type="http://schemas.openxmlformats.org/officeDocument/2006/relationships/slide" Target="slides/slide133.xml"/><Relationship Id="rId138" Type="http://schemas.openxmlformats.org/officeDocument/2006/relationships/slide" Target="slides/slide132.xml"/><Relationship Id="rId137" Type="http://schemas.openxmlformats.org/officeDocument/2006/relationships/slide" Target="slides/slide131.xml"/><Relationship Id="rId136" Type="http://schemas.openxmlformats.org/officeDocument/2006/relationships/slide" Target="slides/slide130.xml"/><Relationship Id="rId135" Type="http://schemas.openxmlformats.org/officeDocument/2006/relationships/slide" Target="slides/slide129.xml"/><Relationship Id="rId134" Type="http://schemas.openxmlformats.org/officeDocument/2006/relationships/slide" Target="slides/slide128.xml"/><Relationship Id="rId133" Type="http://schemas.openxmlformats.org/officeDocument/2006/relationships/slide" Target="slides/slide127.xml"/><Relationship Id="rId132" Type="http://schemas.openxmlformats.org/officeDocument/2006/relationships/slide" Target="slides/slide126.xml"/><Relationship Id="rId131" Type="http://schemas.openxmlformats.org/officeDocument/2006/relationships/slide" Target="slides/slide125.xml"/><Relationship Id="rId130" Type="http://schemas.openxmlformats.org/officeDocument/2006/relationships/slide" Target="slides/slide124.xml"/><Relationship Id="rId13" Type="http://schemas.openxmlformats.org/officeDocument/2006/relationships/slide" Target="slides/slide7.xml"/><Relationship Id="rId129" Type="http://schemas.openxmlformats.org/officeDocument/2006/relationships/slide" Target="slides/slide123.xml"/><Relationship Id="rId128" Type="http://schemas.openxmlformats.org/officeDocument/2006/relationships/slide" Target="slides/slide122.xml"/><Relationship Id="rId127" Type="http://schemas.openxmlformats.org/officeDocument/2006/relationships/slide" Target="slides/slide121.xml"/><Relationship Id="rId126" Type="http://schemas.openxmlformats.org/officeDocument/2006/relationships/slide" Target="slides/slide120.xml"/><Relationship Id="rId125" Type="http://schemas.openxmlformats.org/officeDocument/2006/relationships/slide" Target="slides/slide119.xml"/><Relationship Id="rId124" Type="http://schemas.openxmlformats.org/officeDocument/2006/relationships/slide" Target="slides/slide118.xml"/><Relationship Id="rId123" Type="http://schemas.openxmlformats.org/officeDocument/2006/relationships/slide" Target="slides/slide117.xml"/><Relationship Id="rId122" Type="http://schemas.openxmlformats.org/officeDocument/2006/relationships/slide" Target="slides/slide116.xml"/><Relationship Id="rId121" Type="http://schemas.openxmlformats.org/officeDocument/2006/relationships/slide" Target="slides/slide115.xml"/><Relationship Id="rId120" Type="http://schemas.openxmlformats.org/officeDocument/2006/relationships/slide" Target="slides/slide114.xml"/><Relationship Id="rId12" Type="http://schemas.openxmlformats.org/officeDocument/2006/relationships/slide" Target="slides/slide6.xml"/><Relationship Id="rId119" Type="http://schemas.openxmlformats.org/officeDocument/2006/relationships/slide" Target="slides/slide113.xml"/><Relationship Id="rId118" Type="http://schemas.openxmlformats.org/officeDocument/2006/relationships/slide" Target="slides/slide112.xml"/><Relationship Id="rId117" Type="http://schemas.openxmlformats.org/officeDocument/2006/relationships/slide" Target="slides/slide111.xml"/><Relationship Id="rId116" Type="http://schemas.openxmlformats.org/officeDocument/2006/relationships/slide" Target="slides/slide110.xml"/><Relationship Id="rId115" Type="http://schemas.openxmlformats.org/officeDocument/2006/relationships/slide" Target="slides/slide109.xml"/><Relationship Id="rId114" Type="http://schemas.openxmlformats.org/officeDocument/2006/relationships/slide" Target="slides/slide108.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110" Type="http://schemas.openxmlformats.org/officeDocument/2006/relationships/slide" Target="slides/slide104.xml"/><Relationship Id="rId11" Type="http://schemas.openxmlformats.org/officeDocument/2006/relationships/slide" Target="slides/slide5.xml"/><Relationship Id="rId109" Type="http://schemas.openxmlformats.org/officeDocument/2006/relationships/slide" Target="slides/slide103.xml"/><Relationship Id="rId108" Type="http://schemas.openxmlformats.org/officeDocument/2006/relationships/slide" Target="slides/slide102.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10" Type="http://schemas.openxmlformats.org/officeDocument/2006/relationships/slide" Target="slides/slide4.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ink/ink1.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258 491,'3'0,"1"0,-1 0,0 0,0 0,3 0,-2 0,-1 0,0 0,0 0,1 0,0 0,-1 0,0 0,0 0,0 0,0 0,0 0,1 0,1 0,-2 0,0 0,0 0,0 0,1 0,0 0,1 0,-1 0,-1 0,0 0,1 0,-1 0,1 0,1 0,-2 0,0 0,0 1,0-1,0 0,0 0,1 0,0 0,-1 0,0 0,0 0,0 0,0 0,0 0,0 0,0 0,3 0,-3 0,0 0,0 0,0 0,2 0,-2 0,1 0,-1 0,0 0,1 0,1 0,-1 0,-1 0,0 0,0 0,0 0,0 0,0 0,1 0,1 0,-2 0,2 0,-2 0,2 0,-2 0,0 0,0 0,2 0,-1 0,4-2,-5 2,0 0,1 0,0 0,0 0,1 0,3 0,-3 0,-2 0,0 0,0 0,0 0,0 0,1 0,-1 0,1 0,-1 0,0 0,2 0,-2 0,0 0,2 0,-1 0,1 0,-2 0,0 0,0 0,0 0,1 0,0 0,-1 0,0 0,2 0,-2 0,1 0,-1 0,0 0,0 0,0 0,3 0,-2 0,1 0,-1 0,-1 0,0 0,3 0,-1 0,0 0,-2 0,0 0,3 0,-2 0,-1 0,0 0,0 0,1 0,-1 0,1 0,-1 0,0 0,0 0,0 0,0 0</inkml:trace>
</inkml:ink>
</file>

<file path=ppt/ink/ink10.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842 475,'1'15,"-3"-9,1-3,0 1,0 0,-1-1,-1-1,0-2,0-1</inkml:trace>
</inkml:ink>
</file>

<file path=ppt/ink/ink11.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866 336,'-3'3,"0"-2,1 3</inkml:trace>
</inkml:ink>
</file>

<file path=ppt/ink/ink12.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864 338,'3'-2,"0"2</inkml:trace>
</inkml:ink>
</file>

<file path=ppt/ink/ink13.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867 337,'0'3</inkml:trace>
</inkml:ink>
</file>

<file path=ppt/ink/ink14.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884 328,'-3'0,"1"3,0 0,-1 0,1 0</inkml:trace>
</inkml:ink>
</file>

<file path=ppt/ink/ink15.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877 338,'3'-1,"0"0</inkml:trace>
</inkml:ink>
</file>

<file path=ppt/ink/ink16.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882 336,'1'3</inkml:trace>
</inkml:ink>
</file>

<file path=ppt/ink/ink17.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866 349,'0'3,"0"0,-1 0,0 0</inkml:trace>
</inkml:ink>
</file>

<file path=ppt/ink/ink18.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871 346,'2'0</inkml:trace>
</inkml:ink>
</file>

<file path=ppt/ink/ink19.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882 345,'4'0,"-3"4,-1-1,0 1,0-1,0 0,0 0,0 0,0 0,-1 0,-2-1,0-2,2-3</inkml:trace>
</inkml:ink>
</file>

<file path=ppt/ink/ink2.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172 643,'3'0,"1"0,-1 0,0 0,1 0,-1 0,0 0,0 0,0 0,0 0,0 0,0 0,0 0,0 0,0 0,0 0,0 0,0 0,0 0,0 0,0 0,0 0,0 0,1 0,0 0,0 0,0 0,-1 0,2 0,-1 0,-1 0,1 0,-1 0,0 0,2 0,-2 0,2 0,-2 0,1 0,2 0,-2 0,-1 0,0 0,0 0,0 0,2 0,-1 0,-1 0,1 0,1 0,1 0,-3 0,2 0,1 0,-1 0,-2 0,0 0,2 0,0 0,-1 0,-1-1,0 1,2 0,-2 0,0 0,0 0,3 0,-3 0,0 0,0 0,0 0,1 0,1 0,1 0,-2 0,-1 0,2 0,-1 0,1 0,0 0,1 0,-3 0,5 0,-4 0,-1 0,1 0,1 0,-2 0,0 0,2 0,4 0,-5 0,1 0,0 0,-2 0,1 0,0 0,4 0,-5 0,1 0,-1 0,0 0,0 0,0 0,0 0,1 0,3 0,-4 0,0 0,0 0</inkml:trace>
</inkml:ink>
</file>

<file path=ppt/ink/ink20.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875 353,'0'3,"0"0,-1 0,-2-1</inkml:trace>
</inkml:ink>
</file>

<file path=ppt/ink/ink21.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879 352,'3'0,"-2"4</inkml:trace>
</inkml:ink>
</file>

<file path=ppt/ink/ink22.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875 356,'2'0</inkml:trace>
</inkml:ink>
</file>

<file path=ppt/ink/ink23.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878 356,'3'0</inkml:trace>
</inkml:ink>
</file>

<file path=ppt/ink/ink24.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877 360,'3'0,"0"0</inkml:trace>
</inkml:ink>
</file>

<file path=ppt/ink/ink25.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907 342,'-3'2,"0"0,0 1,1 0,-1 1</inkml:trace>
</inkml:ink>
</file>

<file path=ppt/ink/ink26.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898 356,'1'3,"-1"0,0 0</inkml:trace>
</inkml:ink>
</file>

<file path=ppt/ink/ink27.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920 343,'-3'3,"0"1,0-2,1 1,-1-1,1 1</inkml:trace>
</inkml:ink>
</file>

<file path=ppt/ink/ink28.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916 333,'0'3,"0"0,-1 1,0-1,1 0,0 0,-1 0,1 0,0 0,0 0,3-1,1-2,0 0,-1 0,0-1,-2-2,-1 0,1 0,-1-1,1 1</inkml:trace>
</inkml:ink>
</file>

<file path=ppt/ink/ink3.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844 343,'-3'3,"0"0,-1-1,1 0,0 0,0 0,7 0,-1-2,1 0,0 1,-1-1,0 0,0 0,0 0,-2-3,-2 0,0 0,0 0,0 0,0-1</inkml:trace>
</inkml:ink>
</file>

<file path=ppt/ink/ink4.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801 486,'0'3,"-2"1,0 1</inkml:trace>
</inkml:ink>
</file>

<file path=ppt/ink/ink5.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805 482,'3'-1,"-3"4,-1 0,0 0,0 0,-1 0,1 1</inkml:trace>
</inkml:ink>
</file>

<file path=ppt/ink/ink6.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813 482,'0'4,"0"-1,-1 0,0 0,0 0,-1 0</inkml:trace>
</inkml:ink>
</file>

<file path=ppt/ink/ink7.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812 478,'3'0,"0"0,-2 3,0 0,0 0,-1 0,0 0,0 1,0-1</inkml:trace>
</inkml:ink>
</file>

<file path=ppt/ink/ink8.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785 490,'3'0,"1"0,-1 0,4 0,-4 0,1 0,-1 0,0 0,0 0,0 0,1 0,-1 0</inkml:trace>
</inkml:ink>
</file>

<file path=ppt/ink/ink9.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2-05-10T20:47:35"/>
    </inkml:context>
    <inkml:brush xml:id="br0">
      <inkml:brushProperty name="width" value="0.05292" units="cm"/>
      <inkml:brushProperty name="height" value="0.05292" units="cm"/>
      <inkml:brushProperty name="color" value="#ff0000"/>
      <inkml:brushProperty name="ignorePressure" value="0"/>
    </inkml:brush>
  </inkml:definitions>
  <inkml:trace contextRef="#ctx0" brushRef="#br0">831 487,'0'3,"0"0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Tahom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Tahom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3796" name="Rectangle 4"/>
          <p:cNvSpPr>
            <a:spLocks noGrp="1"/>
          </p:cNvSpPr>
          <p:nvPr>
            <p:ph type="sldImg"/>
          </p:nvPr>
        </p:nvSpPr>
        <p:spPr>
          <a:xfrm>
            <a:off x="1143000" y="685800"/>
            <a:ext cx="4572000" cy="3429000"/>
          </a:xfrm>
          <a:prstGeom prst="rect">
            <a:avLst/>
          </a:prstGeom>
          <a:noFill/>
          <a:ln w="9525">
            <a:noFill/>
          </a:ln>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Click to edit Master text styles</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Second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Third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Fourth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Fifth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lstStyle>
            <a:lvl1pPr>
              <a:defRPr sz="1200">
                <a:latin typeface="Tahom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fld id="{9A0DB2DC-4C9A-4742-B13C-FB6460FD3503}" type="slidenum">
              <a:rPr lang="zh-CN" altLang="en-US" sz="1200" strike="noStrike" noProof="1" dirty="0">
                <a:latin typeface="Tahoma" panose="020B0604030504040204" pitchFamily="34" charset="0"/>
                <a:ea typeface="宋体" panose="02010600030101010101" pitchFamily="2" charset="-122"/>
                <a:cs typeface="+mn-cs"/>
              </a:rPr>
            </a:fld>
            <a:endParaRPr lang="zh-CN" altLang="en-US" sz="1200" strike="noStrike" noProof="1" dirty="0">
              <a:latin typeface="Tahom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幻灯片图像占位符 1"/>
          <p:cNvSpPr>
            <a:spLocks noGrp="1"/>
          </p:cNvSpPr>
          <p:nvPr>
            <p:ph type="sldImg"/>
          </p:nvPr>
        </p:nvSpPr>
        <p:spPr/>
      </p:sp>
      <p:sp>
        <p:nvSpPr>
          <p:cNvPr id="35842" name="文本占位符 2"/>
          <p:cNvSpPr/>
          <p:nvPr>
            <p:ph type="body"/>
          </p:nvPr>
        </p:nvSpPr>
        <p:spPr/>
        <p:txBody>
          <a:bodyPr wrap="square" lIns="91440" tIns="45720" rIns="91440" bIns="45720" anchor="ctr" anchorCtr="0"/>
          <a:p>
            <a:pPr lvl="0"/>
            <a:endParaRPr lang="zh-CN" altLang="en-US">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7" name="幻灯片图像占位符 1"/>
          <p:cNvSpPr>
            <a:spLocks noGrp="1" noRot="1" noChangeAspect="1" noTextEdit="1"/>
          </p:cNvSpPr>
          <p:nvPr>
            <p:ph type="sldImg"/>
          </p:nvPr>
        </p:nvSpPr>
        <p:spPr>
          <a:ln>
            <a:solidFill>
              <a:srgbClr val="000000"/>
            </a:solidFill>
            <a:miter/>
          </a:ln>
        </p:spPr>
      </p:sp>
      <p:sp>
        <p:nvSpPr>
          <p:cNvPr id="121858" name="备注占位符 2"/>
          <p:cNvSpPr>
            <a:spLocks noGrp="1"/>
          </p:cNvSpPr>
          <p:nvPr>
            <p:ph type="body"/>
          </p:nvPr>
        </p:nvSpPr>
        <p:spPr>
          <a:noFill/>
          <a:ln>
            <a:noFill/>
          </a:ln>
        </p:spPr>
        <p:txBody>
          <a:bodyPr wrap="square" lIns="91440" tIns="45720" rIns="91440" bIns="45720" anchor="t" anchorCtr="0"/>
          <a:p>
            <a:pPr lvl="0">
              <a:spcBef>
                <a:spcPct val="0"/>
              </a:spcBef>
            </a:pPr>
            <a:endParaRPr lang="en-US" altLang="zh-CN"/>
          </a:p>
        </p:txBody>
      </p:sp>
      <p:sp>
        <p:nvSpPr>
          <p:cNvPr id="121859"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a:latin typeface="Calibri" panose="020F0502020204030204" pitchFamily="34" charset="0"/>
              </a:rPr>
            </a:fld>
            <a:endParaRPr lang="zh-CN" altLang="en-US" sz="1200">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3905" name="幻灯片图像占位符 1"/>
          <p:cNvSpPr>
            <a:spLocks noGrp="1" noRot="1" noChangeAspect="1" noTextEdit="1"/>
          </p:cNvSpPr>
          <p:nvPr>
            <p:ph type="sldImg"/>
          </p:nvPr>
        </p:nvSpPr>
        <p:spPr>
          <a:ln>
            <a:solidFill>
              <a:srgbClr val="000000"/>
            </a:solidFill>
            <a:miter/>
          </a:ln>
        </p:spPr>
      </p:sp>
      <p:sp>
        <p:nvSpPr>
          <p:cNvPr id="123906" name="备注占位符 2"/>
          <p:cNvSpPr>
            <a:spLocks noGrp="1"/>
          </p:cNvSpPr>
          <p:nvPr>
            <p:ph type="body"/>
          </p:nvPr>
        </p:nvSpPr>
        <p:spPr>
          <a:noFill/>
          <a:ln>
            <a:noFill/>
          </a:ln>
        </p:spPr>
        <p:txBody>
          <a:bodyPr wrap="square" lIns="91440" tIns="45720" rIns="91440" bIns="45720" anchor="t" anchorCtr="0"/>
          <a:p>
            <a:pPr lvl="0">
              <a:spcBef>
                <a:spcPct val="0"/>
              </a:spcBef>
            </a:pPr>
            <a:endParaRPr lang="en-US" altLang="zh-CN"/>
          </a:p>
        </p:txBody>
      </p:sp>
      <p:sp>
        <p:nvSpPr>
          <p:cNvPr id="123907"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800">
                <a:latin typeface="Calibri" panose="020F0502020204030204" pitchFamily="34" charset="0"/>
                <a:ea typeface="华康少女文字W5(P)" pitchFamily="82" charset="-122"/>
              </a:rPr>
            </a:fld>
            <a:endParaRPr lang="zh-CN" altLang="en-US" sz="1800">
              <a:latin typeface="Calibri" panose="020F0502020204030204" pitchFamily="34" charset="0"/>
              <a:ea typeface="华康少女文字W5(P)" pitchFamily="8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11266"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11269"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1272"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1275"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11278"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12299" name="文本框 37"/>
          <p:cNvSpPr txBox="1"/>
          <p:nvPr userDrawn="1"/>
        </p:nvSpPr>
        <p:spPr>
          <a:xfrm>
            <a:off x="546100" y="261938"/>
            <a:ext cx="1355725" cy="314325"/>
          </a:xfrm>
          <a:prstGeom prst="rect">
            <a:avLst/>
          </a:prstGeom>
          <a:noFill/>
          <a:ln w="9525">
            <a:noFill/>
          </a:ln>
        </p:spPr>
        <p:txBody>
          <a:bodyPr wrap="none" lIns="68584" tIns="34292" rIns="68584" bIns="34292" anchor="t" anchorCtr="0">
            <a:spAutoFit/>
          </a:bodyPr>
          <a:p>
            <a:pPr lvl="0"/>
            <a:r>
              <a:rPr lang="zh-CN" altLang="zh-CN" sz="1600" dirty="0">
                <a:solidFill>
                  <a:schemeClr val="accent1"/>
                </a:solidFill>
                <a:latin typeface="微软雅黑" panose="020B0503020204020204" pitchFamily="34" charset="-122"/>
                <a:ea typeface="微软雅黑" panose="020B0503020204020204" pitchFamily="34" charset="-122"/>
              </a:rPr>
              <a:t>工作完成情况</a:t>
            </a:r>
            <a:endParaRPr lang="zh-CN" altLang="zh-CN" sz="16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076354"/>
        </a:solidFill>
        <a:effectLst/>
      </p:bgPr>
    </p:bg>
    <p:spTree>
      <p:nvGrpSpPr>
        <p:cNvPr id="1" name=""/>
        <p:cNvGrpSpPr/>
        <p:nvPr/>
      </p:nvGrpSpPr>
      <p:grpSpPr>
        <a:xfrm>
          <a:off x="0" y="0"/>
          <a:ext cx="0" cy="0"/>
          <a:chOff x="0" y="0"/>
          <a:chExt cx="0" cy="0"/>
        </a:xfrm>
      </p:grpSpPr>
      <p:pic>
        <p:nvPicPr>
          <p:cNvPr id="26626" name="图片 6"/>
          <p:cNvPicPr>
            <a:picLocks noChangeAspect="1"/>
          </p:cNvPicPr>
          <p:nvPr userDrawn="1"/>
        </p:nvPicPr>
        <p:blipFill>
          <a:blip r:embed="rId2">
            <a:clrChange>
              <a:clrFrom>
                <a:srgbClr val="244242"/>
              </a:clrFrom>
              <a:clrTo>
                <a:srgbClr val="244242">
                  <a:alpha val="0"/>
                </a:srgbClr>
              </a:clrTo>
            </a:clrChange>
          </a:blip>
          <a:stretch>
            <a:fillRect/>
          </a:stretch>
        </p:blipFill>
        <p:spPr>
          <a:xfrm>
            <a:off x="-77787" y="-91016"/>
            <a:ext cx="9299575" cy="7023100"/>
          </a:xfrm>
          <a:prstGeom prst="rect">
            <a:avLst/>
          </a:prstGeom>
          <a:noFill/>
          <a:ln w="9525">
            <a:noFill/>
          </a:ln>
        </p:spPr>
      </p:pic>
      <p:pic>
        <p:nvPicPr>
          <p:cNvPr id="26627" name="图片 7"/>
          <p:cNvPicPr>
            <a:picLocks noChangeAspect="1"/>
          </p:cNvPicPr>
          <p:nvPr userDrawn="1"/>
        </p:nvPicPr>
        <p:blipFill>
          <a:blip r:embed="rId3"/>
          <a:stretch>
            <a:fillRect/>
          </a:stretch>
        </p:blipFill>
        <p:spPr>
          <a:xfrm>
            <a:off x="7831138" y="298451"/>
            <a:ext cx="1023937" cy="1162049"/>
          </a:xfrm>
          <a:prstGeom prst="rect">
            <a:avLst/>
          </a:prstGeom>
          <a:noFill/>
          <a:ln w="9525">
            <a:noFill/>
          </a:ln>
        </p:spPr>
      </p:pic>
      <p:sp>
        <p:nvSpPr>
          <p:cNvPr id="4" name="内容占位符 8"/>
          <p:cNvSpPr>
            <a:spLocks noGrp="1"/>
          </p:cNvSpPr>
          <p:nvPr>
            <p:ph sz="quarter" idx="10"/>
          </p:nvPr>
        </p:nvSpPr>
        <p:spPr>
          <a:xfrm>
            <a:off x="385763" y="863599"/>
            <a:ext cx="6632575" cy="5372100"/>
          </a:xfrm>
        </p:spPr>
        <p:txBody>
          <a:bodyPr/>
          <a:lstStyle>
            <a:lvl1pPr marL="0" indent="467995" eaLnBrk="1" hangingPunct="1">
              <a:lnSpc>
                <a:spcPct val="140000"/>
              </a:lnSpc>
              <a:spcBef>
                <a:spcPts val="0"/>
              </a:spcBef>
              <a:buNone/>
              <a:defRPr sz="1800">
                <a:solidFill>
                  <a:schemeClr val="bg1"/>
                </a:solidFill>
                <a:latin typeface="微软雅黑" panose="020B0503020204020204" pitchFamily="34" charset="-122"/>
                <a:ea typeface="微软雅黑" panose="020B0503020204020204" pitchFamily="34" charset="-122"/>
              </a:defRPr>
            </a:lvl1pPr>
            <a:lvl2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2pPr>
            <a:lvl3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3pPr>
            <a:lvl4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4pPr>
            <a:lvl5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5pPr>
          </a:lstStyle>
          <a:p>
            <a:pPr lvl="0" fontAlgn="base"/>
            <a:r>
              <a:rPr lang="zh-CN" altLang="en-US" strike="noStrike" noProof="1" dirty="0" smtClean="0"/>
              <a:t>单击此处编辑母版文本样式</a:t>
            </a:r>
            <a:endParaRPr lang="zh-CN" altLang="en-US" strike="noStrike" noProof="1" dirty="0" smtClean="0"/>
          </a:p>
        </p:txBody>
      </p:sp>
      <p:sp>
        <p:nvSpPr>
          <p:cNvPr id="2" name="日期占位符 1"/>
          <p:cNvSpPr>
            <a:spLocks noGrp="1"/>
          </p:cNvSpPr>
          <p:nvPr>
            <p:ph type="dt" sz="half" idx="11"/>
          </p:nvPr>
        </p:nvSpPr>
        <p:spPr>
          <a:xfrm>
            <a:off x="628650" y="6356351"/>
            <a:ext cx="2057400" cy="366184"/>
          </a:xfrm>
          <a:prstGeom prst="rect">
            <a:avLst/>
          </a:prstGeom>
        </p:spPr>
        <p:txBody>
          <a:bodyPr vert="horz" lIns="91440" tIns="45720" rIns="91440" bIns="45720" rtlCol="0" anchor="ctr"/>
          <a:p>
            <a:pPr marL="0" marR="0" lvl="0" indent="0" algn="l" defTabSz="685800" rtl="0" eaLnBrk="1" fontAlgn="auto" latinLnBrk="0" hangingPunct="1">
              <a:lnSpc>
                <a:spcPct val="100000"/>
              </a:lnSpc>
              <a:spcBef>
                <a:spcPts val="0"/>
              </a:spcBef>
              <a:spcAft>
                <a:spcPts val="0"/>
              </a:spcAft>
              <a:buClrTx/>
              <a:buSzTx/>
              <a:buFontTx/>
              <a:buNone/>
              <a:defRPr/>
            </a:pPr>
            <a:fld id="{4DF37CCA-39E6-4D31-83C3-38CF886056AC}"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2"/>
          </p:nvPr>
        </p:nvSpPr>
        <p:spPr>
          <a:xfrm>
            <a:off x="3028950" y="6356351"/>
            <a:ext cx="3086100" cy="366184"/>
          </a:xfrm>
          <a:prstGeom prst="rect">
            <a:avLst/>
          </a:prstGeom>
        </p:spPr>
        <p:txBody>
          <a:bodyPr vert="horz" lIns="91440" tIns="45720" rIns="91440" bIns="45720" rtlCol="0"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3"/>
          </p:nvPr>
        </p:nvSpPr>
        <p:spPr>
          <a:xfrm>
            <a:off x="6457950" y="6356351"/>
            <a:ext cx="2057400" cy="366184"/>
          </a:xfrm>
          <a:prstGeom prst="rect">
            <a:avLst/>
          </a:prstGeom>
        </p:spPr>
        <p:txBody>
          <a:bodyPr vert="horz" wrap="square" lIns="91440" tIns="45720" rIns="91440" bIns="45720" numCol="1" anchor="ctr" anchorCtr="0" compatLnSpc="1"/>
          <a:p>
            <a:pPr lvl="0" eaLnBrk="1" fontAlgn="base" hangingPunct="1">
              <a:buNone/>
            </a:pPr>
            <a:fld id="{9A0DB2DC-4C9A-4742-B13C-FB6460FD3503}" type="slidenum">
              <a:rPr lang="zh-CN" altLang="en-US" strike="noStrike" noProof="1" dirty="0">
                <a:latin typeface="Nexa Light" pitchFamily="50" charset="0"/>
                <a:ea typeface="华康少女文字W5(P)" pitchFamily="82" charset="-122"/>
                <a:cs typeface="+mn-cs"/>
              </a:rPr>
            </a:fld>
            <a:endParaRPr lang="zh-CN" altLang="en-US" strike="noStrike" noProof="1" dirty="0">
              <a:latin typeface="Nexa Light" pitchFamily="50" charset="0"/>
            </a:endParaRPr>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16386"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16389"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6392"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6395"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16398"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17419" name="文本框 37"/>
          <p:cNvSpPr txBox="1"/>
          <p:nvPr userDrawn="1"/>
        </p:nvSpPr>
        <p:spPr>
          <a:xfrm>
            <a:off x="546100" y="261938"/>
            <a:ext cx="1355725" cy="314325"/>
          </a:xfrm>
          <a:prstGeom prst="rect">
            <a:avLst/>
          </a:prstGeom>
          <a:noFill/>
          <a:ln w="9525">
            <a:noFill/>
          </a:ln>
        </p:spPr>
        <p:txBody>
          <a:bodyPr wrap="none" lIns="68584" tIns="34292" rIns="68584" bIns="34292" anchor="t" anchorCtr="0">
            <a:spAutoFit/>
          </a:bodyPr>
          <a:p>
            <a:pPr lvl="0"/>
            <a:r>
              <a:rPr lang="zh-CN" altLang="zh-CN" sz="1600" dirty="0">
                <a:solidFill>
                  <a:schemeClr val="accent1"/>
                </a:solidFill>
                <a:latin typeface="微软雅黑" panose="020B0503020204020204" pitchFamily="34" charset="-122"/>
                <a:ea typeface="微软雅黑" panose="020B0503020204020204" pitchFamily="34" charset="-122"/>
              </a:rPr>
              <a:t>工作完成情况</a:t>
            </a:r>
            <a:endParaRPr lang="zh-CN" altLang="zh-CN" sz="16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25602"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25605"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25608"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25611"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25614"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26635" name="文本框 37"/>
          <p:cNvSpPr txBox="1"/>
          <p:nvPr userDrawn="1"/>
        </p:nvSpPr>
        <p:spPr>
          <a:xfrm>
            <a:off x="546100" y="261938"/>
            <a:ext cx="1355725" cy="314325"/>
          </a:xfrm>
          <a:prstGeom prst="rect">
            <a:avLst/>
          </a:prstGeom>
          <a:noFill/>
          <a:ln w="9525">
            <a:noFill/>
          </a:ln>
        </p:spPr>
        <p:txBody>
          <a:bodyPr wrap="none" lIns="68584" tIns="34292" rIns="68584" bIns="34292" anchor="t" anchorCtr="0">
            <a:spAutoFit/>
          </a:bodyPr>
          <a:p>
            <a:pPr lvl="0"/>
            <a:r>
              <a:rPr lang="zh-CN" altLang="zh-CN" sz="1600" dirty="0">
                <a:solidFill>
                  <a:schemeClr val="accent1"/>
                </a:solidFill>
                <a:latin typeface="微软雅黑" panose="020B0503020204020204" pitchFamily="34" charset="-122"/>
                <a:ea typeface="微软雅黑" panose="020B0503020204020204" pitchFamily="34" charset="-122"/>
              </a:rPr>
              <a:t>工作完成情况</a:t>
            </a:r>
            <a:endParaRPr lang="zh-CN" altLang="zh-CN" sz="16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0594" name="Rectangle 2"/>
          <p:cNvSpPr>
            <a:spLocks noGrp="1" noRot="1" noChangeArrowheads="1"/>
          </p:cNvSpPr>
          <p:nvPr>
            <p:ph type="ctrTitle"/>
          </p:nvPr>
        </p:nvSpPr>
        <p:spPr>
          <a:xfrm>
            <a:off x="3962400" y="1066800"/>
            <a:ext cx="4648200" cy="19812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110595" name="Rectangle 3"/>
          <p:cNvSpPr>
            <a:spLocks noGrp="1" noRot="1" noChangeArrowheads="1"/>
          </p:cNvSpPr>
          <p:nvPr>
            <p:ph type="subTitle" idx="1"/>
          </p:nvPr>
        </p:nvSpPr>
        <p:spPr>
          <a:xfrm>
            <a:off x="3962400" y="3657600"/>
            <a:ext cx="4572000" cy="1676400"/>
          </a:xfrm>
        </p:spPr>
        <p:txBody>
          <a:bodyPr/>
          <a:lstStyle>
            <a:lvl1pPr marL="0" indent="0" algn="ctr">
              <a:buFont typeface="Wingdings" panose="05000000000000000000" pitchFamily="2" charset="2"/>
              <a:buNone/>
              <a:defRPr/>
            </a:lvl1pPr>
          </a:lstStyle>
          <a:p>
            <a:pPr fontAlgn="base"/>
            <a:r>
              <a:rPr lang="zh-CN" altLang="en-US" strike="noStrike" noProof="1"/>
              <a:t>单击此处编辑母版副标题样式</a:t>
            </a:r>
            <a:endParaRPr lang="zh-CN" altLang="en-US" strike="noStrike" noProof="1"/>
          </a:p>
        </p:txBody>
      </p:sp>
      <p:sp>
        <p:nvSpPr>
          <p:cNvPr id="11" name="Rectangle 4"/>
          <p:cNvSpPr>
            <a:spLocks noGrp="1" noChangeArrowheads="1"/>
          </p:cNvSpPr>
          <p:nvPr>
            <p:ph type="dt" sz="half" idx="2"/>
          </p:nvPr>
        </p:nvSpPr>
        <p:spPr bwMode="auto">
          <a:xfrm>
            <a:off x="301625" y="6076951"/>
            <a:ext cx="2289175" cy="476251"/>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 name="Rectangle 5"/>
          <p:cNvSpPr>
            <a:spLocks noGrp="1" noChangeArrowheads="1"/>
          </p:cNvSpPr>
          <p:nvPr>
            <p:ph type="ftr" sz="quarter" idx="3"/>
          </p:nvPr>
        </p:nvSpPr>
        <p:spPr bwMode="auto">
          <a:xfrm>
            <a:off x="3124200" y="6076951"/>
            <a:ext cx="2895600" cy="476251"/>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 name="Rectangle 6"/>
          <p:cNvSpPr>
            <a:spLocks noGrp="1" noChangeArrowheads="1"/>
          </p:cNvSpPr>
          <p:nvPr>
            <p:ph type="sldNum" sz="quarter" idx="4"/>
          </p:nvPr>
        </p:nvSpPr>
        <p:spPr bwMode="auto">
          <a:xfrm>
            <a:off x="6553200" y="6076951"/>
            <a:ext cx="2289175" cy="476251"/>
          </a:xfrm>
          <a:prstGeom prst="rect">
            <a:avLst/>
          </a:prstGeom>
          <a:noFill/>
          <a:ln w="9525">
            <a:noFill/>
            <a:miter lim="800000"/>
          </a:ln>
          <a:effectLst/>
        </p:spPr>
        <p:txBody>
          <a:bodyPr vert="horz" wrap="square" lIns="91440" tIns="45720" rIns="91440" bIns="45720" numCol="1" anchor="t" anchorCtr="0" compatLnSpc="1"/>
          <a:p>
            <a:pPr algn="r" fontAlgn="base"/>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3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304800" y="1981200"/>
            <a:ext cx="4194175" cy="38862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zh-CN" altLang="en-US" strike="noStrike" noProof="1"/>
          </a:p>
        </p:txBody>
      </p:sp>
      <p:sp>
        <p:nvSpPr>
          <p:cNvPr id="4" name="内容占位符 3"/>
          <p:cNvSpPr>
            <a:spLocks noGrp="1"/>
          </p:cNvSpPr>
          <p:nvPr>
            <p:ph sz="half" idx="2"/>
          </p:nvPr>
        </p:nvSpPr>
        <p:spPr>
          <a:xfrm>
            <a:off x="4651375" y="1981200"/>
            <a:ext cx="4194175" cy="38862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1"/>
            <a:ext cx="3008313" cy="1162051"/>
          </a:xfrm>
        </p:spPr>
        <p:txBody>
          <a:bodyPr anchor="b"/>
          <a:lstStyle>
            <a:lvl1pPr algn="l">
              <a:defRPr sz="15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1"/>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fontAlgn="base"/>
            <a:r>
              <a:rPr lang="zh-CN" altLang="en-US" sz="1050"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9"/>
          </a:xfrm>
        </p:spPr>
        <p:txBody>
          <a:bodyPr anchor="b"/>
          <a:lstStyle>
            <a:lvl1pPr algn="l">
              <a:defRPr sz="15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9"/>
            <a:ext cx="5486400" cy="8048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fontAlgn="base"/>
            <a:r>
              <a:rPr lang="zh-CN" altLang="en-US" sz="1050"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10363" y="685800"/>
            <a:ext cx="2135187" cy="51816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301625" y="685800"/>
            <a:ext cx="6256338" cy="51816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xOverObj" preserve="1">
  <p:cSld name="标题和文本在内容之上">
    <p:spTree>
      <p:nvGrpSpPr>
        <p:cNvPr id="1" name=""/>
        <p:cNvGrpSpPr/>
        <p:nvPr/>
      </p:nvGrpSpPr>
      <p:grpSpPr>
        <a:xfrm>
          <a:off x="0" y="0"/>
          <a:ext cx="0" cy="0"/>
          <a:chOff x="0" y="0"/>
          <a:chExt cx="0" cy="0"/>
        </a:xfrm>
      </p:grpSpPr>
      <p:sp>
        <p:nvSpPr>
          <p:cNvPr id="2" name="标题 1"/>
          <p:cNvSpPr>
            <a:spLocks noGrp="1"/>
          </p:cNvSpPr>
          <p:nvPr>
            <p:ph type="title"/>
          </p:nvPr>
        </p:nvSpPr>
        <p:spPr>
          <a:xfrm>
            <a:off x="301625" y="685800"/>
            <a:ext cx="8540750"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304800" y="1981200"/>
            <a:ext cx="8540750" cy="18669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304800" y="4000500"/>
            <a:ext cx="8540750" cy="18669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image" Target="../media/image9.png"/><Relationship Id="rId2" Type="http://schemas.openxmlformats.org/officeDocument/2006/relationships/slideLayout" Target="../slideLayouts/slideLayout2.xml"/><Relationship Id="rId19" Type="http://schemas.openxmlformats.org/officeDocument/2006/relationships/image" Target="../media/image8.png"/><Relationship Id="rId18" Type="http://schemas.openxmlformats.org/officeDocument/2006/relationships/image" Target="../media/image7.png"/><Relationship Id="rId17" Type="http://schemas.openxmlformats.org/officeDocument/2006/relationships/image" Target="../media/image6.png"/><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5.xml"/><Relationship Id="rId8" Type="http://schemas.openxmlformats.org/officeDocument/2006/relationships/slideLayout" Target="../slideLayouts/slideLayout24.xml"/><Relationship Id="rId7" Type="http://schemas.openxmlformats.org/officeDocument/2006/relationships/slideLayout" Target="../slideLayouts/slideLayout23.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3" Type="http://schemas.openxmlformats.org/officeDocument/2006/relationships/slideLayout" Target="../slideLayouts/slideLayout19.xml"/><Relationship Id="rId20" Type="http://schemas.openxmlformats.org/officeDocument/2006/relationships/theme" Target="../theme/theme2.xml"/><Relationship Id="rId2" Type="http://schemas.openxmlformats.org/officeDocument/2006/relationships/slideLayout" Target="../slideLayouts/slideLayout18.xml"/><Relationship Id="rId19" Type="http://schemas.openxmlformats.org/officeDocument/2006/relationships/image" Target="../media/image9.png"/><Relationship Id="rId18" Type="http://schemas.openxmlformats.org/officeDocument/2006/relationships/image" Target="../media/image8.png"/><Relationship Id="rId17" Type="http://schemas.openxmlformats.org/officeDocument/2006/relationships/image" Target="../media/image7.png"/><Relationship Id="rId16" Type="http://schemas.openxmlformats.org/officeDocument/2006/relationships/image" Target="../media/image6.png"/><Relationship Id="rId15" Type="http://schemas.openxmlformats.org/officeDocument/2006/relationships/slideLayout" Target="../slideLayouts/slideLayout31.xml"/><Relationship Id="rId14" Type="http://schemas.openxmlformats.org/officeDocument/2006/relationships/slideLayout" Target="../slideLayouts/slideLayout30.xml"/><Relationship Id="rId13" Type="http://schemas.openxmlformats.org/officeDocument/2006/relationships/slideLayout" Target="../slideLayouts/slideLayout29.xml"/><Relationship Id="rId12" Type="http://schemas.openxmlformats.org/officeDocument/2006/relationships/slideLayout" Target="../slideLayouts/slideLayout28.xml"/><Relationship Id="rId11" Type="http://schemas.openxmlformats.org/officeDocument/2006/relationships/slideLayout" Target="../slideLayouts/slideLayout27.xml"/><Relationship Id="rId10" Type="http://schemas.openxmlformats.org/officeDocument/2006/relationships/slideLayout" Target="../slideLayouts/slideLayout26.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40.xml"/><Relationship Id="rId8" Type="http://schemas.openxmlformats.org/officeDocument/2006/relationships/slideLayout" Target="../slideLayouts/slideLayout39.xml"/><Relationship Id="rId7" Type="http://schemas.openxmlformats.org/officeDocument/2006/relationships/slideLayout" Target="../slideLayouts/slideLayout38.xml"/><Relationship Id="rId6" Type="http://schemas.openxmlformats.org/officeDocument/2006/relationships/slideLayout" Target="../slideLayouts/slideLayout37.xml"/><Relationship Id="rId5" Type="http://schemas.openxmlformats.org/officeDocument/2006/relationships/slideLayout" Target="../slideLayouts/slideLayout36.xml"/><Relationship Id="rId4" Type="http://schemas.openxmlformats.org/officeDocument/2006/relationships/slideLayout" Target="../slideLayouts/slideLayout35.xml"/><Relationship Id="rId3" Type="http://schemas.openxmlformats.org/officeDocument/2006/relationships/slideLayout" Target="../slideLayouts/slideLayout34.xml"/><Relationship Id="rId20" Type="http://schemas.openxmlformats.org/officeDocument/2006/relationships/theme" Target="../theme/theme3.xml"/><Relationship Id="rId2" Type="http://schemas.openxmlformats.org/officeDocument/2006/relationships/slideLayout" Target="../slideLayouts/slideLayout33.xml"/><Relationship Id="rId19" Type="http://schemas.openxmlformats.org/officeDocument/2006/relationships/image" Target="../media/image9.png"/><Relationship Id="rId18" Type="http://schemas.openxmlformats.org/officeDocument/2006/relationships/image" Target="../media/image8.png"/><Relationship Id="rId17" Type="http://schemas.openxmlformats.org/officeDocument/2006/relationships/image" Target="../media/image7.png"/><Relationship Id="rId16" Type="http://schemas.openxmlformats.org/officeDocument/2006/relationships/image" Target="../media/image6.png"/><Relationship Id="rId15" Type="http://schemas.openxmlformats.org/officeDocument/2006/relationships/slideLayout" Target="../slideLayouts/slideLayout46.xml"/><Relationship Id="rId14" Type="http://schemas.openxmlformats.org/officeDocument/2006/relationships/slideLayout" Target="../slideLayouts/slideLayout45.xml"/><Relationship Id="rId13" Type="http://schemas.openxmlformats.org/officeDocument/2006/relationships/slideLayout" Target="../slideLayouts/slideLayout44.xml"/><Relationship Id="rId12" Type="http://schemas.openxmlformats.org/officeDocument/2006/relationships/slideLayout" Target="../slideLayouts/slideLayout43.xml"/><Relationship Id="rId11" Type="http://schemas.openxmlformats.org/officeDocument/2006/relationships/slideLayout" Target="../slideLayouts/slideLayout42.xml"/><Relationship Id="rId10" Type="http://schemas.openxmlformats.org/officeDocument/2006/relationships/slideLayout" Target="../slideLayouts/slideLayout41.xml"/><Relationship Id="rId1"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4.xml"/><Relationship Id="rId18" Type="http://schemas.openxmlformats.org/officeDocument/2006/relationships/vmlDrawing" Target="../drawings/vmlDrawing1.vml"/><Relationship Id="rId17" Type="http://schemas.openxmlformats.org/officeDocument/2006/relationships/image" Target="../media/image13.png"/><Relationship Id="rId16" Type="http://schemas.openxmlformats.org/officeDocument/2006/relationships/oleObject" Target="../embeddings/oleObject1.bin"/><Relationship Id="rId15" Type="http://schemas.openxmlformats.org/officeDocument/2006/relationships/image" Target="../media/image12.png"/><Relationship Id="rId14" Type="http://schemas.openxmlformats.org/officeDocument/2006/relationships/image" Target="../media/image11.jpeg"/><Relationship Id="rId13" Type="http://schemas.openxmlformats.org/officeDocument/2006/relationships/slideLayout" Target="../slideLayouts/slideLayout59.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2" descr="rubin"/>
          <p:cNvPicPr>
            <a:picLocks noChangeAspect="1"/>
          </p:cNvPicPr>
          <p:nvPr userDrawn="1"/>
        </p:nvPicPr>
        <p:blipFill>
          <a:blip r:embed="rId17"/>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1028" name="Picture 4" descr="yb-3"/>
          <p:cNvPicPr>
            <a:picLocks noChangeAspect="1"/>
          </p:cNvPicPr>
          <p:nvPr userDrawn="1"/>
        </p:nvPicPr>
        <p:blipFill>
          <a:blip r:embed="rId18"/>
          <a:stretch>
            <a:fillRect/>
          </a:stretch>
        </p:blipFill>
        <p:spPr>
          <a:xfrm>
            <a:off x="15875" y="765175"/>
            <a:ext cx="6643688" cy="2940050"/>
          </a:xfrm>
          <a:prstGeom prst="rect">
            <a:avLst/>
          </a:prstGeom>
          <a:noFill/>
          <a:ln w="9525">
            <a:noFill/>
          </a:ln>
        </p:spPr>
      </p:pic>
      <p:sp>
        <p:nvSpPr>
          <p:cNvPr id="1029"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1030"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1031" name="Picture 7" descr="123"/>
          <p:cNvPicPr>
            <a:picLocks noChangeAspect="1"/>
          </p:cNvPicPr>
          <p:nvPr userDrawn="1"/>
        </p:nvPicPr>
        <p:blipFill>
          <a:blip r:embed="rId19"/>
          <a:stretch>
            <a:fillRect/>
          </a:stretch>
        </p:blipFill>
        <p:spPr>
          <a:xfrm>
            <a:off x="6873875" y="5502275"/>
            <a:ext cx="2270125" cy="1355725"/>
          </a:xfrm>
          <a:prstGeom prst="rect">
            <a:avLst/>
          </a:prstGeom>
          <a:noFill/>
          <a:ln w="9525">
            <a:noFill/>
          </a:ln>
        </p:spPr>
      </p:pic>
      <p:pic>
        <p:nvPicPr>
          <p:cNvPr id="1032" name="Picture 8" descr="logo"/>
          <p:cNvPicPr>
            <a:picLocks noChangeAspect="1"/>
          </p:cNvPicPr>
          <p:nvPr userDrawn="1"/>
        </p:nvPicPr>
        <p:blipFill>
          <a:blip r:embed="rId20">
            <a:lum bright="17999"/>
          </a:blip>
          <a:stretch>
            <a:fillRect/>
          </a:stretch>
        </p:blipFill>
        <p:spPr>
          <a:xfrm rot="-1820424">
            <a:off x="4572000" y="2205038"/>
            <a:ext cx="2376488" cy="939800"/>
          </a:xfrm>
          <a:prstGeom prst="rect">
            <a:avLst/>
          </a:prstGeom>
          <a:noFill/>
          <a:ln w="9525">
            <a:noFill/>
          </a:ln>
        </p:spPr>
      </p:pic>
      <p:pic>
        <p:nvPicPr>
          <p:cNvPr id="1033" name="Picture 9" descr="logo"/>
          <p:cNvPicPr>
            <a:picLocks noChangeAspect="1"/>
          </p:cNvPicPr>
          <p:nvPr userDrawn="1"/>
        </p:nvPicPr>
        <p:blipFill>
          <a:blip r:embed="rId20">
            <a:lum bright="17999"/>
          </a:blip>
          <a:stretch>
            <a:fillRect/>
          </a:stretch>
        </p:blipFill>
        <p:spPr>
          <a:xfrm rot="-1820424">
            <a:off x="4067175" y="4868863"/>
            <a:ext cx="2376488" cy="939800"/>
          </a:xfrm>
          <a:prstGeom prst="rect">
            <a:avLst/>
          </a:prstGeom>
          <a:noFill/>
          <a:ln w="9525">
            <a:noFill/>
          </a:ln>
        </p:spPr>
      </p:pic>
      <p:pic>
        <p:nvPicPr>
          <p:cNvPr id="1034" name="Picture 10" descr="logo"/>
          <p:cNvPicPr>
            <a:picLocks noChangeAspect="1"/>
          </p:cNvPicPr>
          <p:nvPr userDrawn="1"/>
        </p:nvPicPr>
        <p:blipFill>
          <a:blip r:embed="rId20">
            <a:lum bright="17999"/>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4098" name="Picture 2" descr="rubin"/>
          <p:cNvPicPr>
            <a:picLocks noChangeAspect="1"/>
          </p:cNvPicPr>
          <p:nvPr userDrawn="1"/>
        </p:nvPicPr>
        <p:blipFill>
          <a:blip r:embed="rId16"/>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4100" name="Picture 4" descr="yb-3"/>
          <p:cNvPicPr>
            <a:picLocks noChangeAspect="1"/>
          </p:cNvPicPr>
          <p:nvPr userDrawn="1"/>
        </p:nvPicPr>
        <p:blipFill>
          <a:blip r:embed="rId17"/>
          <a:stretch>
            <a:fillRect/>
          </a:stretch>
        </p:blipFill>
        <p:spPr>
          <a:xfrm>
            <a:off x="15875" y="765175"/>
            <a:ext cx="6643688" cy="2940050"/>
          </a:xfrm>
          <a:prstGeom prst="rect">
            <a:avLst/>
          </a:prstGeom>
          <a:noFill/>
          <a:ln w="9525">
            <a:noFill/>
          </a:ln>
        </p:spPr>
      </p:pic>
      <p:sp>
        <p:nvSpPr>
          <p:cNvPr id="4101"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4102"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4103" name="Picture 7" descr="123"/>
          <p:cNvPicPr>
            <a:picLocks noChangeAspect="1"/>
          </p:cNvPicPr>
          <p:nvPr userDrawn="1"/>
        </p:nvPicPr>
        <p:blipFill>
          <a:blip r:embed="rId18"/>
          <a:stretch>
            <a:fillRect/>
          </a:stretch>
        </p:blipFill>
        <p:spPr>
          <a:xfrm>
            <a:off x="6873875" y="5502275"/>
            <a:ext cx="2270125" cy="1355725"/>
          </a:xfrm>
          <a:prstGeom prst="rect">
            <a:avLst/>
          </a:prstGeom>
          <a:noFill/>
          <a:ln w="9525">
            <a:noFill/>
          </a:ln>
        </p:spPr>
      </p:pic>
      <p:pic>
        <p:nvPicPr>
          <p:cNvPr id="4104" name="Picture 8" descr="logo"/>
          <p:cNvPicPr>
            <a:picLocks noChangeAspect="1"/>
          </p:cNvPicPr>
          <p:nvPr userDrawn="1"/>
        </p:nvPicPr>
        <p:blipFill>
          <a:blip r:embed="rId19">
            <a:lum bright="17996"/>
          </a:blip>
          <a:stretch>
            <a:fillRect/>
          </a:stretch>
        </p:blipFill>
        <p:spPr>
          <a:xfrm rot="-1820424">
            <a:off x="4572000" y="2205038"/>
            <a:ext cx="2376488" cy="939800"/>
          </a:xfrm>
          <a:prstGeom prst="rect">
            <a:avLst/>
          </a:prstGeom>
          <a:noFill/>
          <a:ln w="9525">
            <a:noFill/>
          </a:ln>
        </p:spPr>
      </p:pic>
      <p:pic>
        <p:nvPicPr>
          <p:cNvPr id="4105" name="Picture 9" descr="logo"/>
          <p:cNvPicPr>
            <a:picLocks noChangeAspect="1"/>
          </p:cNvPicPr>
          <p:nvPr userDrawn="1"/>
        </p:nvPicPr>
        <p:blipFill>
          <a:blip r:embed="rId19">
            <a:lum bright="17996"/>
          </a:blip>
          <a:stretch>
            <a:fillRect/>
          </a:stretch>
        </p:blipFill>
        <p:spPr>
          <a:xfrm rot="-1820424">
            <a:off x="4067175" y="4868863"/>
            <a:ext cx="2376488" cy="939800"/>
          </a:xfrm>
          <a:prstGeom prst="rect">
            <a:avLst/>
          </a:prstGeom>
          <a:noFill/>
          <a:ln w="9525">
            <a:noFill/>
          </a:ln>
        </p:spPr>
      </p:pic>
      <p:pic>
        <p:nvPicPr>
          <p:cNvPr id="4106" name="Picture 10" descr="logo"/>
          <p:cNvPicPr>
            <a:picLocks noChangeAspect="1"/>
          </p:cNvPicPr>
          <p:nvPr userDrawn="1"/>
        </p:nvPicPr>
        <p:blipFill>
          <a:blip r:embed="rId19">
            <a:lum bright="17996"/>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7170" name="Picture 2" descr="rubin"/>
          <p:cNvPicPr>
            <a:picLocks noChangeAspect="1"/>
          </p:cNvPicPr>
          <p:nvPr userDrawn="1"/>
        </p:nvPicPr>
        <p:blipFill>
          <a:blip r:embed="rId16"/>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7172" name="Picture 4" descr="yb-3"/>
          <p:cNvPicPr>
            <a:picLocks noChangeAspect="1"/>
          </p:cNvPicPr>
          <p:nvPr userDrawn="1"/>
        </p:nvPicPr>
        <p:blipFill>
          <a:blip r:embed="rId17"/>
          <a:stretch>
            <a:fillRect/>
          </a:stretch>
        </p:blipFill>
        <p:spPr>
          <a:xfrm>
            <a:off x="15875" y="765175"/>
            <a:ext cx="6643688" cy="2940050"/>
          </a:xfrm>
          <a:prstGeom prst="rect">
            <a:avLst/>
          </a:prstGeom>
          <a:noFill/>
          <a:ln w="9525">
            <a:noFill/>
          </a:ln>
        </p:spPr>
      </p:pic>
      <p:sp>
        <p:nvSpPr>
          <p:cNvPr id="7173"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7174"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7175" name="Picture 7" descr="123"/>
          <p:cNvPicPr>
            <a:picLocks noChangeAspect="1"/>
          </p:cNvPicPr>
          <p:nvPr userDrawn="1"/>
        </p:nvPicPr>
        <p:blipFill>
          <a:blip r:embed="rId18"/>
          <a:stretch>
            <a:fillRect/>
          </a:stretch>
        </p:blipFill>
        <p:spPr>
          <a:xfrm>
            <a:off x="6873875" y="5502275"/>
            <a:ext cx="2270125" cy="1355725"/>
          </a:xfrm>
          <a:prstGeom prst="rect">
            <a:avLst/>
          </a:prstGeom>
          <a:noFill/>
          <a:ln w="9525">
            <a:noFill/>
          </a:ln>
        </p:spPr>
      </p:pic>
      <p:pic>
        <p:nvPicPr>
          <p:cNvPr id="7176" name="Picture 8" descr="logo"/>
          <p:cNvPicPr>
            <a:picLocks noChangeAspect="1"/>
          </p:cNvPicPr>
          <p:nvPr userDrawn="1"/>
        </p:nvPicPr>
        <p:blipFill>
          <a:blip r:embed="rId19">
            <a:lum bright="17996"/>
          </a:blip>
          <a:stretch>
            <a:fillRect/>
          </a:stretch>
        </p:blipFill>
        <p:spPr>
          <a:xfrm rot="-1820424">
            <a:off x="4572000" y="2205038"/>
            <a:ext cx="2376488" cy="939800"/>
          </a:xfrm>
          <a:prstGeom prst="rect">
            <a:avLst/>
          </a:prstGeom>
          <a:noFill/>
          <a:ln w="9525">
            <a:noFill/>
          </a:ln>
        </p:spPr>
      </p:pic>
      <p:pic>
        <p:nvPicPr>
          <p:cNvPr id="7177" name="Picture 9" descr="logo"/>
          <p:cNvPicPr>
            <a:picLocks noChangeAspect="1"/>
          </p:cNvPicPr>
          <p:nvPr userDrawn="1"/>
        </p:nvPicPr>
        <p:blipFill>
          <a:blip r:embed="rId19">
            <a:lum bright="17996"/>
          </a:blip>
          <a:stretch>
            <a:fillRect/>
          </a:stretch>
        </p:blipFill>
        <p:spPr>
          <a:xfrm rot="-1820424">
            <a:off x="4067175" y="4868863"/>
            <a:ext cx="2376488" cy="939800"/>
          </a:xfrm>
          <a:prstGeom prst="rect">
            <a:avLst/>
          </a:prstGeom>
          <a:noFill/>
          <a:ln w="9525">
            <a:noFill/>
          </a:ln>
        </p:spPr>
      </p:pic>
      <p:pic>
        <p:nvPicPr>
          <p:cNvPr id="7178" name="Picture 10" descr="logo"/>
          <p:cNvPicPr>
            <a:picLocks noChangeAspect="1"/>
          </p:cNvPicPr>
          <p:nvPr userDrawn="1"/>
        </p:nvPicPr>
        <p:blipFill>
          <a:blip r:embed="rId19">
            <a:lum bright="17996"/>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p:sp>
        <p:nvSpPr>
          <p:cNvPr id="14338" name="Rectangle 2"/>
          <p:cNvSpPr>
            <a:spLocks noGrp="1" noRot="1"/>
          </p:cNvSpPr>
          <p:nvPr>
            <p:ph type="title"/>
          </p:nvPr>
        </p:nvSpPr>
        <p:spPr>
          <a:xfrm>
            <a:off x="301625" y="685800"/>
            <a:ext cx="854075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4339" name="Rectangle 3"/>
          <p:cNvSpPr>
            <a:spLocks noGrp="1" noRot="1"/>
          </p:cNvSpPr>
          <p:nvPr>
            <p:ph type="body"/>
          </p:nvPr>
        </p:nvSpPr>
        <p:spPr>
          <a:xfrm>
            <a:off x="304800" y="1981200"/>
            <a:ext cx="8540750" cy="38862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9572" name="Rectangle 4"/>
          <p:cNvSpPr>
            <a:spLocks noGrp="1" noChangeArrowheads="1"/>
          </p:cNvSpPr>
          <p:nvPr>
            <p:ph type="dt" sz="half" idx="2"/>
          </p:nvPr>
        </p:nvSpPr>
        <p:spPr bwMode="auto">
          <a:xfrm>
            <a:off x="301625" y="6019800"/>
            <a:ext cx="2289175" cy="476251"/>
          </a:xfrm>
          <a:prstGeom prst="rect">
            <a:avLst/>
          </a:prstGeom>
          <a:noFill/>
          <a:ln w="9525">
            <a:noFill/>
            <a:miter lim="800000"/>
          </a:ln>
          <a:effectLst/>
        </p:spPr>
        <p:txBody>
          <a:bodyPr vert="horz" wrap="square" lIns="91440" tIns="45720" rIns="91440" bIns="45720" numCol="1" anchor="t" anchorCtr="0" compatLnSpc="1"/>
          <a:lstStyle>
            <a:lvl1pPr>
              <a:defRPr sz="105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9573" name="Rectangle 5"/>
          <p:cNvSpPr>
            <a:spLocks noGrp="1" noChangeArrowheads="1"/>
          </p:cNvSpPr>
          <p:nvPr>
            <p:ph type="ftr" sz="quarter" idx="3"/>
          </p:nvPr>
        </p:nvSpPr>
        <p:spPr bwMode="auto">
          <a:xfrm>
            <a:off x="3124200" y="6019800"/>
            <a:ext cx="2895600" cy="476251"/>
          </a:xfrm>
          <a:prstGeom prst="rect">
            <a:avLst/>
          </a:prstGeom>
          <a:noFill/>
          <a:ln w="9525">
            <a:noFill/>
            <a:miter lim="800000"/>
          </a:ln>
          <a:effectLst/>
        </p:spPr>
        <p:txBody>
          <a:bodyPr vert="horz" wrap="square" lIns="91440" tIns="45720" rIns="91440" bIns="45720" numCol="1" anchor="t" anchorCtr="0" compatLnSpc="1"/>
          <a:lstStyle>
            <a:lvl1pPr algn="ctr">
              <a:defRPr sz="105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9574" name="Rectangle 6"/>
          <p:cNvSpPr>
            <a:spLocks noGrp="1" noChangeArrowheads="1"/>
          </p:cNvSpPr>
          <p:nvPr>
            <p:ph type="sldNum" sz="quarter" idx="4"/>
          </p:nvPr>
        </p:nvSpPr>
        <p:spPr bwMode="auto">
          <a:xfrm>
            <a:off x="6553200" y="6019800"/>
            <a:ext cx="2289175" cy="476251"/>
          </a:xfrm>
          <a:prstGeom prst="rect">
            <a:avLst/>
          </a:prstGeom>
          <a:noFill/>
          <a:ln w="9525">
            <a:noFill/>
            <a:miter lim="800000"/>
          </a:ln>
          <a:effectLst/>
        </p:spPr>
        <p:txBody>
          <a:bodyPr vert="horz" wrap="square" lIns="91440" tIns="45720" rIns="91440" bIns="45720" numCol="1" anchor="t" anchorCtr="0" compatLnSpc="1"/>
          <a:lstStyle>
            <a:lvl1pPr algn="r">
              <a:defRPr sz="1050"/>
            </a:lvl1pPr>
          </a:lstStyle>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14343" name="Picture 5"/>
          <p:cNvPicPr>
            <a:picLocks noChangeAspect="1"/>
          </p:cNvPicPr>
          <p:nvPr userDrawn="1"/>
        </p:nvPicPr>
        <p:blipFill>
          <a:blip r:embed="rId15"/>
          <a:stretch>
            <a:fillRect/>
          </a:stretch>
        </p:blipFill>
        <p:spPr>
          <a:xfrm>
            <a:off x="0" y="0"/>
            <a:ext cx="900113" cy="613833"/>
          </a:xfrm>
          <a:prstGeom prst="rect">
            <a:avLst/>
          </a:prstGeom>
          <a:noFill/>
          <a:ln w="9525">
            <a:noFill/>
          </a:ln>
        </p:spPr>
      </p:pic>
      <p:grpSp>
        <p:nvGrpSpPr>
          <p:cNvPr id="14344" name="Group 9"/>
          <p:cNvGrpSpPr/>
          <p:nvPr userDrawn="1"/>
        </p:nvGrpSpPr>
        <p:grpSpPr>
          <a:xfrm>
            <a:off x="0" y="6576484"/>
            <a:ext cx="2954338" cy="281516"/>
            <a:chOff x="0" y="4142"/>
            <a:chExt cx="1861" cy="178"/>
          </a:xfrm>
        </p:grpSpPr>
        <p:sp>
          <p:nvSpPr>
            <p:cNvPr id="109579" name="Rectangle 11"/>
            <p:cNvSpPr>
              <a:spLocks noChangeArrowheads="1"/>
            </p:cNvSpPr>
            <p:nvPr/>
          </p:nvSpPr>
          <p:spPr bwMode="auto">
            <a:xfrm>
              <a:off x="1094" y="4158"/>
              <a:ext cx="767" cy="134"/>
            </a:xfrm>
            <a:prstGeom prst="rect">
              <a:avLst/>
            </a:prstGeom>
            <a:no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350" b="1" i="0" u="none" strike="noStrike" kern="1200" cap="none" spc="0" normalizeH="0" baseline="0" noProof="0" dirty="0" smtClean="0">
                <a:ln>
                  <a:noFill/>
                </a:ln>
                <a:solidFill>
                  <a:srgbClr val="000000"/>
                </a:solidFill>
                <a:effectLst/>
                <a:uLnTx/>
                <a:uFillTx/>
                <a:latin typeface="Verdana" panose="020B0604030504040204" pitchFamily="34" charset="0"/>
                <a:ea typeface="华文行楷" panose="02010800040101010101" pitchFamily="2" charset="-122"/>
                <a:cs typeface="+mn-cs"/>
              </a:endParaRPr>
            </a:p>
          </p:txBody>
        </p:sp>
        <p:graphicFrame>
          <p:nvGraphicFramePr>
            <p:cNvPr id="14346" name="Object 12"/>
            <p:cNvGraphicFramePr/>
            <p:nvPr userDrawn="1"/>
          </p:nvGraphicFramePr>
          <p:xfrm>
            <a:off x="0" y="4142"/>
            <a:ext cx="204" cy="178"/>
          </p:xfrm>
          <a:graphic>
            <a:graphicData uri="http://schemas.openxmlformats.org/presentationml/2006/ole">
              <mc:AlternateContent xmlns:mc="http://schemas.openxmlformats.org/markup-compatibility/2006">
                <mc:Choice xmlns:v="urn:schemas-microsoft-com:vml" Requires="v">
                  <p:oleObj spid="_x0000_s3077" name="" r:id="rId16" imgW="1476375" imgH="1381125" progId="Paint.Picture">
                    <p:embed/>
                  </p:oleObj>
                </mc:Choice>
                <mc:Fallback>
                  <p:oleObj name="" r:id="rId16" imgW="1476375" imgH="1381125" progId="Paint.Picture">
                    <p:embed/>
                    <p:pic>
                      <p:nvPicPr>
                        <p:cNvPr id="0" name="图片 3076"/>
                        <p:cNvPicPr/>
                        <p:nvPr/>
                      </p:nvPicPr>
                      <p:blipFill>
                        <a:blip r:embed="rId17"/>
                        <a:stretch>
                          <a:fillRect/>
                        </a:stretch>
                      </p:blipFill>
                      <p:spPr>
                        <a:xfrm>
                          <a:off x="0" y="4142"/>
                          <a:ext cx="204" cy="178"/>
                        </a:xfrm>
                        <a:prstGeom prst="rect">
                          <a:avLst/>
                        </a:prstGeom>
                        <a:noFill/>
                        <a:ln w="38100">
                          <a:noFill/>
                          <a:miter/>
                        </a:ln>
                      </p:spPr>
                    </p:pic>
                  </p:oleObj>
                </mc:Fallback>
              </mc:AlternateContent>
            </a:graphicData>
          </a:graphic>
        </p:graphicFrame>
      </p:gr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Lst>
  <p:hf sldNum="0" hdr="0" ftr="0" dt="0"/>
  <p:txStyles>
    <p:titleStyle>
      <a:lvl1pPr algn="ctr" rtl="0" fontAlgn="base">
        <a:spcBef>
          <a:spcPct val="0"/>
        </a:spcBef>
        <a:spcAft>
          <a:spcPct val="0"/>
        </a:spcAft>
        <a:defRPr sz="33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257175" indent="-257175" algn="l" rtl="0" fontAlgn="base">
        <a:spcBef>
          <a:spcPct val="15000"/>
        </a:spcBef>
        <a:spcAft>
          <a:spcPct val="0"/>
        </a:spcAft>
        <a:buClr>
          <a:schemeClr val="hlink"/>
        </a:buClr>
        <a:buSzPct val="70000"/>
        <a:buFont typeface="Wingdings" panose="05000000000000000000" pitchFamily="2" charset="2"/>
        <a:buChar char="v"/>
        <a:defRPr sz="2400">
          <a:solidFill>
            <a:schemeClr val="tx1"/>
          </a:solidFill>
          <a:latin typeface="+mn-lt"/>
          <a:ea typeface="+mn-ea"/>
          <a:cs typeface="+mn-cs"/>
        </a:defRPr>
      </a:lvl1pPr>
      <a:lvl2pPr marL="557530" indent="-213995" algn="l" rtl="0" fontAlgn="base">
        <a:spcBef>
          <a:spcPct val="15000"/>
        </a:spcBef>
        <a:spcAft>
          <a:spcPct val="0"/>
        </a:spcAft>
        <a:buClr>
          <a:schemeClr val="accent2"/>
        </a:buClr>
        <a:buSzPct val="85000"/>
        <a:buFont typeface="Wingdings" panose="05000000000000000000" pitchFamily="2" charset="2"/>
        <a:buChar char=""/>
        <a:defRPr sz="2100">
          <a:solidFill>
            <a:schemeClr val="tx1"/>
          </a:solidFill>
          <a:latin typeface="+mn-lt"/>
          <a:ea typeface="+mn-ea"/>
        </a:defRPr>
      </a:lvl2pPr>
      <a:lvl3pPr marL="857250" indent="-171450" algn="l" rtl="0" fontAlgn="base">
        <a:spcBef>
          <a:spcPct val="15000"/>
        </a:spcBef>
        <a:spcAft>
          <a:spcPct val="0"/>
        </a:spcAft>
        <a:buClr>
          <a:schemeClr val="hlink"/>
        </a:buClr>
        <a:buSzPct val="80000"/>
        <a:buFont typeface="Wingdings" panose="05000000000000000000" pitchFamily="2" charset="2"/>
        <a:buChar char="v"/>
        <a:defRPr sz="1800">
          <a:solidFill>
            <a:schemeClr val="tx1"/>
          </a:solidFill>
          <a:latin typeface="+mn-lt"/>
          <a:ea typeface="+mn-ea"/>
        </a:defRPr>
      </a:lvl3pPr>
      <a:lvl4pPr marL="1200150" indent="-171450" algn="l" rtl="0" fontAlgn="base">
        <a:spcBef>
          <a:spcPct val="15000"/>
        </a:spcBef>
        <a:spcAft>
          <a:spcPct val="0"/>
        </a:spcAft>
        <a:buClr>
          <a:schemeClr val="accent2"/>
        </a:buClr>
        <a:buSzPct val="90000"/>
        <a:buFont typeface="Wingdings" panose="05000000000000000000" pitchFamily="2" charset="2"/>
        <a:buChar char=""/>
        <a:defRPr sz="1500">
          <a:solidFill>
            <a:schemeClr val="tx1"/>
          </a:solidFill>
          <a:latin typeface="+mn-lt"/>
          <a:ea typeface="+mn-ea"/>
        </a:defRPr>
      </a:lvl4pPr>
      <a:lvl5pPr marL="1543050" indent="-171450" algn="l" rtl="0" fontAlgn="base">
        <a:spcBef>
          <a:spcPct val="15000"/>
        </a:spcBef>
        <a:spcAft>
          <a:spcPct val="0"/>
        </a:spcAft>
        <a:buClr>
          <a:schemeClr val="hlink"/>
        </a:buClr>
        <a:buSzPct val="85000"/>
        <a:buFont typeface="Wingdings" panose="05000000000000000000" pitchFamily="2" charset="2"/>
        <a:buChar char="v"/>
        <a:defRPr sz="1500">
          <a:solidFill>
            <a:schemeClr val="tx1"/>
          </a:solidFill>
          <a:latin typeface="+mn-lt"/>
          <a:ea typeface="+mn-ea"/>
        </a:defRPr>
      </a:lvl5pPr>
      <a:lvl6pPr marL="1885950" indent="-171450" algn="l" rtl="0" fontAlgn="base">
        <a:spcBef>
          <a:spcPct val="15000"/>
        </a:spcBef>
        <a:spcAft>
          <a:spcPct val="0"/>
        </a:spcAft>
        <a:buClr>
          <a:schemeClr val="hlink"/>
        </a:buClr>
        <a:buSzPct val="85000"/>
        <a:buFont typeface="Wingdings" panose="05000000000000000000" pitchFamily="2" charset="2"/>
        <a:buChar char="v"/>
        <a:defRPr sz="1500">
          <a:solidFill>
            <a:schemeClr val="tx1"/>
          </a:solidFill>
          <a:latin typeface="+mn-lt"/>
          <a:ea typeface="+mn-ea"/>
        </a:defRPr>
      </a:lvl6pPr>
      <a:lvl7pPr marL="2228850" indent="-171450" algn="l" rtl="0" fontAlgn="base">
        <a:spcBef>
          <a:spcPct val="15000"/>
        </a:spcBef>
        <a:spcAft>
          <a:spcPct val="0"/>
        </a:spcAft>
        <a:buClr>
          <a:schemeClr val="hlink"/>
        </a:buClr>
        <a:buSzPct val="85000"/>
        <a:buFont typeface="Wingdings" panose="05000000000000000000" pitchFamily="2" charset="2"/>
        <a:buChar char="v"/>
        <a:defRPr sz="1500">
          <a:solidFill>
            <a:schemeClr val="tx1"/>
          </a:solidFill>
          <a:latin typeface="+mn-lt"/>
          <a:ea typeface="+mn-ea"/>
        </a:defRPr>
      </a:lvl7pPr>
      <a:lvl8pPr marL="2571750" indent="-171450" algn="l" rtl="0" fontAlgn="base">
        <a:spcBef>
          <a:spcPct val="15000"/>
        </a:spcBef>
        <a:spcAft>
          <a:spcPct val="0"/>
        </a:spcAft>
        <a:buClr>
          <a:schemeClr val="hlink"/>
        </a:buClr>
        <a:buSzPct val="85000"/>
        <a:buFont typeface="Wingdings" panose="05000000000000000000" pitchFamily="2" charset="2"/>
        <a:buChar char="v"/>
        <a:defRPr sz="1500">
          <a:solidFill>
            <a:schemeClr val="tx1"/>
          </a:solidFill>
          <a:latin typeface="+mn-lt"/>
          <a:ea typeface="+mn-ea"/>
        </a:defRPr>
      </a:lvl8pPr>
      <a:lvl9pPr marL="2914650" indent="-171450" algn="l" rtl="0" fontAlgn="base">
        <a:spcBef>
          <a:spcPct val="15000"/>
        </a:spcBef>
        <a:spcAft>
          <a:spcPct val="0"/>
        </a:spcAft>
        <a:buClr>
          <a:schemeClr val="hlink"/>
        </a:buClr>
        <a:buSzPct val="85000"/>
        <a:buFont typeface="Wingdings" panose="05000000000000000000" pitchFamily="2" charset="2"/>
        <a:buChar char="v"/>
        <a:defRPr sz="1500">
          <a:solidFill>
            <a:schemeClr val="tx1"/>
          </a:solidFill>
          <a:latin typeface="+mn-lt"/>
          <a:ea typeface="+mn-ea"/>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9" Type="http://schemas.openxmlformats.org/officeDocument/2006/relationships/tags" Target="../tags/tag428.xml"/><Relationship Id="rId8" Type="http://schemas.openxmlformats.org/officeDocument/2006/relationships/tags" Target="../tags/tag427.xml"/><Relationship Id="rId7" Type="http://schemas.openxmlformats.org/officeDocument/2006/relationships/tags" Target="../tags/tag426.xml"/><Relationship Id="rId6" Type="http://schemas.openxmlformats.org/officeDocument/2006/relationships/tags" Target="../tags/tag425.xml"/><Relationship Id="rId5" Type="http://schemas.openxmlformats.org/officeDocument/2006/relationships/tags" Target="../tags/tag424.xml"/><Relationship Id="rId4" Type="http://schemas.openxmlformats.org/officeDocument/2006/relationships/tags" Target="../tags/tag423.xml"/><Relationship Id="rId3" Type="http://schemas.openxmlformats.org/officeDocument/2006/relationships/tags" Target="../tags/tag422.xml"/><Relationship Id="rId2" Type="http://schemas.openxmlformats.org/officeDocument/2006/relationships/tags" Target="../tags/tag421.xml"/><Relationship Id="rId10" Type="http://schemas.openxmlformats.org/officeDocument/2006/relationships/slideLayout" Target="../slideLayouts/slideLayout18.xml"/><Relationship Id="rId1" Type="http://schemas.openxmlformats.org/officeDocument/2006/relationships/tags" Target="../tags/tag42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29.xml"/></Relationships>
</file>

<file path=ppt/slides/_rels/slide10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30.xml"/></Relationships>
</file>

<file path=ppt/slides/_rels/slide10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31.xml"/></Relationships>
</file>

<file path=ppt/slides/_rels/slide105.xml.rels><?xml version="1.0" encoding="UTF-8" standalone="yes"?>
<Relationships xmlns="http://schemas.openxmlformats.org/package/2006/relationships"><Relationship Id="rId9" Type="http://schemas.openxmlformats.org/officeDocument/2006/relationships/tags" Target="../tags/tag440.xml"/><Relationship Id="rId8" Type="http://schemas.openxmlformats.org/officeDocument/2006/relationships/tags" Target="../tags/tag439.xml"/><Relationship Id="rId7" Type="http://schemas.openxmlformats.org/officeDocument/2006/relationships/tags" Target="../tags/tag438.xml"/><Relationship Id="rId6" Type="http://schemas.openxmlformats.org/officeDocument/2006/relationships/tags" Target="../tags/tag437.xml"/><Relationship Id="rId5" Type="http://schemas.openxmlformats.org/officeDocument/2006/relationships/tags" Target="../tags/tag436.xml"/><Relationship Id="rId4" Type="http://schemas.openxmlformats.org/officeDocument/2006/relationships/tags" Target="../tags/tag435.xml"/><Relationship Id="rId3" Type="http://schemas.openxmlformats.org/officeDocument/2006/relationships/tags" Target="../tags/tag434.xml"/><Relationship Id="rId2" Type="http://schemas.openxmlformats.org/officeDocument/2006/relationships/tags" Target="../tags/tag433.xml"/><Relationship Id="rId10" Type="http://schemas.openxmlformats.org/officeDocument/2006/relationships/slideLayout" Target="../slideLayouts/slideLayout18.xml"/><Relationship Id="rId1" Type="http://schemas.openxmlformats.org/officeDocument/2006/relationships/tags" Target="../tags/tag432.xml"/></Relationships>
</file>

<file path=ppt/slides/_rels/slide106.xml.rels><?xml version="1.0" encoding="UTF-8" standalone="yes"?>
<Relationships xmlns="http://schemas.openxmlformats.org/package/2006/relationships"><Relationship Id="rId9" Type="http://schemas.openxmlformats.org/officeDocument/2006/relationships/tags" Target="../tags/tag449.xml"/><Relationship Id="rId8" Type="http://schemas.openxmlformats.org/officeDocument/2006/relationships/tags" Target="../tags/tag448.xml"/><Relationship Id="rId7" Type="http://schemas.openxmlformats.org/officeDocument/2006/relationships/tags" Target="../tags/tag447.xml"/><Relationship Id="rId6" Type="http://schemas.openxmlformats.org/officeDocument/2006/relationships/tags" Target="../tags/tag446.xml"/><Relationship Id="rId5" Type="http://schemas.openxmlformats.org/officeDocument/2006/relationships/tags" Target="../tags/tag445.xml"/><Relationship Id="rId4" Type="http://schemas.openxmlformats.org/officeDocument/2006/relationships/tags" Target="../tags/tag444.xml"/><Relationship Id="rId3" Type="http://schemas.openxmlformats.org/officeDocument/2006/relationships/tags" Target="../tags/tag443.xml"/><Relationship Id="rId2" Type="http://schemas.openxmlformats.org/officeDocument/2006/relationships/tags" Target="../tags/tag442.xml"/><Relationship Id="rId10" Type="http://schemas.openxmlformats.org/officeDocument/2006/relationships/slideLayout" Target="../slideLayouts/slideLayout18.xml"/><Relationship Id="rId1" Type="http://schemas.openxmlformats.org/officeDocument/2006/relationships/tags" Target="../tags/tag44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50.xml"/></Relationships>
</file>

<file path=ppt/slides/_rels/slide111.xml.rels><?xml version="1.0" encoding="UTF-8" standalone="yes"?>
<Relationships xmlns="http://schemas.openxmlformats.org/package/2006/relationships"><Relationship Id="rId9" Type="http://schemas.openxmlformats.org/officeDocument/2006/relationships/tags" Target="../tags/tag459.xml"/><Relationship Id="rId8" Type="http://schemas.openxmlformats.org/officeDocument/2006/relationships/tags" Target="../tags/tag458.xml"/><Relationship Id="rId7" Type="http://schemas.openxmlformats.org/officeDocument/2006/relationships/tags" Target="../tags/tag457.xml"/><Relationship Id="rId6" Type="http://schemas.openxmlformats.org/officeDocument/2006/relationships/tags" Target="../tags/tag456.xml"/><Relationship Id="rId5" Type="http://schemas.openxmlformats.org/officeDocument/2006/relationships/tags" Target="../tags/tag455.xml"/><Relationship Id="rId4" Type="http://schemas.openxmlformats.org/officeDocument/2006/relationships/tags" Target="../tags/tag454.xml"/><Relationship Id="rId3" Type="http://schemas.openxmlformats.org/officeDocument/2006/relationships/tags" Target="../tags/tag453.xml"/><Relationship Id="rId2" Type="http://schemas.openxmlformats.org/officeDocument/2006/relationships/tags" Target="../tags/tag452.xml"/><Relationship Id="rId10" Type="http://schemas.openxmlformats.org/officeDocument/2006/relationships/slideLayout" Target="../slideLayouts/slideLayout18.xml"/><Relationship Id="rId1" Type="http://schemas.openxmlformats.org/officeDocument/2006/relationships/tags" Target="../tags/tag45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9" Type="http://schemas.openxmlformats.org/officeDocument/2006/relationships/tags" Target="../tags/tag468.xml"/><Relationship Id="rId8" Type="http://schemas.openxmlformats.org/officeDocument/2006/relationships/tags" Target="../tags/tag467.xml"/><Relationship Id="rId7" Type="http://schemas.openxmlformats.org/officeDocument/2006/relationships/tags" Target="../tags/tag466.xml"/><Relationship Id="rId6" Type="http://schemas.openxmlformats.org/officeDocument/2006/relationships/tags" Target="../tags/tag465.xml"/><Relationship Id="rId5" Type="http://schemas.openxmlformats.org/officeDocument/2006/relationships/tags" Target="../tags/tag464.xml"/><Relationship Id="rId4" Type="http://schemas.openxmlformats.org/officeDocument/2006/relationships/tags" Target="../tags/tag463.xml"/><Relationship Id="rId3" Type="http://schemas.openxmlformats.org/officeDocument/2006/relationships/tags" Target="../tags/tag462.xml"/><Relationship Id="rId2" Type="http://schemas.openxmlformats.org/officeDocument/2006/relationships/tags" Target="../tags/tag461.xml"/><Relationship Id="rId10" Type="http://schemas.openxmlformats.org/officeDocument/2006/relationships/slideLayout" Target="../slideLayouts/slideLayout18.xml"/><Relationship Id="rId1" Type="http://schemas.openxmlformats.org/officeDocument/2006/relationships/tags" Target="../tags/tag460.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9" Type="http://schemas.openxmlformats.org/officeDocument/2006/relationships/tags" Target="../tags/tag477.xml"/><Relationship Id="rId8" Type="http://schemas.openxmlformats.org/officeDocument/2006/relationships/tags" Target="../tags/tag476.xml"/><Relationship Id="rId7" Type="http://schemas.openxmlformats.org/officeDocument/2006/relationships/tags" Target="../tags/tag475.xml"/><Relationship Id="rId6" Type="http://schemas.openxmlformats.org/officeDocument/2006/relationships/tags" Target="../tags/tag474.xml"/><Relationship Id="rId5" Type="http://schemas.openxmlformats.org/officeDocument/2006/relationships/tags" Target="../tags/tag473.xml"/><Relationship Id="rId4" Type="http://schemas.openxmlformats.org/officeDocument/2006/relationships/tags" Target="../tags/tag472.xml"/><Relationship Id="rId3" Type="http://schemas.openxmlformats.org/officeDocument/2006/relationships/tags" Target="../tags/tag471.xml"/><Relationship Id="rId2" Type="http://schemas.openxmlformats.org/officeDocument/2006/relationships/tags" Target="../tags/tag470.xml"/><Relationship Id="rId10" Type="http://schemas.openxmlformats.org/officeDocument/2006/relationships/slideLayout" Target="../slideLayouts/slideLayout18.xml"/><Relationship Id="rId1" Type="http://schemas.openxmlformats.org/officeDocument/2006/relationships/tags" Target="../tags/tag469.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6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1.xml.rels><?xml version="1.0" encoding="UTF-8" standalone="yes"?>
<Relationships xmlns="http://schemas.openxmlformats.org/package/2006/relationships"><Relationship Id="rId9" Type="http://schemas.openxmlformats.org/officeDocument/2006/relationships/tags" Target="../tags/tag486.xml"/><Relationship Id="rId8" Type="http://schemas.openxmlformats.org/officeDocument/2006/relationships/tags" Target="../tags/tag485.xml"/><Relationship Id="rId7" Type="http://schemas.openxmlformats.org/officeDocument/2006/relationships/tags" Target="../tags/tag484.xml"/><Relationship Id="rId6" Type="http://schemas.openxmlformats.org/officeDocument/2006/relationships/tags" Target="../tags/tag483.xml"/><Relationship Id="rId5" Type="http://schemas.openxmlformats.org/officeDocument/2006/relationships/tags" Target="../tags/tag482.xml"/><Relationship Id="rId4" Type="http://schemas.openxmlformats.org/officeDocument/2006/relationships/tags" Target="../tags/tag481.xml"/><Relationship Id="rId3" Type="http://schemas.openxmlformats.org/officeDocument/2006/relationships/tags" Target="../tags/tag480.xml"/><Relationship Id="rId2" Type="http://schemas.openxmlformats.org/officeDocument/2006/relationships/tags" Target="../tags/tag479.xml"/><Relationship Id="rId10" Type="http://schemas.openxmlformats.org/officeDocument/2006/relationships/slideLayout" Target="../slideLayouts/slideLayout18.xml"/><Relationship Id="rId1" Type="http://schemas.openxmlformats.org/officeDocument/2006/relationships/tags" Target="../tags/tag478.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6.xml.rels><?xml version="1.0" encoding="UTF-8" standalone="yes"?>
<Relationships xmlns="http://schemas.openxmlformats.org/package/2006/relationships"><Relationship Id="rId9" Type="http://schemas.openxmlformats.org/officeDocument/2006/relationships/tags" Target="../tags/tag495.xml"/><Relationship Id="rId8" Type="http://schemas.openxmlformats.org/officeDocument/2006/relationships/tags" Target="../tags/tag494.xml"/><Relationship Id="rId7" Type="http://schemas.openxmlformats.org/officeDocument/2006/relationships/tags" Target="../tags/tag493.xml"/><Relationship Id="rId6" Type="http://schemas.openxmlformats.org/officeDocument/2006/relationships/tags" Target="../tags/tag492.xml"/><Relationship Id="rId5" Type="http://schemas.openxmlformats.org/officeDocument/2006/relationships/tags" Target="../tags/tag491.xml"/><Relationship Id="rId4" Type="http://schemas.openxmlformats.org/officeDocument/2006/relationships/tags" Target="../tags/tag490.xml"/><Relationship Id="rId3" Type="http://schemas.openxmlformats.org/officeDocument/2006/relationships/tags" Target="../tags/tag489.xml"/><Relationship Id="rId2" Type="http://schemas.openxmlformats.org/officeDocument/2006/relationships/tags" Target="../tags/tag488.xml"/><Relationship Id="rId10" Type="http://schemas.openxmlformats.org/officeDocument/2006/relationships/slideLayout" Target="../slideLayouts/slideLayout18.xml"/><Relationship Id="rId1" Type="http://schemas.openxmlformats.org/officeDocument/2006/relationships/tags" Target="../tags/tag48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9" Type="http://schemas.openxmlformats.org/officeDocument/2006/relationships/tags" Target="../tags/tag504.xml"/><Relationship Id="rId8" Type="http://schemas.openxmlformats.org/officeDocument/2006/relationships/tags" Target="../tags/tag503.xml"/><Relationship Id="rId7" Type="http://schemas.openxmlformats.org/officeDocument/2006/relationships/tags" Target="../tags/tag502.xml"/><Relationship Id="rId6" Type="http://schemas.openxmlformats.org/officeDocument/2006/relationships/tags" Target="../tags/tag501.xml"/><Relationship Id="rId5" Type="http://schemas.openxmlformats.org/officeDocument/2006/relationships/tags" Target="../tags/tag500.xml"/><Relationship Id="rId4" Type="http://schemas.openxmlformats.org/officeDocument/2006/relationships/tags" Target="../tags/tag499.xml"/><Relationship Id="rId3" Type="http://schemas.openxmlformats.org/officeDocument/2006/relationships/tags" Target="../tags/tag498.xml"/><Relationship Id="rId2" Type="http://schemas.openxmlformats.org/officeDocument/2006/relationships/tags" Target="../tags/tag497.xml"/><Relationship Id="rId10" Type="http://schemas.openxmlformats.org/officeDocument/2006/relationships/slideLayout" Target="../slideLayouts/slideLayout18.xml"/><Relationship Id="rId1" Type="http://schemas.openxmlformats.org/officeDocument/2006/relationships/tags" Target="../tags/tag496.xml"/></Relationships>
</file>

<file path=ppt/slides/_rels/slide129.xml.rels><?xml version="1.0" encoding="UTF-8" standalone="yes"?>
<Relationships xmlns="http://schemas.openxmlformats.org/package/2006/relationships"><Relationship Id="rId9" Type="http://schemas.openxmlformats.org/officeDocument/2006/relationships/tags" Target="../tags/tag513.xml"/><Relationship Id="rId8" Type="http://schemas.openxmlformats.org/officeDocument/2006/relationships/tags" Target="../tags/tag512.xml"/><Relationship Id="rId7" Type="http://schemas.openxmlformats.org/officeDocument/2006/relationships/tags" Target="../tags/tag511.xml"/><Relationship Id="rId6" Type="http://schemas.openxmlformats.org/officeDocument/2006/relationships/tags" Target="../tags/tag510.xml"/><Relationship Id="rId5" Type="http://schemas.openxmlformats.org/officeDocument/2006/relationships/tags" Target="../tags/tag509.xml"/><Relationship Id="rId4" Type="http://schemas.openxmlformats.org/officeDocument/2006/relationships/tags" Target="../tags/tag508.xml"/><Relationship Id="rId3" Type="http://schemas.openxmlformats.org/officeDocument/2006/relationships/tags" Target="../tags/tag507.xml"/><Relationship Id="rId2" Type="http://schemas.openxmlformats.org/officeDocument/2006/relationships/tags" Target="../tags/tag506.xml"/><Relationship Id="rId10" Type="http://schemas.openxmlformats.org/officeDocument/2006/relationships/slideLayout" Target="../slideLayouts/slideLayout18.xml"/><Relationship Id="rId1" Type="http://schemas.openxmlformats.org/officeDocument/2006/relationships/tags" Target="../tags/tag50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14.xml"/></Relationships>
</file>

<file path=ppt/slides/_rels/slide1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15.xml"/></Relationships>
</file>

<file path=ppt/slides/_rels/slide1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16.xml"/></Relationships>
</file>

<file path=ppt/slides/_rels/slide1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17.xml"/></Relationships>
</file>

<file path=ppt/slides/_rels/slide135.xml.rels><?xml version="1.0" encoding="UTF-8" standalone="yes"?>
<Relationships xmlns="http://schemas.openxmlformats.org/package/2006/relationships"><Relationship Id="rId9" Type="http://schemas.openxmlformats.org/officeDocument/2006/relationships/tags" Target="../tags/tag526.xml"/><Relationship Id="rId8" Type="http://schemas.openxmlformats.org/officeDocument/2006/relationships/tags" Target="../tags/tag525.xml"/><Relationship Id="rId7" Type="http://schemas.openxmlformats.org/officeDocument/2006/relationships/tags" Target="../tags/tag524.xml"/><Relationship Id="rId6" Type="http://schemas.openxmlformats.org/officeDocument/2006/relationships/tags" Target="../tags/tag523.xml"/><Relationship Id="rId5" Type="http://schemas.openxmlformats.org/officeDocument/2006/relationships/tags" Target="../tags/tag522.xml"/><Relationship Id="rId4" Type="http://schemas.openxmlformats.org/officeDocument/2006/relationships/tags" Target="../tags/tag521.xml"/><Relationship Id="rId3" Type="http://schemas.openxmlformats.org/officeDocument/2006/relationships/tags" Target="../tags/tag520.xml"/><Relationship Id="rId2" Type="http://schemas.openxmlformats.org/officeDocument/2006/relationships/tags" Target="../tags/tag519.xml"/><Relationship Id="rId10" Type="http://schemas.openxmlformats.org/officeDocument/2006/relationships/slideLayout" Target="../slideLayouts/slideLayout18.xml"/><Relationship Id="rId1" Type="http://schemas.openxmlformats.org/officeDocument/2006/relationships/tags" Target="../tags/tag518.xml"/></Relationships>
</file>

<file path=ppt/slides/_rels/slide136.xml.rels><?xml version="1.0" encoding="UTF-8" standalone="yes"?>
<Relationships xmlns="http://schemas.openxmlformats.org/package/2006/relationships"><Relationship Id="rId9" Type="http://schemas.openxmlformats.org/officeDocument/2006/relationships/tags" Target="../tags/tag535.xml"/><Relationship Id="rId8" Type="http://schemas.openxmlformats.org/officeDocument/2006/relationships/tags" Target="../tags/tag534.xml"/><Relationship Id="rId7" Type="http://schemas.openxmlformats.org/officeDocument/2006/relationships/tags" Target="../tags/tag533.xml"/><Relationship Id="rId6" Type="http://schemas.openxmlformats.org/officeDocument/2006/relationships/tags" Target="../tags/tag532.xml"/><Relationship Id="rId5" Type="http://schemas.openxmlformats.org/officeDocument/2006/relationships/tags" Target="../tags/tag531.xml"/><Relationship Id="rId4" Type="http://schemas.openxmlformats.org/officeDocument/2006/relationships/tags" Target="../tags/tag530.xml"/><Relationship Id="rId3" Type="http://schemas.openxmlformats.org/officeDocument/2006/relationships/tags" Target="../tags/tag529.xml"/><Relationship Id="rId2" Type="http://schemas.openxmlformats.org/officeDocument/2006/relationships/tags" Target="../tags/tag528.xml"/><Relationship Id="rId10" Type="http://schemas.openxmlformats.org/officeDocument/2006/relationships/slideLayout" Target="../slideLayouts/slideLayout18.xml"/><Relationship Id="rId1" Type="http://schemas.openxmlformats.org/officeDocument/2006/relationships/tags" Target="../tags/tag527.xml"/></Relationships>
</file>

<file path=ppt/slides/_rels/slide137.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536.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62.xml"/></Relationships>
</file>

<file path=ppt/slides/_rels/slide140.xml.rels><?xml version="1.0" encoding="UTF-8" standalone="yes"?>
<Relationships xmlns="http://schemas.openxmlformats.org/package/2006/relationships"><Relationship Id="rId9" Type="http://schemas.openxmlformats.org/officeDocument/2006/relationships/image" Target="../media/image24.png"/><Relationship Id="rId8" Type="http://schemas.openxmlformats.org/officeDocument/2006/relationships/customXml" Target="../ink/ink4.xml"/><Relationship Id="rId7" Type="http://schemas.openxmlformats.org/officeDocument/2006/relationships/image" Target="../media/image23.png"/><Relationship Id="rId6" Type="http://schemas.openxmlformats.org/officeDocument/2006/relationships/customXml" Target="../ink/ink3.xml"/><Relationship Id="rId57" Type="http://schemas.openxmlformats.org/officeDocument/2006/relationships/slideLayout" Target="../slideLayouts/slideLayout48.xml"/><Relationship Id="rId56" Type="http://schemas.openxmlformats.org/officeDocument/2006/relationships/image" Target="../media/image47.png"/><Relationship Id="rId55" Type="http://schemas.openxmlformats.org/officeDocument/2006/relationships/customXml" Target="../ink/ink28.xml"/><Relationship Id="rId54" Type="http://schemas.openxmlformats.org/officeDocument/2006/relationships/image" Target="../media/image46.png"/><Relationship Id="rId53" Type="http://schemas.openxmlformats.org/officeDocument/2006/relationships/customXml" Target="../ink/ink27.xml"/><Relationship Id="rId52" Type="http://schemas.openxmlformats.org/officeDocument/2006/relationships/image" Target="../media/image45.png"/><Relationship Id="rId51" Type="http://schemas.openxmlformats.org/officeDocument/2006/relationships/customXml" Target="../ink/ink26.xml"/><Relationship Id="rId50" Type="http://schemas.openxmlformats.org/officeDocument/2006/relationships/image" Target="../media/image44.png"/><Relationship Id="rId5" Type="http://schemas.openxmlformats.org/officeDocument/2006/relationships/image" Target="../media/image22.png"/><Relationship Id="rId49" Type="http://schemas.openxmlformats.org/officeDocument/2006/relationships/customXml" Target="../ink/ink25.xml"/><Relationship Id="rId48" Type="http://schemas.openxmlformats.org/officeDocument/2006/relationships/image" Target="../media/image43.png"/><Relationship Id="rId47" Type="http://schemas.openxmlformats.org/officeDocument/2006/relationships/customXml" Target="../ink/ink24.xml"/><Relationship Id="rId46" Type="http://schemas.openxmlformats.org/officeDocument/2006/relationships/image" Target="../media/image42.png"/><Relationship Id="rId45" Type="http://schemas.openxmlformats.org/officeDocument/2006/relationships/customXml" Target="../ink/ink23.xml"/><Relationship Id="rId44" Type="http://schemas.openxmlformats.org/officeDocument/2006/relationships/customXml" Target="../ink/ink22.xml"/><Relationship Id="rId43" Type="http://schemas.openxmlformats.org/officeDocument/2006/relationships/image" Target="../media/image41.png"/><Relationship Id="rId42" Type="http://schemas.openxmlformats.org/officeDocument/2006/relationships/customXml" Target="../ink/ink21.xml"/><Relationship Id="rId41" Type="http://schemas.openxmlformats.org/officeDocument/2006/relationships/image" Target="../media/image40.png"/><Relationship Id="rId40" Type="http://schemas.openxmlformats.org/officeDocument/2006/relationships/customXml" Target="../ink/ink20.xml"/><Relationship Id="rId4" Type="http://schemas.openxmlformats.org/officeDocument/2006/relationships/customXml" Target="../ink/ink2.xml"/><Relationship Id="rId39" Type="http://schemas.openxmlformats.org/officeDocument/2006/relationships/image" Target="../media/image39.png"/><Relationship Id="rId38" Type="http://schemas.openxmlformats.org/officeDocument/2006/relationships/customXml" Target="../ink/ink19.xml"/><Relationship Id="rId37" Type="http://schemas.openxmlformats.org/officeDocument/2006/relationships/image" Target="../media/image38.png"/><Relationship Id="rId36" Type="http://schemas.openxmlformats.org/officeDocument/2006/relationships/customXml" Target="../ink/ink18.xml"/><Relationship Id="rId35" Type="http://schemas.openxmlformats.org/officeDocument/2006/relationships/image" Target="../media/image37.png"/><Relationship Id="rId34" Type="http://schemas.openxmlformats.org/officeDocument/2006/relationships/customXml" Target="../ink/ink17.xml"/><Relationship Id="rId33" Type="http://schemas.openxmlformats.org/officeDocument/2006/relationships/image" Target="../media/image36.png"/><Relationship Id="rId32" Type="http://schemas.openxmlformats.org/officeDocument/2006/relationships/customXml" Target="../ink/ink16.xml"/><Relationship Id="rId31" Type="http://schemas.openxmlformats.org/officeDocument/2006/relationships/image" Target="../media/image35.png"/><Relationship Id="rId30" Type="http://schemas.openxmlformats.org/officeDocument/2006/relationships/customXml" Target="../ink/ink15.xml"/><Relationship Id="rId3" Type="http://schemas.openxmlformats.org/officeDocument/2006/relationships/image" Target="../media/image21.png"/><Relationship Id="rId29" Type="http://schemas.openxmlformats.org/officeDocument/2006/relationships/image" Target="../media/image34.png"/><Relationship Id="rId28" Type="http://schemas.openxmlformats.org/officeDocument/2006/relationships/customXml" Target="../ink/ink14.xml"/><Relationship Id="rId27" Type="http://schemas.openxmlformats.org/officeDocument/2006/relationships/image" Target="../media/image33.png"/><Relationship Id="rId26" Type="http://schemas.openxmlformats.org/officeDocument/2006/relationships/customXml" Target="../ink/ink13.xml"/><Relationship Id="rId25" Type="http://schemas.openxmlformats.org/officeDocument/2006/relationships/image" Target="../media/image32.png"/><Relationship Id="rId24" Type="http://schemas.openxmlformats.org/officeDocument/2006/relationships/customXml" Target="../ink/ink12.xml"/><Relationship Id="rId23" Type="http://schemas.openxmlformats.org/officeDocument/2006/relationships/image" Target="../media/image31.png"/><Relationship Id="rId22" Type="http://schemas.openxmlformats.org/officeDocument/2006/relationships/customXml" Target="../ink/ink11.xml"/><Relationship Id="rId21" Type="http://schemas.openxmlformats.org/officeDocument/2006/relationships/image" Target="../media/image30.png"/><Relationship Id="rId20" Type="http://schemas.openxmlformats.org/officeDocument/2006/relationships/customXml" Target="../ink/ink10.xml"/><Relationship Id="rId2" Type="http://schemas.openxmlformats.org/officeDocument/2006/relationships/customXml" Target="../ink/ink1.xml"/><Relationship Id="rId19" Type="http://schemas.openxmlformats.org/officeDocument/2006/relationships/image" Target="../media/image29.png"/><Relationship Id="rId18" Type="http://schemas.openxmlformats.org/officeDocument/2006/relationships/customXml" Target="../ink/ink9.xml"/><Relationship Id="rId17" Type="http://schemas.openxmlformats.org/officeDocument/2006/relationships/image" Target="../media/image28.png"/><Relationship Id="rId16" Type="http://schemas.openxmlformats.org/officeDocument/2006/relationships/customXml" Target="../ink/ink8.xml"/><Relationship Id="rId15" Type="http://schemas.openxmlformats.org/officeDocument/2006/relationships/image" Target="../media/image27.png"/><Relationship Id="rId14" Type="http://schemas.openxmlformats.org/officeDocument/2006/relationships/customXml" Target="../ink/ink7.xml"/><Relationship Id="rId13" Type="http://schemas.openxmlformats.org/officeDocument/2006/relationships/image" Target="../media/image26.png"/><Relationship Id="rId12" Type="http://schemas.openxmlformats.org/officeDocument/2006/relationships/customXml" Target="../ink/ink6.xml"/><Relationship Id="rId11" Type="http://schemas.openxmlformats.org/officeDocument/2006/relationships/image" Target="../media/image25.png"/><Relationship Id="rId10" Type="http://schemas.openxmlformats.org/officeDocument/2006/relationships/customXml" Target="../ink/ink5.xml"/><Relationship Id="rId1" Type="http://schemas.openxmlformats.org/officeDocument/2006/relationships/image" Target="../media/image20.emf"/></Relationships>
</file>

<file path=ppt/slides/_rels/slide141.xml.rels><?xml version="1.0" encoding="UTF-8" standalone="yes"?>
<Relationships xmlns="http://schemas.openxmlformats.org/package/2006/relationships"><Relationship Id="rId2" Type="http://schemas.openxmlformats.org/officeDocument/2006/relationships/slideLayout" Target="../slideLayouts/slideLayout48.xml"/><Relationship Id="rId1" Type="http://schemas.openxmlformats.org/officeDocument/2006/relationships/image" Target="../media/image48.emf"/></Relationships>
</file>

<file path=ppt/slides/_rels/slide142.xml.rels><?xml version="1.0" encoding="UTF-8" standalone="yes"?>
<Relationships xmlns="http://schemas.openxmlformats.org/package/2006/relationships"><Relationship Id="rId9" Type="http://schemas.openxmlformats.org/officeDocument/2006/relationships/tags" Target="../tags/tag545.xml"/><Relationship Id="rId8" Type="http://schemas.openxmlformats.org/officeDocument/2006/relationships/tags" Target="../tags/tag544.xml"/><Relationship Id="rId7" Type="http://schemas.openxmlformats.org/officeDocument/2006/relationships/tags" Target="../tags/tag543.xml"/><Relationship Id="rId6" Type="http://schemas.openxmlformats.org/officeDocument/2006/relationships/tags" Target="../tags/tag542.xml"/><Relationship Id="rId5" Type="http://schemas.openxmlformats.org/officeDocument/2006/relationships/tags" Target="../tags/tag541.xml"/><Relationship Id="rId4" Type="http://schemas.openxmlformats.org/officeDocument/2006/relationships/tags" Target="../tags/tag540.xml"/><Relationship Id="rId3" Type="http://schemas.openxmlformats.org/officeDocument/2006/relationships/tags" Target="../tags/tag539.xml"/><Relationship Id="rId2" Type="http://schemas.openxmlformats.org/officeDocument/2006/relationships/tags" Target="../tags/tag538.xml"/><Relationship Id="rId10" Type="http://schemas.openxmlformats.org/officeDocument/2006/relationships/slideLayout" Target="../slideLayouts/slideLayout48.xml"/><Relationship Id="rId1" Type="http://schemas.openxmlformats.org/officeDocument/2006/relationships/tags" Target="../tags/tag537.xml"/></Relationships>
</file>

<file path=ppt/slides/_rels/slide15.xml.rels><?xml version="1.0" encoding="UTF-8" standalone="yes"?>
<Relationships xmlns="http://schemas.openxmlformats.org/package/2006/relationships"><Relationship Id="rId9" Type="http://schemas.openxmlformats.org/officeDocument/2006/relationships/tags" Target="../tags/tag71.xml"/><Relationship Id="rId8" Type="http://schemas.openxmlformats.org/officeDocument/2006/relationships/tags" Target="../tags/tag70.xml"/><Relationship Id="rId7" Type="http://schemas.openxmlformats.org/officeDocument/2006/relationships/tags" Target="../tags/tag69.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 Id="rId3" Type="http://schemas.openxmlformats.org/officeDocument/2006/relationships/tags" Target="../tags/tag65.xml"/><Relationship Id="rId2" Type="http://schemas.openxmlformats.org/officeDocument/2006/relationships/tags" Target="../tags/tag64.xml"/><Relationship Id="rId10" Type="http://schemas.openxmlformats.org/officeDocument/2006/relationships/slideLayout" Target="../slideLayouts/slideLayout33.xml"/><Relationship Id="rId1" Type="http://schemas.openxmlformats.org/officeDocument/2006/relationships/tags" Target="../tags/tag63.xml"/></Relationships>
</file>

<file path=ppt/slides/_rels/slide16.xml.rels><?xml version="1.0" encoding="UTF-8" standalone="yes"?>
<Relationships xmlns="http://schemas.openxmlformats.org/package/2006/relationships"><Relationship Id="rId9" Type="http://schemas.openxmlformats.org/officeDocument/2006/relationships/tags" Target="../tags/tag80.xml"/><Relationship Id="rId8" Type="http://schemas.openxmlformats.org/officeDocument/2006/relationships/tags" Target="../tags/tag79.xml"/><Relationship Id="rId7" Type="http://schemas.openxmlformats.org/officeDocument/2006/relationships/tags" Target="../tags/tag78.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0" Type="http://schemas.openxmlformats.org/officeDocument/2006/relationships/slideLayout" Target="../slideLayouts/slideLayout18.xml"/><Relationship Id="rId1" Type="http://schemas.openxmlformats.org/officeDocument/2006/relationships/tags" Target="../tags/tag72.xml"/></Relationships>
</file>

<file path=ppt/slides/_rels/slide17.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slideLayout" Target="../slideLayouts/slideLayout18.xml"/><Relationship Id="rId1" Type="http://schemas.openxmlformats.org/officeDocument/2006/relationships/tags" Target="../tags/tag81.xml"/></Relationships>
</file>

<file path=ppt/slides/_rels/slide18.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slideLayout" Target="../slideLayouts/slideLayout18.xml"/><Relationship Id="rId1" Type="http://schemas.openxmlformats.org/officeDocument/2006/relationships/tags" Target="../tags/tag9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6" Type="http://schemas.openxmlformats.org/officeDocument/2006/relationships/notesSlide" Target="../notesSlides/notesSlide2.xml"/><Relationship Id="rId15" Type="http://schemas.openxmlformats.org/officeDocument/2006/relationships/slideLayout" Target="../slideLayouts/slideLayout7.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99.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100.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101.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10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10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104.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105.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10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4" Type="http://schemas.openxmlformats.org/officeDocument/2006/relationships/slideLayout" Target="../slideLayouts/slideLayout14.xml"/><Relationship Id="rId23" Type="http://schemas.openxmlformats.org/officeDocument/2006/relationships/image" Target="../media/image19.svg"/><Relationship Id="rId22" Type="http://schemas.openxmlformats.org/officeDocument/2006/relationships/image" Target="../media/image18.png"/><Relationship Id="rId21" Type="http://schemas.openxmlformats.org/officeDocument/2006/relationships/tags" Target="../tags/tag31.xml"/><Relationship Id="rId20" Type="http://schemas.openxmlformats.org/officeDocument/2006/relationships/image" Target="../media/image17.svg"/><Relationship Id="rId2" Type="http://schemas.openxmlformats.org/officeDocument/2006/relationships/tags" Target="../tags/tag16.xml"/><Relationship Id="rId19" Type="http://schemas.openxmlformats.org/officeDocument/2006/relationships/image" Target="../media/image16.png"/><Relationship Id="rId18" Type="http://schemas.openxmlformats.org/officeDocument/2006/relationships/tags" Target="../tags/tag30.xml"/><Relationship Id="rId17" Type="http://schemas.openxmlformats.org/officeDocument/2006/relationships/image" Target="../media/image15.svg"/><Relationship Id="rId16" Type="http://schemas.openxmlformats.org/officeDocument/2006/relationships/image" Target="../media/image14.png"/><Relationship Id="rId15" Type="http://schemas.openxmlformats.org/officeDocument/2006/relationships/tags" Target="../tags/tag29.xml"/><Relationship Id="rId14" Type="http://schemas.openxmlformats.org/officeDocument/2006/relationships/tags" Target="../tags/tag28.xml"/><Relationship Id="rId13" Type="http://schemas.openxmlformats.org/officeDocument/2006/relationships/tags" Target="../tags/tag27.xml"/><Relationship Id="rId12" Type="http://schemas.openxmlformats.org/officeDocument/2006/relationships/tags" Target="../tags/tag26.xml"/><Relationship Id="rId11" Type="http://schemas.openxmlformats.org/officeDocument/2006/relationships/tags" Target="../tags/tag25.xml"/><Relationship Id="rId10" Type="http://schemas.openxmlformats.org/officeDocument/2006/relationships/tags" Target="../tags/tag24.xml"/><Relationship Id="rId1" Type="http://schemas.openxmlformats.org/officeDocument/2006/relationships/tags" Target="../tags/tag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slideLayout" Target="../slideLayouts/slideLayout18.xml"/><Relationship Id="rId1" Type="http://schemas.openxmlformats.org/officeDocument/2006/relationships/tags" Target="../tags/tag107.xml"/></Relationships>
</file>

<file path=ppt/slides/_rels/slide33.xml.rels><?xml version="1.0" encoding="UTF-8" standalone="yes"?>
<Relationships xmlns="http://schemas.openxmlformats.org/package/2006/relationships"><Relationship Id="rId9" Type="http://schemas.openxmlformats.org/officeDocument/2006/relationships/tags" Target="../tags/tag124.xml"/><Relationship Id="rId8" Type="http://schemas.openxmlformats.org/officeDocument/2006/relationships/tags" Target="../tags/tag123.xml"/><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0" Type="http://schemas.openxmlformats.org/officeDocument/2006/relationships/slideLayout" Target="../slideLayouts/slideLayout18.xml"/><Relationship Id="rId1" Type="http://schemas.openxmlformats.org/officeDocument/2006/relationships/tags" Target="../tags/tag116.xml"/></Relationships>
</file>

<file path=ppt/slides/_rels/slide34.xml.rels><?xml version="1.0" encoding="UTF-8" standalone="yes"?>
<Relationships xmlns="http://schemas.openxmlformats.org/package/2006/relationships"><Relationship Id="rId9" Type="http://schemas.openxmlformats.org/officeDocument/2006/relationships/tags" Target="../tags/tag133.xml"/><Relationship Id="rId8" Type="http://schemas.openxmlformats.org/officeDocument/2006/relationships/tags" Target="../tags/tag132.xml"/><Relationship Id="rId7" Type="http://schemas.openxmlformats.org/officeDocument/2006/relationships/tags" Target="../tags/tag131.xml"/><Relationship Id="rId6" Type="http://schemas.openxmlformats.org/officeDocument/2006/relationships/tags" Target="../tags/tag130.xml"/><Relationship Id="rId5" Type="http://schemas.openxmlformats.org/officeDocument/2006/relationships/tags" Target="../tags/tag129.xml"/><Relationship Id="rId4" Type="http://schemas.openxmlformats.org/officeDocument/2006/relationships/tags" Target="../tags/tag128.xml"/><Relationship Id="rId3" Type="http://schemas.openxmlformats.org/officeDocument/2006/relationships/tags" Target="../tags/tag127.xml"/><Relationship Id="rId2" Type="http://schemas.openxmlformats.org/officeDocument/2006/relationships/tags" Target="../tags/tag126.xml"/><Relationship Id="rId10" Type="http://schemas.openxmlformats.org/officeDocument/2006/relationships/slideLayout" Target="../slideLayouts/slideLayout18.xml"/><Relationship Id="rId1" Type="http://schemas.openxmlformats.org/officeDocument/2006/relationships/tags" Target="../tags/tag125.xml"/></Relationships>
</file>

<file path=ppt/slides/_rels/slide35.xml.rels><?xml version="1.0" encoding="UTF-8" standalone="yes"?>
<Relationships xmlns="http://schemas.openxmlformats.org/package/2006/relationships"><Relationship Id="rId9" Type="http://schemas.openxmlformats.org/officeDocument/2006/relationships/tags" Target="../tags/tag142.xml"/><Relationship Id="rId8" Type="http://schemas.openxmlformats.org/officeDocument/2006/relationships/tags" Target="../tags/tag141.xml"/><Relationship Id="rId7" Type="http://schemas.openxmlformats.org/officeDocument/2006/relationships/tags" Target="../tags/tag140.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0" Type="http://schemas.openxmlformats.org/officeDocument/2006/relationships/slideLayout" Target="../slideLayouts/slideLayout18.xml"/><Relationship Id="rId1" Type="http://schemas.openxmlformats.org/officeDocument/2006/relationships/tags" Target="../tags/tag134.xml"/></Relationships>
</file>

<file path=ppt/slides/_rels/slide36.xml.rels><?xml version="1.0" encoding="UTF-8" standalone="yes"?>
<Relationships xmlns="http://schemas.openxmlformats.org/package/2006/relationships"><Relationship Id="rId9" Type="http://schemas.openxmlformats.org/officeDocument/2006/relationships/tags" Target="../tags/tag151.xml"/><Relationship Id="rId8" Type="http://schemas.openxmlformats.org/officeDocument/2006/relationships/tags" Target="../tags/tag150.xml"/><Relationship Id="rId7" Type="http://schemas.openxmlformats.org/officeDocument/2006/relationships/tags" Target="../tags/tag149.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 Id="rId3" Type="http://schemas.openxmlformats.org/officeDocument/2006/relationships/tags" Target="../tags/tag145.xml"/><Relationship Id="rId2" Type="http://schemas.openxmlformats.org/officeDocument/2006/relationships/tags" Target="../tags/tag144.xml"/><Relationship Id="rId10" Type="http://schemas.openxmlformats.org/officeDocument/2006/relationships/slideLayout" Target="../slideLayouts/slideLayout18.xml"/><Relationship Id="rId1" Type="http://schemas.openxmlformats.org/officeDocument/2006/relationships/tags" Target="../tags/tag143.xml"/></Relationships>
</file>

<file path=ppt/slides/_rels/slide37.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0" Type="http://schemas.openxmlformats.org/officeDocument/2006/relationships/slideLayout" Target="../slideLayouts/slideLayout2.xml"/><Relationship Id="rId1" Type="http://schemas.openxmlformats.org/officeDocument/2006/relationships/tags" Target="../tags/tag15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2" Type="http://schemas.openxmlformats.org/officeDocument/2006/relationships/notesSlide" Target="../notesSlides/notesSlide3.xml"/><Relationship Id="rId11" Type="http://schemas.openxmlformats.org/officeDocument/2006/relationships/slideLayout" Target="../slideLayouts/slideLayout14.xml"/><Relationship Id="rId10" Type="http://schemas.openxmlformats.org/officeDocument/2006/relationships/tags" Target="../tags/tag41.xml"/><Relationship Id="rId1" Type="http://schemas.openxmlformats.org/officeDocument/2006/relationships/tags" Target="../tags/tag32.xml"/></Relationships>
</file>

<file path=ppt/slides/_rels/slide40.xml.rels><?xml version="1.0" encoding="UTF-8" standalone="yes"?>
<Relationships xmlns="http://schemas.openxmlformats.org/package/2006/relationships"><Relationship Id="rId9" Type="http://schemas.openxmlformats.org/officeDocument/2006/relationships/tags" Target="../tags/tag169.xml"/><Relationship Id="rId8" Type="http://schemas.openxmlformats.org/officeDocument/2006/relationships/tags" Target="../tags/tag168.xml"/><Relationship Id="rId7" Type="http://schemas.openxmlformats.org/officeDocument/2006/relationships/tags" Target="../tags/tag167.xml"/><Relationship Id="rId6" Type="http://schemas.openxmlformats.org/officeDocument/2006/relationships/tags" Target="../tags/tag166.xml"/><Relationship Id="rId5" Type="http://schemas.openxmlformats.org/officeDocument/2006/relationships/tags" Target="../tags/tag165.xml"/><Relationship Id="rId4" Type="http://schemas.openxmlformats.org/officeDocument/2006/relationships/tags" Target="../tags/tag164.xml"/><Relationship Id="rId3" Type="http://schemas.openxmlformats.org/officeDocument/2006/relationships/tags" Target="../tags/tag163.xml"/><Relationship Id="rId2" Type="http://schemas.openxmlformats.org/officeDocument/2006/relationships/tags" Target="../tags/tag162.xml"/><Relationship Id="rId10" Type="http://schemas.openxmlformats.org/officeDocument/2006/relationships/slideLayout" Target="../slideLayouts/slideLayout18.xml"/><Relationship Id="rId1" Type="http://schemas.openxmlformats.org/officeDocument/2006/relationships/tags" Target="../tags/tag161.xml"/></Relationships>
</file>

<file path=ppt/slides/_rels/slide41.xml.rels><?xml version="1.0" encoding="UTF-8" standalone="yes"?>
<Relationships xmlns="http://schemas.openxmlformats.org/package/2006/relationships"><Relationship Id="rId9" Type="http://schemas.openxmlformats.org/officeDocument/2006/relationships/tags" Target="../tags/tag178.xml"/><Relationship Id="rId8" Type="http://schemas.openxmlformats.org/officeDocument/2006/relationships/tags" Target="../tags/tag177.xml"/><Relationship Id="rId7" Type="http://schemas.openxmlformats.org/officeDocument/2006/relationships/tags" Target="../tags/tag176.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8" Type="http://schemas.openxmlformats.org/officeDocument/2006/relationships/slideLayout" Target="../slideLayouts/slideLayout18.xml"/><Relationship Id="rId17" Type="http://schemas.openxmlformats.org/officeDocument/2006/relationships/tags" Target="../tags/tag186.xml"/><Relationship Id="rId16" Type="http://schemas.openxmlformats.org/officeDocument/2006/relationships/tags" Target="../tags/tag185.xml"/><Relationship Id="rId15" Type="http://schemas.openxmlformats.org/officeDocument/2006/relationships/tags" Target="../tags/tag184.xml"/><Relationship Id="rId14" Type="http://schemas.openxmlformats.org/officeDocument/2006/relationships/tags" Target="../tags/tag183.xml"/><Relationship Id="rId13" Type="http://schemas.openxmlformats.org/officeDocument/2006/relationships/tags" Target="../tags/tag182.xml"/><Relationship Id="rId12" Type="http://schemas.openxmlformats.org/officeDocument/2006/relationships/tags" Target="../tags/tag181.xml"/><Relationship Id="rId11" Type="http://schemas.openxmlformats.org/officeDocument/2006/relationships/tags" Target="../tags/tag180.xml"/><Relationship Id="rId10" Type="http://schemas.openxmlformats.org/officeDocument/2006/relationships/tags" Target="../tags/tag179.xml"/><Relationship Id="rId1" Type="http://schemas.openxmlformats.org/officeDocument/2006/relationships/tags" Target="../tags/tag170.xml"/></Relationships>
</file>

<file path=ppt/slides/_rels/slide42.xml.rels><?xml version="1.0" encoding="UTF-8" standalone="yes"?>
<Relationships xmlns="http://schemas.openxmlformats.org/package/2006/relationships"><Relationship Id="rId9" Type="http://schemas.openxmlformats.org/officeDocument/2006/relationships/tags" Target="../tags/tag195.xml"/><Relationship Id="rId8" Type="http://schemas.openxmlformats.org/officeDocument/2006/relationships/tags" Target="../tags/tag194.xml"/><Relationship Id="rId7" Type="http://schemas.openxmlformats.org/officeDocument/2006/relationships/tags" Target="../tags/tag193.xml"/><Relationship Id="rId6" Type="http://schemas.openxmlformats.org/officeDocument/2006/relationships/tags" Target="../tags/tag192.xml"/><Relationship Id="rId5" Type="http://schemas.openxmlformats.org/officeDocument/2006/relationships/tags" Target="../tags/tag191.xml"/><Relationship Id="rId4" Type="http://schemas.openxmlformats.org/officeDocument/2006/relationships/tags" Target="../tags/tag190.xml"/><Relationship Id="rId3" Type="http://schemas.openxmlformats.org/officeDocument/2006/relationships/tags" Target="../tags/tag189.xml"/><Relationship Id="rId2" Type="http://schemas.openxmlformats.org/officeDocument/2006/relationships/tags" Target="../tags/tag188.xml"/><Relationship Id="rId14" Type="http://schemas.openxmlformats.org/officeDocument/2006/relationships/slideLayout" Target="../slideLayouts/slideLayout18.xml"/><Relationship Id="rId13" Type="http://schemas.openxmlformats.org/officeDocument/2006/relationships/tags" Target="../tags/tag199.xml"/><Relationship Id="rId12" Type="http://schemas.openxmlformats.org/officeDocument/2006/relationships/tags" Target="../tags/tag198.xml"/><Relationship Id="rId11" Type="http://schemas.openxmlformats.org/officeDocument/2006/relationships/tags" Target="../tags/tag197.xml"/><Relationship Id="rId10" Type="http://schemas.openxmlformats.org/officeDocument/2006/relationships/tags" Target="../tags/tag196.xml"/><Relationship Id="rId1" Type="http://schemas.openxmlformats.org/officeDocument/2006/relationships/tags" Target="../tags/tag187.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200.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201.xml"/></Relationships>
</file>

<file path=ppt/slides/_rels/slide45.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0" Type="http://schemas.openxmlformats.org/officeDocument/2006/relationships/slideLayout" Target="../slideLayouts/slideLayout18.xml"/><Relationship Id="rId1" Type="http://schemas.openxmlformats.org/officeDocument/2006/relationships/tags" Target="../tags/tag202.xml"/></Relationships>
</file>

<file path=ppt/slides/_rels/slide46.xml.rels><?xml version="1.0" encoding="UTF-8" standalone="yes"?>
<Relationships xmlns="http://schemas.openxmlformats.org/package/2006/relationships"><Relationship Id="rId9" Type="http://schemas.openxmlformats.org/officeDocument/2006/relationships/tags" Target="../tags/tag219.xml"/><Relationship Id="rId8" Type="http://schemas.openxmlformats.org/officeDocument/2006/relationships/tags" Target="../tags/tag218.xml"/><Relationship Id="rId7" Type="http://schemas.openxmlformats.org/officeDocument/2006/relationships/tags" Target="../tags/tag217.xml"/><Relationship Id="rId6" Type="http://schemas.openxmlformats.org/officeDocument/2006/relationships/tags" Target="../tags/tag216.xml"/><Relationship Id="rId5" Type="http://schemas.openxmlformats.org/officeDocument/2006/relationships/tags" Target="../tags/tag215.xml"/><Relationship Id="rId4" Type="http://schemas.openxmlformats.org/officeDocument/2006/relationships/tags" Target="../tags/tag214.xml"/><Relationship Id="rId3" Type="http://schemas.openxmlformats.org/officeDocument/2006/relationships/tags" Target="../tags/tag213.xml"/><Relationship Id="rId2" Type="http://schemas.openxmlformats.org/officeDocument/2006/relationships/tags" Target="../tags/tag212.xml"/><Relationship Id="rId10" Type="http://schemas.openxmlformats.org/officeDocument/2006/relationships/slideLayout" Target="../slideLayouts/slideLayout18.xml"/><Relationship Id="rId1" Type="http://schemas.openxmlformats.org/officeDocument/2006/relationships/tags" Target="../tags/tag21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0.xml"/></Relationships>
</file>

<file path=ppt/slides/_rels/slide5.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0" Type="http://schemas.openxmlformats.org/officeDocument/2006/relationships/slideLayout" Target="../slideLayouts/slideLayout2.xml"/><Relationship Id="rId1" Type="http://schemas.openxmlformats.org/officeDocument/2006/relationships/tags" Target="../tags/tag4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9" Type="http://schemas.openxmlformats.org/officeDocument/2006/relationships/tags" Target="../tags/tag229.xml"/><Relationship Id="rId8" Type="http://schemas.openxmlformats.org/officeDocument/2006/relationships/tags" Target="../tags/tag228.xml"/><Relationship Id="rId7" Type="http://schemas.openxmlformats.org/officeDocument/2006/relationships/tags" Target="../tags/tag227.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0" Type="http://schemas.openxmlformats.org/officeDocument/2006/relationships/slideLayout" Target="../slideLayouts/slideLayout18.xml"/><Relationship Id="rId1" Type="http://schemas.openxmlformats.org/officeDocument/2006/relationships/tags" Target="../tags/tag221.xml"/></Relationships>
</file>

<file path=ppt/slides/_rels/slide52.xml.rels><?xml version="1.0" encoding="UTF-8" standalone="yes"?>
<Relationships xmlns="http://schemas.openxmlformats.org/package/2006/relationships"><Relationship Id="rId9" Type="http://schemas.openxmlformats.org/officeDocument/2006/relationships/tags" Target="../tags/tag238.xml"/><Relationship Id="rId8" Type="http://schemas.openxmlformats.org/officeDocument/2006/relationships/tags" Target="../tags/tag237.xml"/><Relationship Id="rId7" Type="http://schemas.openxmlformats.org/officeDocument/2006/relationships/tags" Target="../tags/tag236.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0" Type="http://schemas.openxmlformats.org/officeDocument/2006/relationships/slideLayout" Target="../slideLayouts/slideLayout18.xml"/><Relationship Id="rId1" Type="http://schemas.openxmlformats.org/officeDocument/2006/relationships/tags" Target="../tags/tag230.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9.xml"/></Relationships>
</file>

<file path=ppt/slides/_rels/slide54.xml.rels><?xml version="1.0" encoding="UTF-8" standalone="yes"?>
<Relationships xmlns="http://schemas.openxmlformats.org/package/2006/relationships"><Relationship Id="rId9" Type="http://schemas.openxmlformats.org/officeDocument/2006/relationships/tags" Target="../tags/tag248.xml"/><Relationship Id="rId8" Type="http://schemas.openxmlformats.org/officeDocument/2006/relationships/tags" Target="../tags/tag247.xml"/><Relationship Id="rId7" Type="http://schemas.openxmlformats.org/officeDocument/2006/relationships/tags" Target="../tags/tag246.xml"/><Relationship Id="rId6" Type="http://schemas.openxmlformats.org/officeDocument/2006/relationships/tags" Target="../tags/tag245.xml"/><Relationship Id="rId5" Type="http://schemas.openxmlformats.org/officeDocument/2006/relationships/tags" Target="../tags/tag244.xml"/><Relationship Id="rId4" Type="http://schemas.openxmlformats.org/officeDocument/2006/relationships/tags" Target="../tags/tag243.xml"/><Relationship Id="rId3" Type="http://schemas.openxmlformats.org/officeDocument/2006/relationships/tags" Target="../tags/tag242.xml"/><Relationship Id="rId2" Type="http://schemas.openxmlformats.org/officeDocument/2006/relationships/tags" Target="../tags/tag241.xml"/><Relationship Id="rId10" Type="http://schemas.openxmlformats.org/officeDocument/2006/relationships/slideLayout" Target="../slideLayouts/slideLayout18.xml"/><Relationship Id="rId1" Type="http://schemas.openxmlformats.org/officeDocument/2006/relationships/tags" Target="../tags/tag240.xml"/></Relationships>
</file>

<file path=ppt/slides/_rels/slide55.xml.rels><?xml version="1.0" encoding="UTF-8" standalone="yes"?>
<Relationships xmlns="http://schemas.openxmlformats.org/package/2006/relationships"><Relationship Id="rId9" Type="http://schemas.openxmlformats.org/officeDocument/2006/relationships/tags" Target="../tags/tag257.xml"/><Relationship Id="rId8" Type="http://schemas.openxmlformats.org/officeDocument/2006/relationships/tags" Target="../tags/tag256.xml"/><Relationship Id="rId7" Type="http://schemas.openxmlformats.org/officeDocument/2006/relationships/tags" Target="../tags/tag255.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tags" Target="../tags/tag252.xml"/><Relationship Id="rId3" Type="http://schemas.openxmlformats.org/officeDocument/2006/relationships/tags" Target="../tags/tag251.xml"/><Relationship Id="rId2" Type="http://schemas.openxmlformats.org/officeDocument/2006/relationships/tags" Target="../tags/tag250.xml"/><Relationship Id="rId10" Type="http://schemas.openxmlformats.org/officeDocument/2006/relationships/slideLayout" Target="../slideLayouts/slideLayout18.xml"/><Relationship Id="rId1" Type="http://schemas.openxmlformats.org/officeDocument/2006/relationships/tags" Target="../tags/tag249.xml"/></Relationships>
</file>

<file path=ppt/slides/_rels/slide56.xml.rels><?xml version="1.0" encoding="UTF-8" standalone="yes"?>
<Relationships xmlns="http://schemas.openxmlformats.org/package/2006/relationships"><Relationship Id="rId9" Type="http://schemas.openxmlformats.org/officeDocument/2006/relationships/tags" Target="../tags/tag266.xml"/><Relationship Id="rId8" Type="http://schemas.openxmlformats.org/officeDocument/2006/relationships/tags" Target="../tags/tag265.xml"/><Relationship Id="rId7" Type="http://schemas.openxmlformats.org/officeDocument/2006/relationships/tags" Target="../tags/tag264.xml"/><Relationship Id="rId6" Type="http://schemas.openxmlformats.org/officeDocument/2006/relationships/tags" Target="../tags/tag263.xml"/><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0" Type="http://schemas.openxmlformats.org/officeDocument/2006/relationships/slideLayout" Target="../slideLayouts/slideLayout18.xml"/><Relationship Id="rId1" Type="http://schemas.openxmlformats.org/officeDocument/2006/relationships/tags" Target="../tags/tag25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9" Type="http://schemas.openxmlformats.org/officeDocument/2006/relationships/tags" Target="../tags/tag275.xml"/><Relationship Id="rId8" Type="http://schemas.openxmlformats.org/officeDocument/2006/relationships/tags" Target="../tags/tag274.xml"/><Relationship Id="rId7" Type="http://schemas.openxmlformats.org/officeDocument/2006/relationships/tags" Target="../tags/tag273.xml"/><Relationship Id="rId6" Type="http://schemas.openxmlformats.org/officeDocument/2006/relationships/tags" Target="../tags/tag272.xml"/><Relationship Id="rId5" Type="http://schemas.openxmlformats.org/officeDocument/2006/relationships/tags" Target="../tags/tag271.xml"/><Relationship Id="rId4" Type="http://schemas.openxmlformats.org/officeDocument/2006/relationships/tags" Target="../tags/tag270.xml"/><Relationship Id="rId3" Type="http://schemas.openxmlformats.org/officeDocument/2006/relationships/tags" Target="../tags/tag269.xml"/><Relationship Id="rId2" Type="http://schemas.openxmlformats.org/officeDocument/2006/relationships/tags" Target="../tags/tag268.xml"/><Relationship Id="rId10" Type="http://schemas.openxmlformats.org/officeDocument/2006/relationships/slideLayout" Target="../slideLayouts/slideLayout18.xml"/><Relationship Id="rId1" Type="http://schemas.openxmlformats.org/officeDocument/2006/relationships/tags" Target="../tags/tag26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9" Type="http://schemas.openxmlformats.org/officeDocument/2006/relationships/tags" Target="../tags/tag285.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tags" Target="../tags/tag278.xml"/><Relationship Id="rId10" Type="http://schemas.openxmlformats.org/officeDocument/2006/relationships/slideLayout" Target="../slideLayouts/slideLayout18.xml"/><Relationship Id="rId1" Type="http://schemas.openxmlformats.org/officeDocument/2006/relationships/tags" Target="../tags/tag27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9" Type="http://schemas.openxmlformats.org/officeDocument/2006/relationships/tags" Target="../tags/tag294.xml"/><Relationship Id="rId8" Type="http://schemas.openxmlformats.org/officeDocument/2006/relationships/tags" Target="../tags/tag293.xml"/><Relationship Id="rId7" Type="http://schemas.openxmlformats.org/officeDocument/2006/relationships/tags" Target="../tags/tag292.xml"/><Relationship Id="rId6" Type="http://schemas.openxmlformats.org/officeDocument/2006/relationships/tags" Target="../tags/tag291.xml"/><Relationship Id="rId5" Type="http://schemas.openxmlformats.org/officeDocument/2006/relationships/tags" Target="../tags/tag290.xml"/><Relationship Id="rId4" Type="http://schemas.openxmlformats.org/officeDocument/2006/relationships/tags" Target="../tags/tag289.xml"/><Relationship Id="rId3" Type="http://schemas.openxmlformats.org/officeDocument/2006/relationships/tags" Target="../tags/tag288.xml"/><Relationship Id="rId2" Type="http://schemas.openxmlformats.org/officeDocument/2006/relationships/tags" Target="../tags/tag287.xml"/><Relationship Id="rId11" Type="http://schemas.openxmlformats.org/officeDocument/2006/relationships/slideLayout" Target="../slideLayouts/slideLayout18.xml"/><Relationship Id="rId10" Type="http://schemas.openxmlformats.org/officeDocument/2006/relationships/tags" Target="../tags/tag295.xml"/><Relationship Id="rId1" Type="http://schemas.openxmlformats.org/officeDocument/2006/relationships/tags" Target="../tags/tag28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1.xml"/></Relationships>
</file>

<file path=ppt/slides/_rels/slide70.xml.rels><?xml version="1.0" encoding="UTF-8" standalone="yes"?>
<Relationships xmlns="http://schemas.openxmlformats.org/package/2006/relationships"><Relationship Id="rId9" Type="http://schemas.openxmlformats.org/officeDocument/2006/relationships/tags" Target="../tags/tag304.xml"/><Relationship Id="rId8" Type="http://schemas.openxmlformats.org/officeDocument/2006/relationships/tags" Target="../tags/tag303.xml"/><Relationship Id="rId7" Type="http://schemas.openxmlformats.org/officeDocument/2006/relationships/tags" Target="../tags/tag302.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tags" Target="../tags/tag298.xml"/><Relationship Id="rId2" Type="http://schemas.openxmlformats.org/officeDocument/2006/relationships/tags" Target="../tags/tag297.xml"/><Relationship Id="rId10" Type="http://schemas.openxmlformats.org/officeDocument/2006/relationships/slideLayout" Target="../slideLayouts/slideLayout18.xml"/><Relationship Id="rId1" Type="http://schemas.openxmlformats.org/officeDocument/2006/relationships/tags" Target="../tags/tag29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9" Type="http://schemas.openxmlformats.org/officeDocument/2006/relationships/tags" Target="../tags/tag313.xml"/><Relationship Id="rId8" Type="http://schemas.openxmlformats.org/officeDocument/2006/relationships/tags" Target="../tags/tag312.xml"/><Relationship Id="rId7" Type="http://schemas.openxmlformats.org/officeDocument/2006/relationships/tags" Target="../tags/tag311.xml"/><Relationship Id="rId6" Type="http://schemas.openxmlformats.org/officeDocument/2006/relationships/tags" Target="../tags/tag310.xml"/><Relationship Id="rId5" Type="http://schemas.openxmlformats.org/officeDocument/2006/relationships/tags" Target="../tags/tag309.xml"/><Relationship Id="rId4" Type="http://schemas.openxmlformats.org/officeDocument/2006/relationships/tags" Target="../tags/tag308.xml"/><Relationship Id="rId3" Type="http://schemas.openxmlformats.org/officeDocument/2006/relationships/tags" Target="../tags/tag307.xml"/><Relationship Id="rId2" Type="http://schemas.openxmlformats.org/officeDocument/2006/relationships/tags" Target="../tags/tag306.xml"/><Relationship Id="rId10" Type="http://schemas.openxmlformats.org/officeDocument/2006/relationships/slideLayout" Target="../slideLayouts/slideLayout18.xml"/><Relationship Id="rId1" Type="http://schemas.openxmlformats.org/officeDocument/2006/relationships/tags" Target="../tags/tag305.xml"/></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314.xml"/></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5.xml"/></Relationships>
</file>

<file path=ppt/slides/_rels/slide76.xml.rels><?xml version="1.0" encoding="UTF-8" standalone="yes"?>
<Relationships xmlns="http://schemas.openxmlformats.org/package/2006/relationships"><Relationship Id="rId9" Type="http://schemas.openxmlformats.org/officeDocument/2006/relationships/tags" Target="../tags/tag324.xml"/><Relationship Id="rId8" Type="http://schemas.openxmlformats.org/officeDocument/2006/relationships/tags" Target="../tags/tag323.xml"/><Relationship Id="rId7" Type="http://schemas.openxmlformats.org/officeDocument/2006/relationships/tags" Target="../tags/tag322.xml"/><Relationship Id="rId6" Type="http://schemas.openxmlformats.org/officeDocument/2006/relationships/tags" Target="../tags/tag321.xml"/><Relationship Id="rId5" Type="http://schemas.openxmlformats.org/officeDocument/2006/relationships/tags" Target="../tags/tag320.xml"/><Relationship Id="rId4" Type="http://schemas.openxmlformats.org/officeDocument/2006/relationships/tags" Target="../tags/tag319.xml"/><Relationship Id="rId3" Type="http://schemas.openxmlformats.org/officeDocument/2006/relationships/tags" Target="../tags/tag318.xml"/><Relationship Id="rId2" Type="http://schemas.openxmlformats.org/officeDocument/2006/relationships/tags" Target="../tags/tag317.xml"/><Relationship Id="rId10" Type="http://schemas.openxmlformats.org/officeDocument/2006/relationships/slideLayout" Target="../slideLayouts/slideLayout18.xml"/><Relationship Id="rId1" Type="http://schemas.openxmlformats.org/officeDocument/2006/relationships/tags" Target="../tags/tag31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9" Type="http://schemas.openxmlformats.org/officeDocument/2006/relationships/tags" Target="../tags/tag333.xml"/><Relationship Id="rId8" Type="http://schemas.openxmlformats.org/officeDocument/2006/relationships/tags" Target="../tags/tag332.xml"/><Relationship Id="rId7" Type="http://schemas.openxmlformats.org/officeDocument/2006/relationships/tags" Target="../tags/tag331.xml"/><Relationship Id="rId6" Type="http://schemas.openxmlformats.org/officeDocument/2006/relationships/tags" Target="../tags/tag330.xml"/><Relationship Id="rId5" Type="http://schemas.openxmlformats.org/officeDocument/2006/relationships/tags" Target="../tags/tag329.xml"/><Relationship Id="rId4" Type="http://schemas.openxmlformats.org/officeDocument/2006/relationships/tags" Target="../tags/tag328.xml"/><Relationship Id="rId3" Type="http://schemas.openxmlformats.org/officeDocument/2006/relationships/tags" Target="../tags/tag327.xml"/><Relationship Id="rId2" Type="http://schemas.openxmlformats.org/officeDocument/2006/relationships/tags" Target="../tags/tag326.xml"/><Relationship Id="rId10" Type="http://schemas.openxmlformats.org/officeDocument/2006/relationships/slideLayout" Target="../slideLayouts/slideLayout18.xml"/><Relationship Id="rId1" Type="http://schemas.openxmlformats.org/officeDocument/2006/relationships/tags" Target="../tags/tag32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0" Type="http://schemas.openxmlformats.org/officeDocument/2006/relationships/slideLayout" Target="../slideLayouts/slideLayout2.xml"/><Relationship Id="rId1" Type="http://schemas.openxmlformats.org/officeDocument/2006/relationships/tags" Target="../tags/tag52.xml"/></Relationships>
</file>

<file path=ppt/slides/_rels/slide80.xml.rels><?xml version="1.0" encoding="UTF-8" standalone="yes"?>
<Relationships xmlns="http://schemas.openxmlformats.org/package/2006/relationships"><Relationship Id="rId9" Type="http://schemas.openxmlformats.org/officeDocument/2006/relationships/tags" Target="../tags/tag342.xml"/><Relationship Id="rId8" Type="http://schemas.openxmlformats.org/officeDocument/2006/relationships/tags" Target="../tags/tag341.xml"/><Relationship Id="rId7" Type="http://schemas.openxmlformats.org/officeDocument/2006/relationships/tags" Target="../tags/tag340.xml"/><Relationship Id="rId6" Type="http://schemas.openxmlformats.org/officeDocument/2006/relationships/tags" Target="../tags/tag339.xml"/><Relationship Id="rId5" Type="http://schemas.openxmlformats.org/officeDocument/2006/relationships/tags" Target="../tags/tag338.xml"/><Relationship Id="rId4" Type="http://schemas.openxmlformats.org/officeDocument/2006/relationships/tags" Target="../tags/tag337.xml"/><Relationship Id="rId3" Type="http://schemas.openxmlformats.org/officeDocument/2006/relationships/tags" Target="../tags/tag336.xml"/><Relationship Id="rId2" Type="http://schemas.openxmlformats.org/officeDocument/2006/relationships/tags" Target="../tags/tag335.xml"/><Relationship Id="rId10" Type="http://schemas.openxmlformats.org/officeDocument/2006/relationships/slideLayout" Target="../slideLayouts/slideLayout18.xml"/><Relationship Id="rId1" Type="http://schemas.openxmlformats.org/officeDocument/2006/relationships/tags" Target="../tags/tag33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9" Type="http://schemas.openxmlformats.org/officeDocument/2006/relationships/tags" Target="../tags/tag351.xml"/><Relationship Id="rId8" Type="http://schemas.openxmlformats.org/officeDocument/2006/relationships/tags" Target="../tags/tag350.xml"/><Relationship Id="rId7" Type="http://schemas.openxmlformats.org/officeDocument/2006/relationships/tags" Target="../tags/tag349.xml"/><Relationship Id="rId6" Type="http://schemas.openxmlformats.org/officeDocument/2006/relationships/tags" Target="../tags/tag348.xml"/><Relationship Id="rId5" Type="http://schemas.openxmlformats.org/officeDocument/2006/relationships/tags" Target="../tags/tag347.xml"/><Relationship Id="rId4" Type="http://schemas.openxmlformats.org/officeDocument/2006/relationships/tags" Target="../tags/tag346.xml"/><Relationship Id="rId3" Type="http://schemas.openxmlformats.org/officeDocument/2006/relationships/tags" Target="../tags/tag345.xml"/><Relationship Id="rId2" Type="http://schemas.openxmlformats.org/officeDocument/2006/relationships/tags" Target="../tags/tag344.xml"/><Relationship Id="rId10" Type="http://schemas.openxmlformats.org/officeDocument/2006/relationships/slideLayout" Target="../slideLayouts/slideLayout18.xml"/><Relationship Id="rId1" Type="http://schemas.openxmlformats.org/officeDocument/2006/relationships/tags" Target="../tags/tag343.xml"/></Relationships>
</file>

<file path=ppt/slides/_rels/slide83.xml.rels><?xml version="1.0" encoding="UTF-8" standalone="yes"?>
<Relationships xmlns="http://schemas.openxmlformats.org/package/2006/relationships"><Relationship Id="rId9" Type="http://schemas.openxmlformats.org/officeDocument/2006/relationships/tags" Target="../tags/tag360.xml"/><Relationship Id="rId8" Type="http://schemas.openxmlformats.org/officeDocument/2006/relationships/tags" Target="../tags/tag359.xml"/><Relationship Id="rId7" Type="http://schemas.openxmlformats.org/officeDocument/2006/relationships/tags" Target="../tags/tag358.xml"/><Relationship Id="rId6" Type="http://schemas.openxmlformats.org/officeDocument/2006/relationships/tags" Target="../tags/tag357.xml"/><Relationship Id="rId5" Type="http://schemas.openxmlformats.org/officeDocument/2006/relationships/tags" Target="../tags/tag356.xml"/><Relationship Id="rId4" Type="http://schemas.openxmlformats.org/officeDocument/2006/relationships/tags" Target="../tags/tag355.xml"/><Relationship Id="rId3" Type="http://schemas.openxmlformats.org/officeDocument/2006/relationships/tags" Target="../tags/tag354.xml"/><Relationship Id="rId2" Type="http://schemas.openxmlformats.org/officeDocument/2006/relationships/tags" Target="../tags/tag353.xml"/><Relationship Id="rId10" Type="http://schemas.openxmlformats.org/officeDocument/2006/relationships/slideLayout" Target="../slideLayouts/slideLayout18.xml"/><Relationship Id="rId1" Type="http://schemas.openxmlformats.org/officeDocument/2006/relationships/tags" Target="../tags/tag35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61.xml"/></Relationships>
</file>

<file path=ppt/slides/_rels/slide8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62.xml"/></Relationships>
</file>

<file path=ppt/slides/_rels/slide88.xml.rels><?xml version="1.0" encoding="UTF-8" standalone="yes"?>
<Relationships xmlns="http://schemas.openxmlformats.org/package/2006/relationships"><Relationship Id="rId9" Type="http://schemas.openxmlformats.org/officeDocument/2006/relationships/tags" Target="../tags/tag371.xml"/><Relationship Id="rId8" Type="http://schemas.openxmlformats.org/officeDocument/2006/relationships/tags" Target="../tags/tag370.xml"/><Relationship Id="rId7" Type="http://schemas.openxmlformats.org/officeDocument/2006/relationships/tags" Target="../tags/tag369.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tags" Target="../tags/tag366.xml"/><Relationship Id="rId3" Type="http://schemas.openxmlformats.org/officeDocument/2006/relationships/tags" Target="../tags/tag365.xml"/><Relationship Id="rId2" Type="http://schemas.openxmlformats.org/officeDocument/2006/relationships/tags" Target="../tags/tag364.xml"/><Relationship Id="rId10" Type="http://schemas.openxmlformats.org/officeDocument/2006/relationships/slideLayout" Target="../slideLayouts/slideLayout18.xml"/><Relationship Id="rId1" Type="http://schemas.openxmlformats.org/officeDocument/2006/relationships/tags" Target="../tags/tag363.xml"/></Relationships>
</file>

<file path=ppt/slides/_rels/slide89.xml.rels><?xml version="1.0" encoding="UTF-8" standalone="yes"?>
<Relationships xmlns="http://schemas.openxmlformats.org/package/2006/relationships"><Relationship Id="rId9" Type="http://schemas.openxmlformats.org/officeDocument/2006/relationships/tags" Target="../tags/tag380.xml"/><Relationship Id="rId8" Type="http://schemas.openxmlformats.org/officeDocument/2006/relationships/tags" Target="../tags/tag379.xml"/><Relationship Id="rId7" Type="http://schemas.openxmlformats.org/officeDocument/2006/relationships/tags" Target="../tags/tag378.xml"/><Relationship Id="rId6" Type="http://schemas.openxmlformats.org/officeDocument/2006/relationships/tags" Target="../tags/tag377.xml"/><Relationship Id="rId5" Type="http://schemas.openxmlformats.org/officeDocument/2006/relationships/tags" Target="../tags/tag376.xml"/><Relationship Id="rId4" Type="http://schemas.openxmlformats.org/officeDocument/2006/relationships/tags" Target="../tags/tag375.xml"/><Relationship Id="rId3" Type="http://schemas.openxmlformats.org/officeDocument/2006/relationships/tags" Target="../tags/tag374.xml"/><Relationship Id="rId2" Type="http://schemas.openxmlformats.org/officeDocument/2006/relationships/tags" Target="../tags/tag373.xml"/><Relationship Id="rId10" Type="http://schemas.openxmlformats.org/officeDocument/2006/relationships/slideLayout" Target="../slideLayouts/slideLayout18.xml"/><Relationship Id="rId1" Type="http://schemas.openxmlformats.org/officeDocument/2006/relationships/tags" Target="../tags/tag37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81.xml"/></Relationships>
</file>

<file path=ppt/slides/_rels/slide91.xml.rels><?xml version="1.0" encoding="UTF-8" standalone="yes"?>
<Relationships xmlns="http://schemas.openxmlformats.org/package/2006/relationships"><Relationship Id="rId9" Type="http://schemas.openxmlformats.org/officeDocument/2006/relationships/tags" Target="../tags/tag390.xml"/><Relationship Id="rId8" Type="http://schemas.openxmlformats.org/officeDocument/2006/relationships/tags" Target="../tags/tag389.xml"/><Relationship Id="rId7" Type="http://schemas.openxmlformats.org/officeDocument/2006/relationships/tags" Target="../tags/tag388.xml"/><Relationship Id="rId6" Type="http://schemas.openxmlformats.org/officeDocument/2006/relationships/tags" Target="../tags/tag387.xml"/><Relationship Id="rId5" Type="http://schemas.openxmlformats.org/officeDocument/2006/relationships/tags" Target="../tags/tag386.xml"/><Relationship Id="rId4" Type="http://schemas.openxmlformats.org/officeDocument/2006/relationships/tags" Target="../tags/tag385.xml"/><Relationship Id="rId3" Type="http://schemas.openxmlformats.org/officeDocument/2006/relationships/tags" Target="../tags/tag384.xml"/><Relationship Id="rId2" Type="http://schemas.openxmlformats.org/officeDocument/2006/relationships/tags" Target="../tags/tag383.xml"/><Relationship Id="rId10" Type="http://schemas.openxmlformats.org/officeDocument/2006/relationships/slideLayout" Target="../slideLayouts/slideLayout18.xml"/><Relationship Id="rId1" Type="http://schemas.openxmlformats.org/officeDocument/2006/relationships/tags" Target="../tags/tag382.xml"/></Relationships>
</file>

<file path=ppt/slides/_rels/slide92.xml.rels><?xml version="1.0" encoding="UTF-8" standalone="yes"?>
<Relationships xmlns="http://schemas.openxmlformats.org/package/2006/relationships"><Relationship Id="rId9" Type="http://schemas.openxmlformats.org/officeDocument/2006/relationships/tags" Target="../tags/tag399.xml"/><Relationship Id="rId8" Type="http://schemas.openxmlformats.org/officeDocument/2006/relationships/tags" Target="../tags/tag398.xml"/><Relationship Id="rId7" Type="http://schemas.openxmlformats.org/officeDocument/2006/relationships/tags" Target="../tags/tag397.xml"/><Relationship Id="rId6" Type="http://schemas.openxmlformats.org/officeDocument/2006/relationships/tags" Target="../tags/tag396.xml"/><Relationship Id="rId5" Type="http://schemas.openxmlformats.org/officeDocument/2006/relationships/tags" Target="../tags/tag395.xml"/><Relationship Id="rId4" Type="http://schemas.openxmlformats.org/officeDocument/2006/relationships/tags" Target="../tags/tag394.xml"/><Relationship Id="rId3" Type="http://schemas.openxmlformats.org/officeDocument/2006/relationships/tags" Target="../tags/tag393.xml"/><Relationship Id="rId2" Type="http://schemas.openxmlformats.org/officeDocument/2006/relationships/tags" Target="../tags/tag392.xml"/><Relationship Id="rId10" Type="http://schemas.openxmlformats.org/officeDocument/2006/relationships/slideLayout" Target="../slideLayouts/slideLayout2.xml"/><Relationship Id="rId1" Type="http://schemas.openxmlformats.org/officeDocument/2006/relationships/tags" Target="../tags/tag39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00.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9" Type="http://schemas.openxmlformats.org/officeDocument/2006/relationships/tags" Target="../tags/tag409.xml"/><Relationship Id="rId8" Type="http://schemas.openxmlformats.org/officeDocument/2006/relationships/tags" Target="../tags/tag408.xml"/><Relationship Id="rId7" Type="http://schemas.openxmlformats.org/officeDocument/2006/relationships/tags" Target="../tags/tag407.xml"/><Relationship Id="rId6" Type="http://schemas.openxmlformats.org/officeDocument/2006/relationships/tags" Target="../tags/tag406.xml"/><Relationship Id="rId5" Type="http://schemas.openxmlformats.org/officeDocument/2006/relationships/tags" Target="../tags/tag405.xml"/><Relationship Id="rId4" Type="http://schemas.openxmlformats.org/officeDocument/2006/relationships/tags" Target="../tags/tag404.xml"/><Relationship Id="rId3" Type="http://schemas.openxmlformats.org/officeDocument/2006/relationships/tags" Target="../tags/tag403.xml"/><Relationship Id="rId2" Type="http://schemas.openxmlformats.org/officeDocument/2006/relationships/tags" Target="../tags/tag402.xml"/><Relationship Id="rId10" Type="http://schemas.openxmlformats.org/officeDocument/2006/relationships/slideLayout" Target="../slideLayouts/slideLayout18.xml"/><Relationship Id="rId1" Type="http://schemas.openxmlformats.org/officeDocument/2006/relationships/tags" Target="../tags/tag401.xml"/></Relationships>
</file>

<file path=ppt/slides/_rels/slide9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10.xml"/></Relationships>
</file>

<file path=ppt/slides/_rels/slide99.xml.rels><?xml version="1.0" encoding="UTF-8" standalone="yes"?>
<Relationships xmlns="http://schemas.openxmlformats.org/package/2006/relationships"><Relationship Id="rId9" Type="http://schemas.openxmlformats.org/officeDocument/2006/relationships/tags" Target="../tags/tag419.xml"/><Relationship Id="rId8" Type="http://schemas.openxmlformats.org/officeDocument/2006/relationships/tags" Target="../tags/tag418.xml"/><Relationship Id="rId7" Type="http://schemas.openxmlformats.org/officeDocument/2006/relationships/tags" Target="../tags/tag417.xml"/><Relationship Id="rId6" Type="http://schemas.openxmlformats.org/officeDocument/2006/relationships/tags" Target="../tags/tag416.xml"/><Relationship Id="rId5" Type="http://schemas.openxmlformats.org/officeDocument/2006/relationships/tags" Target="../tags/tag415.xml"/><Relationship Id="rId4" Type="http://schemas.openxmlformats.org/officeDocument/2006/relationships/tags" Target="../tags/tag414.xml"/><Relationship Id="rId3" Type="http://schemas.openxmlformats.org/officeDocument/2006/relationships/tags" Target="../tags/tag413.xml"/><Relationship Id="rId2" Type="http://schemas.openxmlformats.org/officeDocument/2006/relationships/tags" Target="../tags/tag412.xml"/><Relationship Id="rId10" Type="http://schemas.openxmlformats.org/officeDocument/2006/relationships/slideLayout" Target="../slideLayouts/slideLayout18.xml"/><Relationship Id="rId1" Type="http://schemas.openxmlformats.org/officeDocument/2006/relationships/tags" Target="../tags/tag41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4817" name="Picture 2" descr="bg-1"/>
          <p:cNvPicPr>
            <a:picLocks noChangeAspect="1"/>
          </p:cNvPicPr>
          <p:nvPr/>
        </p:nvPicPr>
        <p:blipFill>
          <a:blip r:embed="rId1">
            <a:lum bright="1999"/>
          </a:blip>
          <a:stretch>
            <a:fillRect/>
          </a:stretch>
        </p:blipFill>
        <p:spPr>
          <a:xfrm>
            <a:off x="0" y="2162175"/>
            <a:ext cx="9144000" cy="4695825"/>
          </a:xfrm>
          <a:prstGeom prst="rect">
            <a:avLst/>
          </a:prstGeom>
          <a:noFill/>
          <a:ln w="9525">
            <a:noFill/>
          </a:ln>
        </p:spPr>
      </p:pic>
      <p:sp>
        <p:nvSpPr>
          <p:cNvPr id="34818" name="未知"/>
          <p:cNvSpPr/>
          <p:nvPr/>
        </p:nvSpPr>
        <p:spPr>
          <a:xfrm>
            <a:off x="-1587" y="1447800"/>
            <a:ext cx="9156700" cy="3832225"/>
          </a:xfrm>
          <a:custGeom>
            <a:avLst/>
            <a:gdLst/>
            <a:ahLst/>
            <a:cxnLst>
              <a:cxn ang="0">
                <a:pos x="30190310" y="312499348"/>
              </a:cxn>
              <a:cxn ang="0">
                <a:pos x="2147483647" y="30241875"/>
              </a:cxn>
              <a:cxn ang="0">
                <a:pos x="2147483647" y="1464211380"/>
              </a:cxn>
              <a:cxn ang="0">
                <a:pos x="2147483647" y="297378416"/>
              </a:cxn>
              <a:cxn ang="0">
                <a:pos x="2147483647" y="2147483647"/>
              </a:cxn>
              <a:cxn ang="0">
                <a:pos x="2147483647" y="2147483647"/>
              </a:cxn>
              <a:cxn ang="0">
                <a:pos x="2147483647" y="2147483647"/>
              </a:cxn>
              <a:cxn ang="0">
                <a:pos x="15095155" y="2147483647"/>
              </a:cxn>
              <a:cxn ang="0">
                <a:pos x="30190310" y="312499348"/>
              </a:cxn>
            </a:cxnLst>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ln>
        </p:spPr>
        <p:txBody>
          <a:bodyPr/>
          <a:p>
            <a:endParaRPr lang="zh-CN" altLang="en-US"/>
          </a:p>
        </p:txBody>
      </p:sp>
      <p:sp>
        <p:nvSpPr>
          <p:cNvPr id="34819" name="未知"/>
          <p:cNvSpPr/>
          <p:nvPr/>
        </p:nvSpPr>
        <p:spPr>
          <a:xfrm>
            <a:off x="-1587" y="1730375"/>
            <a:ext cx="9142412" cy="3265488"/>
          </a:xfrm>
          <a:custGeom>
            <a:avLst/>
            <a:gdLst/>
            <a:ahLst/>
            <a:cxnLst>
              <a:cxn ang="0">
                <a:pos x="15095134" y="685482478"/>
              </a:cxn>
              <a:cxn ang="0">
                <a:pos x="2147483647" y="25201561"/>
              </a:cxn>
              <a:cxn ang="0">
                <a:pos x="2147483647" y="1214715319"/>
              </a:cxn>
              <a:cxn ang="0">
                <a:pos x="2147483647" y="388104037"/>
              </a:cxn>
              <a:cxn ang="0">
                <a:pos x="2147483647" y="2147483647"/>
              </a:cxn>
              <a:cxn ang="0">
                <a:pos x="2147483647" y="2147483647"/>
              </a:cxn>
              <a:cxn ang="0">
                <a:pos x="2147483647" y="2147483647"/>
              </a:cxn>
              <a:cxn ang="0">
                <a:pos x="15095134" y="2147483647"/>
              </a:cxn>
              <a:cxn ang="0">
                <a:pos x="15095134" y="685482478"/>
              </a:cxn>
            </a:cxnLst>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tileRect/>
          </a:gradFill>
          <a:ln w="9525">
            <a:noFill/>
          </a:ln>
        </p:spPr>
        <p:txBody>
          <a:bodyPr/>
          <a:p>
            <a:endParaRPr lang="zh-CN" altLang="en-US"/>
          </a:p>
        </p:txBody>
      </p:sp>
      <p:grpSp>
        <p:nvGrpSpPr>
          <p:cNvPr id="34820" name="Group 5"/>
          <p:cNvGrpSpPr/>
          <p:nvPr/>
        </p:nvGrpSpPr>
        <p:grpSpPr>
          <a:xfrm>
            <a:off x="7086600" y="1947863"/>
            <a:ext cx="533400" cy="533400"/>
            <a:chOff x="0" y="0"/>
            <a:chExt cx="288" cy="288"/>
          </a:xfrm>
        </p:grpSpPr>
        <p:sp>
          <p:nvSpPr>
            <p:cNvPr id="4102"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34823" name="Group 8"/>
          <p:cNvGrpSpPr/>
          <p:nvPr/>
        </p:nvGrpSpPr>
        <p:grpSpPr>
          <a:xfrm>
            <a:off x="7620000" y="1371600"/>
            <a:ext cx="914400" cy="914400"/>
            <a:chOff x="0" y="0"/>
            <a:chExt cx="576" cy="576"/>
          </a:xfrm>
        </p:grpSpPr>
        <p:sp>
          <p:nvSpPr>
            <p:cNvPr id="34824" name="Oval 9"/>
            <p:cNvSpPr/>
            <p:nvPr/>
          </p:nvSpPr>
          <p:spPr>
            <a:xfrm>
              <a:off x="0" y="0"/>
              <a:ext cx="576" cy="576"/>
            </a:xfrm>
            <a:prstGeom prst="ellipse">
              <a:avLst/>
            </a:prstGeom>
            <a:solidFill>
              <a:srgbClr val="CC99FF">
                <a:alpha val="52940"/>
              </a:srgbClr>
            </a:solidFill>
            <a:ln w="9525">
              <a:noFill/>
            </a:ln>
          </p:spPr>
          <p:txBody>
            <a:bodyPr wrap="none" anchor="ctr" anchorCtr="0"/>
            <a:p>
              <a:pPr algn="ctr"/>
              <a:endParaRPr lang="zh-CN" altLang="en-US" dirty="0">
                <a:latin typeface="Arial" panose="020B0604020202020204" pitchFamily="34" charset="0"/>
              </a:endParaRPr>
            </a:p>
          </p:txBody>
        </p:sp>
        <p:sp>
          <p:nvSpPr>
            <p:cNvPr id="3"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34826" name="Group 11"/>
          <p:cNvGrpSpPr/>
          <p:nvPr/>
        </p:nvGrpSpPr>
        <p:grpSpPr>
          <a:xfrm>
            <a:off x="285750" y="2286000"/>
            <a:ext cx="1295400" cy="1371600"/>
            <a:chOff x="0" y="0"/>
            <a:chExt cx="576" cy="576"/>
          </a:xfrm>
        </p:grpSpPr>
        <p:sp>
          <p:nvSpPr>
            <p:cNvPr id="34827" name="Oval 12"/>
            <p:cNvSpPr/>
            <p:nvPr/>
          </p:nvSpPr>
          <p:spPr>
            <a:xfrm>
              <a:off x="0" y="0"/>
              <a:ext cx="576" cy="576"/>
            </a:xfrm>
            <a:prstGeom prst="ellipse">
              <a:avLst/>
            </a:prstGeom>
            <a:gradFill rotWithShape="1">
              <a:gsLst>
                <a:gs pos="0">
                  <a:srgbClr val="FFFFFF"/>
                </a:gs>
                <a:gs pos="100000">
                  <a:srgbClr val="9933FF"/>
                </a:gs>
              </a:gsLst>
              <a:path path="shape">
                <a:fillToRect l="50000" t="50000" r="50000" b="50000"/>
              </a:path>
              <a:tileRect/>
            </a:gradFill>
            <a:ln w="9525">
              <a:noFill/>
            </a:ln>
          </p:spPr>
          <p:txBody>
            <a:bodyPr wrap="none" anchor="ctr" anchorCtr="0"/>
            <a:p>
              <a:pPr algn="ctr"/>
              <a:endParaRPr lang="zh-CN" altLang="en-US" dirty="0">
                <a:latin typeface="Arial" panose="020B0604020202020204" pitchFamily="34" charset="0"/>
              </a:endParaRPr>
            </a:p>
          </p:txBody>
        </p:sp>
        <p:sp>
          <p:nvSpPr>
            <p:cNvPr id="4"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34829" name="Picture 14" descr="wechangelives"/>
          <p:cNvPicPr>
            <a:picLocks noChangeAspect="1"/>
          </p:cNvPicPr>
          <p:nvPr/>
        </p:nvPicPr>
        <p:blipFill>
          <a:blip r:embed="rId2">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4110" name="Rectangle 2"/>
          <p:cNvSpPr>
            <a:spLocks noGrp="1" noChangeArrowheads="1"/>
          </p:cNvSpPr>
          <p:nvPr>
            <p:ph type="ctrTitle" idx="4294967295"/>
          </p:nvPr>
        </p:nvSpPr>
        <p:spPr>
          <a:xfrm>
            <a:off x="430213" y="2433638"/>
            <a:ext cx="8713788" cy="1066800"/>
          </a:xfrm>
        </p:spPr>
        <p:txBody>
          <a:bodyPr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400" b="1" i="0" u="none" strike="noStrike" kern="0" cap="none" spc="0" normalizeH="0" baseline="0" noProof="1" dirty="0">
                <a:solidFill>
                  <a:srgbClr val="FF0000"/>
                </a:solidFill>
                <a:latin typeface="华文新魏" panose="02010800040101010101" pitchFamily="2" charset="-122"/>
                <a:ea typeface="华文新魏" panose="02010800040101010101" pitchFamily="2" charset="-122"/>
                <a:cs typeface="+mj-cs"/>
                <a:sym typeface="+mn-ea"/>
              </a:rPr>
              <a:t>项目五   企业所得税计算与申报</a:t>
            </a:r>
            <a:endParaRPr kumimoji="0" lang="zh-CN" altLang="en-US" sz="4400" b="1" i="0" u="none" strike="noStrike" kern="0" cap="none" spc="0" normalizeH="0" baseline="0" noProof="0" dirty="0" smtClean="0">
              <a:ln>
                <a:noFill/>
              </a:ln>
              <a:solidFill>
                <a:srgbClr val="FF0000"/>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uLnTx/>
              <a:uFillTx/>
              <a:latin typeface="华文新魏" panose="02010800040101010101" pitchFamily="2" charset="-122"/>
              <a:ea typeface="华文新魏" panose="02010800040101010101" pitchFamily="2" charset="-122"/>
              <a:cs typeface="+mj-cs"/>
              <a:sym typeface="+mn-ea"/>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9137" name="标题 1"/>
          <p:cNvSpPr>
            <a:spLocks noGrp="1"/>
          </p:cNvSpPr>
          <p:nvPr>
            <p:ph type="title"/>
          </p:nvPr>
        </p:nvSpPr>
        <p:spPr>
          <a:xfrm>
            <a:off x="582613" y="174625"/>
            <a:ext cx="7391400" cy="563563"/>
          </a:xfrm>
        </p:spPr>
        <p:txBody>
          <a:bodyPr wrap="square" lIns="91440" tIns="45720" rIns="91440" bIns="45720" anchor="ctr" anchorCtr="0"/>
          <a:p>
            <a:pPr algn="l"/>
            <a:endParaRPr lang="zh-CN" altLang="en-US" sz="2800" dirty="0">
              <a:solidFill>
                <a:srgbClr val="9933FF"/>
              </a:solidFill>
            </a:endParaRPr>
          </a:p>
        </p:txBody>
      </p:sp>
      <p:sp>
        <p:nvSpPr>
          <p:cNvPr id="2" name="文本框 1"/>
          <p:cNvSpPr txBox="1"/>
          <p:nvPr/>
        </p:nvSpPr>
        <p:spPr>
          <a:xfrm>
            <a:off x="1115060" y="836930"/>
            <a:ext cx="7056120" cy="2188845"/>
          </a:xfrm>
          <a:prstGeom prst="rect">
            <a:avLst/>
          </a:prstGeom>
          <a:noFill/>
        </p:spPr>
        <p:txBody>
          <a:bodyPr wrap="square" rtlCol="0" anchor="t">
            <a:noAutofit/>
          </a:bodyPr>
          <a:p>
            <a:pPr indent="466725" defTabSz="685800">
              <a:lnSpc>
                <a:spcPct val="120000"/>
              </a:lnSpc>
              <a:spcBef>
                <a:spcPts val="0"/>
              </a:spcBef>
              <a:spcAft>
                <a:spcPts val="0"/>
              </a:spcAft>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【考题·多选题】</a:t>
            </a:r>
            <a:r>
              <a:rPr lang="zh-CN" altLang="zh-CN" sz="2000" dirty="0">
                <a:latin typeface="微软雅黑" panose="020B0503020204020204" pitchFamily="34" charset="-122"/>
                <a:ea typeface="微软雅黑" panose="020B0503020204020204" pitchFamily="34" charset="-122"/>
                <a:sym typeface="+mn-ea"/>
              </a:rPr>
              <a:t>（根据企业所得税法律制度的规定，下列依照中国法律在中国境内设立的企业，属于企业所得税纳税人的有（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股份有限公司         </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有限责任公司</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国有独资公司         </a:t>
            </a: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个人独资公司</a:t>
            </a:r>
            <a:endParaRPr lang="zh-CN" altLang="zh-CN" sz="2000" dirty="0">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1115060" y="2924810"/>
            <a:ext cx="6474460" cy="2027555"/>
          </a:xfrm>
          <a:prstGeom prst="rect">
            <a:avLst/>
          </a:prstGeom>
          <a:noFill/>
        </p:spPr>
        <p:txBody>
          <a:bodyPr wrap="square" rtlCol="0" anchor="t">
            <a:spAutoFit/>
          </a:bodyPr>
          <a:p>
            <a:pPr indent="466725">
              <a:lnSpc>
                <a:spcPct val="140000"/>
              </a:lnSpc>
              <a:buSzTx/>
            </a:pPr>
            <a:r>
              <a:rPr lang="zh-CN" altLang="zh-CN" sz="1800" dirty="0">
                <a:solidFill>
                  <a:schemeClr val="tx1"/>
                </a:solidFill>
                <a:latin typeface="微软雅黑" panose="020B0503020204020204" pitchFamily="34" charset="-122"/>
                <a:ea typeface="微软雅黑" panose="020B0503020204020204" pitchFamily="34" charset="-122"/>
                <a:sym typeface="+mn-ea"/>
              </a:rPr>
              <a:t>【答案】</a:t>
            </a:r>
            <a:r>
              <a:rPr lang="en-US" altLang="zh-CN" sz="1800" dirty="0">
                <a:solidFill>
                  <a:schemeClr val="tx1"/>
                </a:solidFill>
                <a:latin typeface="微软雅黑" panose="020B0503020204020204" pitchFamily="34" charset="-122"/>
                <a:ea typeface="微软雅黑" panose="020B0503020204020204" pitchFamily="34" charset="-122"/>
                <a:sym typeface="+mn-ea"/>
              </a:rPr>
              <a:t>ABC</a:t>
            </a:r>
            <a:endParaRPr lang="zh-CN" altLang="zh-CN" dirty="0">
              <a:solidFill>
                <a:schemeClr val="tx1"/>
              </a:solidFill>
              <a:latin typeface="微软雅黑" panose="020B0503020204020204" pitchFamily="34" charset="-122"/>
              <a:ea typeface="微软雅黑" panose="020B0503020204020204" pitchFamily="34" charset="-122"/>
            </a:endParaRPr>
          </a:p>
          <a:p>
            <a:pPr indent="466725">
              <a:lnSpc>
                <a:spcPct val="140000"/>
              </a:lnSpc>
              <a:buSzTx/>
            </a:pPr>
            <a:r>
              <a:rPr lang="zh-CN" altLang="zh-CN" sz="1800" dirty="0">
                <a:solidFill>
                  <a:schemeClr val="tx1"/>
                </a:solidFill>
                <a:latin typeface="微软雅黑" panose="020B0503020204020204" pitchFamily="34" charset="-122"/>
                <a:ea typeface="微软雅黑" panose="020B0503020204020204" pitchFamily="34" charset="-122"/>
                <a:sym typeface="+mn-ea"/>
              </a:rPr>
              <a:t>【解析】企业所得税纳税人包括各类企业、事业单位、社会团体、民办非企业单位和从事经营活动的其他组织。依照中国法律、行政法规成立的个人独资企业、合伙企业，不属于企业所得税纳税义务人，不缴纳企业所得税。</a:t>
            </a:r>
            <a:endParaRPr lang="zh-CN" altLang="zh-CN" sz="1800"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279400"/>
            <a:ext cx="7595870" cy="4605655"/>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15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【考题</a:t>
              </a:r>
              <a:r>
                <a:rPr lang="en-US"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en-US" sz="2000" dirty="0">
                  <a:solidFill>
                    <a:srgbClr val="FF0000"/>
                  </a:solidFill>
                  <a:latin typeface="微软雅黑" panose="020B0503020204020204" pitchFamily="34" charset="-122"/>
                  <a:ea typeface="微软雅黑" panose="020B0503020204020204" pitchFamily="34" charset="-122"/>
                  <a:sym typeface="+mn-ea"/>
                </a:rPr>
                <a:t>单</a:t>
              </a:r>
              <a:r>
                <a:rPr lang="zh-CN" sz="2000" dirty="0">
                  <a:solidFill>
                    <a:srgbClr val="FF0000"/>
                  </a:solidFill>
                  <a:latin typeface="微软雅黑" panose="020B0503020204020204" pitchFamily="34" charset="-122"/>
                  <a:ea typeface="微软雅黑" panose="020B0503020204020204" pitchFamily="34" charset="-122"/>
                  <a:sym typeface="+mn-ea"/>
                </a:rPr>
                <a:t>选</a:t>
              </a:r>
              <a:r>
                <a:rPr lang="zh-CN" altLang="zh-CN" sz="2000" dirty="0">
                  <a:solidFill>
                    <a:srgbClr val="FF0000"/>
                  </a:solidFill>
                  <a:latin typeface="微软雅黑" panose="020B0503020204020204" pitchFamily="34" charset="-122"/>
                  <a:ea typeface="微软雅黑" panose="020B0503020204020204" pitchFamily="34" charset="-122"/>
                  <a:sym typeface="+mn-ea"/>
                </a:rPr>
                <a:t>题】</a:t>
              </a:r>
              <a:r>
                <a:rPr lang="zh-CN" altLang="zh-CN" sz="2000" dirty="0">
                  <a:latin typeface="微软雅黑" panose="020B0503020204020204" pitchFamily="34" charset="-122"/>
                  <a:ea typeface="微软雅黑" panose="020B0503020204020204" pitchFamily="34" charset="-122"/>
                  <a:sym typeface="+mn-ea"/>
                </a:rPr>
                <a:t>甲企业为增值税小规模纳税人，</a:t>
              </a:r>
              <a:r>
                <a:rPr lang="en-US" altLang="zh-CN" sz="2000" dirty="0">
                  <a:latin typeface="微软雅黑" panose="020B0503020204020204" pitchFamily="34" charset="-122"/>
                  <a:ea typeface="微软雅黑" panose="020B0503020204020204" pitchFamily="34" charset="-122"/>
                  <a:sym typeface="+mn-ea"/>
                </a:rPr>
                <a:t>2019</a:t>
              </a:r>
              <a:r>
                <a:rPr lang="zh-CN" altLang="zh-CN" sz="2000" dirty="0">
                  <a:latin typeface="微软雅黑" panose="020B0503020204020204" pitchFamily="34" charset="-122"/>
                  <a:ea typeface="微软雅黑" panose="020B0503020204020204" pitchFamily="34" charset="-122"/>
                  <a:sym typeface="+mn-ea"/>
                </a:rPr>
                <a:t>年</a:t>
              </a:r>
              <a:r>
                <a:rPr lang="en-US" altLang="zh-CN" sz="2000" dirty="0">
                  <a:latin typeface="微软雅黑" panose="020B0503020204020204" pitchFamily="34" charset="-122"/>
                  <a:ea typeface="微软雅黑" panose="020B0503020204020204" pitchFamily="34" charset="-122"/>
                  <a:sym typeface="+mn-ea"/>
                </a:rPr>
                <a:t>11</a:t>
              </a:r>
              <a:r>
                <a:rPr lang="zh-CN" altLang="zh-CN" sz="2000" dirty="0">
                  <a:latin typeface="微软雅黑" panose="020B0503020204020204" pitchFamily="34" charset="-122"/>
                  <a:ea typeface="微软雅黑" panose="020B0503020204020204" pitchFamily="34" charset="-122"/>
                  <a:sym typeface="+mn-ea"/>
                </a:rPr>
                <a:t>月购入一台生产用机器设备，取得普通发票</a:t>
              </a:r>
              <a:r>
                <a:rPr lang="en-US" altLang="zh-CN" sz="2000" dirty="0">
                  <a:latin typeface="微软雅黑" panose="020B0503020204020204" pitchFamily="34" charset="-122"/>
                  <a:ea typeface="微软雅黑" panose="020B0503020204020204" pitchFamily="34" charset="-122"/>
                  <a:sym typeface="+mn-ea"/>
                </a:rPr>
                <a:t>60</a:t>
              </a:r>
              <a:r>
                <a:rPr lang="zh-CN" altLang="zh-CN" sz="2000" dirty="0">
                  <a:latin typeface="微软雅黑" panose="020B0503020204020204" pitchFamily="34" charset="-122"/>
                  <a:ea typeface="微软雅黑" panose="020B0503020204020204" pitchFamily="34" charset="-122"/>
                  <a:sym typeface="+mn-ea"/>
                </a:rPr>
                <a:t>万元，税额为</a:t>
              </a:r>
              <a:r>
                <a:rPr lang="en-US" altLang="zh-CN" sz="2000" dirty="0">
                  <a:latin typeface="微软雅黑" panose="020B0503020204020204" pitchFamily="34" charset="-122"/>
                  <a:ea typeface="微软雅黑" panose="020B0503020204020204" pitchFamily="34" charset="-122"/>
                  <a:sym typeface="+mn-ea"/>
                </a:rPr>
                <a:t>7.8</a:t>
              </a:r>
              <a:r>
                <a:rPr lang="zh-CN" altLang="zh-CN" sz="2000" dirty="0">
                  <a:latin typeface="微软雅黑" panose="020B0503020204020204" pitchFamily="34" charset="-122"/>
                  <a:ea typeface="微软雅黑" panose="020B0503020204020204" pitchFamily="34" charset="-122"/>
                  <a:sym typeface="+mn-ea"/>
                </a:rPr>
                <a:t>万元，支付安装费，取得普通发票价款</a:t>
              </a:r>
              <a:r>
                <a:rPr lang="en-US" altLang="zh-CN" sz="2000" dirty="0">
                  <a:latin typeface="微软雅黑" panose="020B0503020204020204" pitchFamily="34" charset="-122"/>
                  <a:ea typeface="微软雅黑" panose="020B0503020204020204" pitchFamily="34" charset="-122"/>
                  <a:sym typeface="+mn-ea"/>
                </a:rPr>
                <a:t>2</a:t>
              </a:r>
              <a:r>
                <a:rPr lang="zh-CN" altLang="zh-CN" sz="2000" dirty="0">
                  <a:latin typeface="微软雅黑" panose="020B0503020204020204" pitchFamily="34" charset="-122"/>
                  <a:ea typeface="微软雅黑" panose="020B0503020204020204" pitchFamily="34" charset="-122"/>
                  <a:sym typeface="+mn-ea"/>
                </a:rPr>
                <a:t>万元，税额</a:t>
              </a:r>
              <a:r>
                <a:rPr lang="en-US" altLang="zh-CN" sz="2000" dirty="0">
                  <a:latin typeface="微软雅黑" panose="020B0503020204020204" pitchFamily="34" charset="-122"/>
                  <a:ea typeface="微软雅黑" panose="020B0503020204020204" pitchFamily="34" charset="-122"/>
                  <a:sym typeface="+mn-ea"/>
                </a:rPr>
                <a:t>0.18</a:t>
              </a:r>
              <a:r>
                <a:rPr lang="zh-CN" altLang="zh-CN" sz="2000" dirty="0">
                  <a:latin typeface="微软雅黑" panose="020B0503020204020204" pitchFamily="34" charset="-122"/>
                  <a:ea typeface="微软雅黑" panose="020B0503020204020204" pitchFamily="34" charset="-122"/>
                  <a:sym typeface="+mn-ea"/>
                </a:rPr>
                <a:t>万元，计算甲企业所得税计税基础的下列算式正确的是（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A.60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62</a:t>
              </a:r>
              <a:r>
                <a:rPr lang="zh-CN" altLang="zh-CN" sz="2000" dirty="0">
                  <a:latin typeface="微软雅黑" panose="020B0503020204020204" pitchFamily="34" charset="-122"/>
                  <a:ea typeface="微软雅黑" panose="020B0503020204020204" pitchFamily="34" charset="-122"/>
                  <a:sym typeface="+mn-ea"/>
                </a:rPr>
                <a:t>万元          </a:t>
              </a:r>
              <a:r>
                <a:rPr lang="en-US" altLang="zh-CN" sz="2000" dirty="0">
                  <a:latin typeface="微软雅黑" panose="020B0503020204020204" pitchFamily="34" charset="-122"/>
                  <a:ea typeface="微软雅黑" panose="020B0503020204020204" pitchFamily="34" charset="-122"/>
                  <a:sym typeface="+mn-ea"/>
                </a:rPr>
                <a:t>B.60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7.8</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67.8</a:t>
              </a:r>
              <a:r>
                <a:rPr lang="zh-CN" altLang="zh-CN" sz="2000" dirty="0">
                  <a:latin typeface="微软雅黑" panose="020B0503020204020204" pitchFamily="34" charset="-122"/>
                  <a:ea typeface="微软雅黑" panose="020B0503020204020204" pitchFamily="34" charset="-122"/>
                  <a:sym typeface="+mn-ea"/>
                </a:rPr>
                <a:t>万元</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C.60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7.8</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0.18</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69.98</a:t>
              </a:r>
              <a:r>
                <a:rPr lang="zh-CN" altLang="zh-CN" sz="2000" dirty="0">
                  <a:latin typeface="微软雅黑" panose="020B0503020204020204" pitchFamily="34" charset="-122"/>
                  <a:ea typeface="微软雅黑" panose="020B0503020204020204" pitchFamily="34" charset="-122"/>
                  <a:sym typeface="+mn-ea"/>
                </a:rPr>
                <a:t>万元</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D.60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7.8</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69.8</a:t>
              </a:r>
              <a:r>
                <a:rPr lang="zh-CN" altLang="zh-CN" sz="2000" dirty="0">
                  <a:latin typeface="微软雅黑" panose="020B0503020204020204" pitchFamily="34" charset="-122"/>
                  <a:ea typeface="微软雅黑" panose="020B0503020204020204" pitchFamily="34" charset="-122"/>
                  <a:sym typeface="+mn-ea"/>
                </a:rPr>
                <a:t>万元</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40080" y="4084320"/>
            <a:ext cx="8271510" cy="1862455"/>
          </a:xfrm>
          <a:prstGeom prst="rect">
            <a:avLst/>
          </a:prstGeom>
          <a:noFill/>
        </p:spPr>
        <p:txBody>
          <a:bodyPr wrap="square" rtlCol="0" anchor="t">
            <a:no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C</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mn-ea"/>
              </a:rPr>
              <a:t>【解析】</a:t>
            </a:r>
            <a:r>
              <a:rPr lang="zh-CN" altLang="zh-CN" sz="1800" dirty="0">
                <a:latin typeface="微软雅黑" panose="020B0503020204020204" pitchFamily="34" charset="-122"/>
                <a:ea typeface="微软雅黑" panose="020B0503020204020204" pitchFamily="34" charset="-122"/>
                <a:sym typeface="+mn-ea"/>
              </a:rPr>
              <a:t>本题中企业性质为“小规模纳税人”，购买设备和支付安装费取得的均为“普通发票”，进项税额不得抵扣应计入产品成本作为所得税的计税基础。</a:t>
            </a:r>
            <a:endParaRPr lang="zh-CN" altLang="zh-CN" sz="1800" kern="1200" dirty="0">
              <a:latin typeface="微软雅黑" panose="020B0503020204020204" pitchFamily="34" charset="-122"/>
              <a:ea typeface="微软雅黑" panose="020B0503020204020204" pitchFamily="34" charset="-122"/>
              <a:cs typeface="+mn-cs"/>
            </a:endParaRPr>
          </a:p>
          <a:p>
            <a:pPr indent="466725">
              <a:lnSpc>
                <a:spcPct val="150000"/>
              </a:lnSpc>
              <a:buSzTx/>
              <a:buFont typeface="Arial" panose="020B0604020202020204" pitchFamily="34" charset="0"/>
            </a:pPr>
            <a:endParaRPr lang="en-US"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7266" name="Rectangle 3"/>
          <p:cNvSpPr>
            <a:spLocks noGrp="1"/>
          </p:cNvSpPr>
          <p:nvPr>
            <p:ph idx="1"/>
          </p:nvPr>
        </p:nvSpPr>
        <p:spPr>
          <a:xfrm>
            <a:off x="457200" y="476885"/>
            <a:ext cx="8229600" cy="4495800"/>
          </a:xfrm>
        </p:spPr>
        <p:txBody>
          <a:bodyPr wrap="square" lIns="91440" tIns="45720" rIns="91440" bIns="45720" anchor="t" anchorCtr="0"/>
          <a:p>
            <a:pPr indent="466725" defTabSz="685800">
              <a:lnSpc>
                <a:spcPct val="125000"/>
              </a:lnSpc>
              <a:spcBef>
                <a:spcPts val="0"/>
              </a:spcBef>
              <a:spcAft>
                <a:spcPts val="0"/>
              </a:spcAft>
              <a:buClrTx/>
              <a:buSzTx/>
            </a:pPr>
            <a:r>
              <a:rPr lang="en-US" altLang="zh-CN" sz="2400" b="0" kern="1200" dirty="0">
                <a:latin typeface="微软雅黑" panose="020B0503020204020204" pitchFamily="34" charset="-122"/>
                <a:ea typeface="微软雅黑" panose="020B0503020204020204" pitchFamily="34" charset="-122"/>
                <a:sym typeface="+mn-ea"/>
              </a:rPr>
              <a:t>3</a:t>
            </a:r>
            <a:r>
              <a:rPr lang="zh-CN" altLang="en-US" sz="2400" b="0" kern="1200" dirty="0">
                <a:latin typeface="微软雅黑" panose="020B0503020204020204" pitchFamily="34" charset="-122"/>
                <a:ea typeface="微软雅黑" panose="020B0503020204020204" pitchFamily="34" charset="-122"/>
                <a:sym typeface="+mn-ea"/>
              </a:rPr>
              <a:t>、折旧</a:t>
            </a:r>
            <a:r>
              <a:rPr lang="zh-CN" altLang="zh-CN" sz="2400" b="0" kern="1200" dirty="0">
                <a:latin typeface="微软雅黑" panose="020B0503020204020204" pitchFamily="34" charset="-122"/>
                <a:ea typeface="微软雅黑" panose="020B0503020204020204" pitchFamily="34" charset="-122"/>
                <a:sym typeface="+mn-ea"/>
              </a:rPr>
              <a:t>计算方法和最低折旧年限</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en-US"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1</a:t>
            </a:r>
            <a:r>
              <a:rPr lang="zh-CN" altLang="en-US" sz="2400" b="0" kern="1200" dirty="0">
                <a:latin typeface="微软雅黑" panose="020B0503020204020204" pitchFamily="34" charset="-122"/>
                <a:ea typeface="微软雅黑" panose="020B0503020204020204" pitchFamily="34" charset="-122"/>
                <a:sym typeface="+mn-ea"/>
              </a:rPr>
              <a:t>）</a:t>
            </a:r>
            <a:r>
              <a:rPr lang="zh-CN" altLang="zh-CN" sz="2400" b="0" kern="1200" dirty="0">
                <a:latin typeface="微软雅黑" panose="020B0503020204020204" pitchFamily="34" charset="-122"/>
                <a:ea typeface="微软雅黑" panose="020B0503020204020204" pitchFamily="34" charset="-122"/>
                <a:sym typeface="+mn-ea"/>
              </a:rPr>
              <a:t>固定资产按</a:t>
            </a:r>
            <a:r>
              <a:rPr lang="zh-CN" altLang="zh-CN" sz="2400" b="0" kern="1200" dirty="0">
                <a:solidFill>
                  <a:srgbClr val="1318EB"/>
                </a:solidFill>
                <a:latin typeface="微软雅黑" panose="020B0503020204020204" pitchFamily="34" charset="-122"/>
                <a:ea typeface="微软雅黑" panose="020B0503020204020204" pitchFamily="34" charset="-122"/>
                <a:sym typeface="+mn-ea"/>
              </a:rPr>
              <a:t>直线法</a:t>
            </a:r>
            <a:r>
              <a:rPr lang="zh-CN" altLang="zh-CN" sz="2400" b="0" kern="1200" dirty="0">
                <a:latin typeface="微软雅黑" panose="020B0503020204020204" pitchFamily="34" charset="-122"/>
                <a:ea typeface="微软雅黑" panose="020B0503020204020204" pitchFamily="34" charset="-122"/>
                <a:sym typeface="+mn-ea"/>
              </a:rPr>
              <a:t>计算折旧的扣除，准予扣除。</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4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400" b="0" kern="1200" dirty="0">
                <a:latin typeface="微软雅黑" panose="020B0503020204020204" pitchFamily="34" charset="-122"/>
                <a:ea typeface="微软雅黑" panose="020B0503020204020204" pitchFamily="34" charset="-122"/>
                <a:sym typeface="+mn-ea"/>
              </a:rPr>
              <a:t>投入使用月份的次月起计算折旧；停止使用的固定资产应当自停止使用月份的次月起停止计算折旧。</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4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400" b="0" kern="1200" dirty="0">
                <a:latin typeface="微软雅黑" panose="020B0503020204020204" pitchFamily="34" charset="-122"/>
                <a:ea typeface="微软雅黑" panose="020B0503020204020204" pitchFamily="34" charset="-122"/>
                <a:sym typeface="+mn-ea"/>
              </a:rPr>
              <a:t>企业应当根据固定资产的性质和使用情况，合理确定固定资产的</a:t>
            </a:r>
            <a:r>
              <a:rPr lang="zh-CN" altLang="zh-CN" sz="2400" b="0" kern="1200" dirty="0">
                <a:solidFill>
                  <a:srgbClr val="1318EB"/>
                </a:solidFill>
                <a:latin typeface="微软雅黑" panose="020B0503020204020204" pitchFamily="34" charset="-122"/>
                <a:ea typeface="微软雅黑" panose="020B0503020204020204" pitchFamily="34" charset="-122"/>
                <a:sym typeface="+mn-ea"/>
              </a:rPr>
              <a:t>预计净残值</a:t>
            </a:r>
            <a:r>
              <a:rPr lang="zh-CN" altLang="zh-CN" sz="2400" b="0" kern="1200" dirty="0">
                <a:latin typeface="微软雅黑" panose="020B0503020204020204" pitchFamily="34" charset="-122"/>
                <a:ea typeface="微软雅黑" panose="020B0503020204020204" pitchFamily="34" charset="-122"/>
                <a:sym typeface="+mn-ea"/>
              </a:rPr>
              <a:t>。固定资产的预计净残值一经确定，不得变更。</a:t>
            </a:r>
            <a:endParaRPr lang="zh-CN" altLang="en-US" sz="2400" b="0"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2929" name="Rectangle 2"/>
          <p:cNvSpPr>
            <a:spLocks noGrp="1" noChangeArrowheads="1"/>
          </p:cNvSpPr>
          <p:nvPr>
            <p:ph type="title"/>
          </p:nvPr>
        </p:nvSpPr>
        <p:spPr>
          <a:xfrm>
            <a:off x="539750" y="620713"/>
            <a:ext cx="7391400" cy="563563"/>
          </a:xfrm>
        </p:spPr>
        <p:txBody>
          <a:bodyPr vert="horz" wrap="square" lIns="91440" tIns="45720" rIns="91440" bIns="45720" numCol="1" anchor="ctr"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lang="zh-CN" altLang="en-US" sz="3200" kern="1200" dirty="0">
                <a:latin typeface="微软雅黑" panose="020B0503020204020204" pitchFamily="34" charset="-122"/>
                <a:ea typeface="微软雅黑" panose="020B0503020204020204" pitchFamily="34" charset="-122"/>
                <a:cs typeface="+mn-cs"/>
                <a:sym typeface="+mn-ea"/>
              </a:rPr>
              <a:t>（</a:t>
            </a:r>
            <a:r>
              <a:rPr lang="en-US" altLang="zh-CN" sz="2400" kern="1200" dirty="0">
                <a:solidFill>
                  <a:schemeClr val="tx1"/>
                </a:solidFill>
                <a:latin typeface="微软雅黑" panose="020B0503020204020204" pitchFamily="34" charset="-122"/>
                <a:ea typeface="微软雅黑" panose="020B0503020204020204" pitchFamily="34" charset="-122"/>
                <a:cs typeface="+mn-cs"/>
                <a:sym typeface="+mn-ea"/>
              </a:rPr>
              <a:t>2</a:t>
            </a:r>
            <a:r>
              <a:rPr lang="zh-CN" altLang="en-US" sz="2400" kern="1200" dirty="0">
                <a:solidFill>
                  <a:schemeClr val="tx1"/>
                </a:solidFill>
                <a:latin typeface="微软雅黑" panose="020B0503020204020204" pitchFamily="34" charset="-122"/>
                <a:ea typeface="微软雅黑" panose="020B0503020204020204" pitchFamily="34" charset="-122"/>
                <a:cs typeface="+mn-cs"/>
                <a:sym typeface="+mn-ea"/>
              </a:rPr>
              <a:t>）</a:t>
            </a:r>
            <a:r>
              <a:rPr lang="zh-CN" altLang="zh-CN" sz="2400" kern="1200" dirty="0">
                <a:solidFill>
                  <a:schemeClr val="tx1"/>
                </a:solidFill>
                <a:latin typeface="微软雅黑" panose="020B0503020204020204" pitchFamily="34" charset="-122"/>
                <a:ea typeface="微软雅黑" panose="020B0503020204020204" pitchFamily="34" charset="-122"/>
                <a:cs typeface="+mn-cs"/>
                <a:sym typeface="+mn-ea"/>
              </a:rPr>
              <a:t>固定资产最低折旧年限</a:t>
            </a:r>
            <a:endParaRPr kumimoji="0" lang="zh-CN" altLang="zh-CN" sz="2400" b="1"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sym typeface="+mn-ea"/>
            </a:endParaRPr>
          </a:p>
        </p:txBody>
      </p:sp>
      <p:graphicFrame>
        <p:nvGraphicFramePr>
          <p:cNvPr id="3" name="表格 2"/>
          <p:cNvGraphicFramePr>
            <a:graphicFrameLocks noGrp="1"/>
          </p:cNvGraphicFramePr>
          <p:nvPr>
            <p:custDataLst>
              <p:tags r:id="rId1"/>
            </p:custDataLst>
          </p:nvPr>
        </p:nvGraphicFramePr>
        <p:xfrm>
          <a:off x="1187450" y="1485265"/>
          <a:ext cx="5854700" cy="1838960"/>
        </p:xfrm>
        <a:graphic>
          <a:graphicData uri="http://schemas.openxmlformats.org/drawingml/2006/table">
            <a:tbl>
              <a:tblPr/>
              <a:tblGrid>
                <a:gridCol w="4521200"/>
                <a:gridCol w="1333500"/>
              </a:tblGrid>
              <a:tr h="340995">
                <a:tc>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房屋、建筑物</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ctr" defTabSz="685800" rtl="0" eaLnBrk="1" latinLnBrk="0" hangingPunct="1">
                        <a:lnSpc>
                          <a:spcPct val="14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20</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475192">
                <a:tc>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飞机、火车、轮船、机器、机械和其他生产设备</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ctr" defTabSz="685800" rtl="0" eaLnBrk="1" latinLnBrk="0" hangingPunct="1">
                        <a:lnSpc>
                          <a:spcPct val="14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10</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37596">
                <a:tc>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与生产经营活动有关的器具、工具、家具等</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ctr" defTabSz="685800" rtl="0" eaLnBrk="1" latinLnBrk="0" hangingPunct="1">
                        <a:lnSpc>
                          <a:spcPct val="14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5</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37596">
                <a:tc>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飞机、火车、轮船以外的运输工具</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ctr" defTabSz="685800" rtl="0" eaLnBrk="1" latinLnBrk="0" hangingPunct="1">
                        <a:lnSpc>
                          <a:spcPct val="14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4</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37596">
                <a:tc>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电子设备</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ctr" defTabSz="685800" rtl="0" eaLnBrk="1" latinLnBrk="0" hangingPunct="1">
                        <a:lnSpc>
                          <a:spcPct val="14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a:graphicFrameLocks noGrp="1"/>
          </p:cNvGraphicFramePr>
          <p:nvPr>
            <p:custDataLst>
              <p:tags r:id="rId1"/>
            </p:custDataLst>
          </p:nvPr>
        </p:nvGraphicFramePr>
        <p:xfrm>
          <a:off x="898843" y="404813"/>
          <a:ext cx="6799580" cy="5118735"/>
        </p:xfrm>
        <a:graphic>
          <a:graphicData uri="http://schemas.openxmlformats.org/drawingml/2006/table">
            <a:tbl>
              <a:tblPr/>
              <a:tblGrid>
                <a:gridCol w="889635"/>
                <a:gridCol w="5909945"/>
              </a:tblGrid>
              <a:tr h="1882140">
                <a:tc>
                  <a:txBody>
                    <a:bodyPr/>
                    <a:p>
                      <a:pPr marL="0" algn="ctr"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（二）生产性生物资产</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l" defTabSz="685800" rtl="0" eaLnBrk="1" latinLnBrk="0" hangingPunct="1">
                        <a:lnSpc>
                          <a:spcPct val="14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生产性生物资产，是指为生产农产品、提供劳务或者出租等目的持有的生物资产，包括经济林、薪炭林、产畜和役畜等。</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marL="0" algn="l" defTabSz="685800" rtl="0" eaLnBrk="1" latinLnBrk="0" hangingPunct="1">
                        <a:lnSpc>
                          <a:spcPct val="140000"/>
                        </a:lnSpc>
                        <a:spcAft>
                          <a:spcPts val="0"/>
                        </a:spcAft>
                      </a:pP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计税基础</a:t>
                      </a:r>
                      <a:endPar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marL="0" algn="l" defTabSz="685800" rtl="0" eaLnBrk="1" latinLnBrk="0" hangingPunct="1">
                        <a:lnSpc>
                          <a:spcPct val="140000"/>
                        </a:lnSpc>
                        <a:spcAft>
                          <a:spcPts val="0"/>
                        </a:spcAft>
                      </a:pP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 外购的：以买价</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相关税</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费为计税基础；</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）捐赠、投资、非货币性资产交换、债务重组等方式取得的：以公允价值</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相关税费</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为计税基础</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marL="0" algn="l" defTabSz="685800" rtl="0" eaLnBrk="1" latinLnBrk="0" hangingPunct="1">
                        <a:lnSpc>
                          <a:spcPct val="14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计算折旧最低年限</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林木类</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生产性生物资产，为</a:t>
                      </a:r>
                      <a:r>
                        <a:rPr lang="en-US"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10</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年</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畜类</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生产性生物资产，为</a:t>
                      </a:r>
                      <a:r>
                        <a:rPr lang="en-US"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3</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年</a:t>
                      </a:r>
                      <a:endPar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390775">
                <a:tc>
                  <a:txBody>
                    <a:bodyPr/>
                    <a:p>
                      <a:pPr marL="0" algn="ctr"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（三）投资资产</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l" defTabSz="685800" rtl="0" eaLnBrk="1" latinLnBrk="0" hangingPunct="1">
                        <a:lnSpc>
                          <a:spcPct val="140000"/>
                        </a:lnSpc>
                        <a:spcAft>
                          <a:spcPts val="0"/>
                        </a:spcAft>
                      </a:pP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投资资产，是指企业对外进行权益性投资和债权性投资形成的资产。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marL="0" algn="l" defTabSz="685800" rtl="0" eaLnBrk="1" latinLnBrk="0" hangingPunct="1">
                        <a:lnSpc>
                          <a:spcPct val="14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对外投资期间投资资产成本不得扣除，转让或者处置时的成本准予扣除。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marL="0" algn="l" defTabSz="685800" rtl="0" eaLnBrk="1" latinLnBrk="0" hangingPunct="1">
                        <a:lnSpc>
                          <a:spcPct val="14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3.</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投资成本：现金购买：购买价款，现金外：公允价值＋相关税费</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内容占位符 2"/>
          <p:cNvGraphicFramePr>
            <a:graphicFrameLocks noGrp="1"/>
          </p:cNvGraphicFramePr>
          <p:nvPr>
            <p:ph sz="quarter" idx="1"/>
            <p:custDataLst>
              <p:tags r:id="rId1"/>
            </p:custDataLst>
          </p:nvPr>
        </p:nvGraphicFramePr>
        <p:xfrm>
          <a:off x="682943" y="908368"/>
          <a:ext cx="7044055" cy="3451860"/>
        </p:xfrm>
        <a:graphic>
          <a:graphicData uri="http://schemas.openxmlformats.org/drawingml/2006/table">
            <a:tbl>
              <a:tblPr/>
              <a:tblGrid>
                <a:gridCol w="739140"/>
                <a:gridCol w="6304915"/>
              </a:tblGrid>
              <a:tr h="2074718">
                <a:tc>
                  <a:txBody>
                    <a:bodyPr/>
                    <a:p>
                      <a:pPr>
                        <a:lnSpc>
                          <a:spcPct val="14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（四）</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4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存货</a:t>
                      </a:r>
                      <a:endPar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40000"/>
                        </a:lnSpc>
                        <a:spcAft>
                          <a:spcPts val="0"/>
                        </a:spcAft>
                      </a:pP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存货成本： </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4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）现金购买：购买价款＋相关税费； </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4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）现金外方式购买：公允价值＋相关税费。 </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40000"/>
                        </a:lnSpc>
                        <a:spcAft>
                          <a:spcPts val="0"/>
                        </a:spcAft>
                      </a:pP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企业使用或者销售存货，按照规定计算的存货成本，准予在计算应纳税所得额时扣除。 </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40000"/>
                        </a:lnSpc>
                        <a:spcAft>
                          <a:spcPts val="0"/>
                        </a:spcAft>
                      </a:pP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企业使用或者销售的存货的成本计算方法，可以在先进先出法、加权平均法、个别计价法中选用一种。计价方法一经选用，不得随意变更</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40000"/>
                        </a:lnSpc>
                        <a:spcAft>
                          <a:spcPts val="0"/>
                        </a:spcAft>
                      </a:pPr>
                      <a:r>
                        <a:rPr lang="zh-CN" sz="18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【注意】</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无后进先出法</a:t>
                      </a:r>
                      <a:endPar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279400"/>
            <a:ext cx="7595870" cy="4605655"/>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【考题</a:t>
              </a:r>
              <a:r>
                <a:rPr lang="en-US"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en-US" sz="2000" dirty="0">
                  <a:solidFill>
                    <a:srgbClr val="FF0000"/>
                  </a:solidFill>
                  <a:latin typeface="微软雅黑" panose="020B0503020204020204" pitchFamily="34" charset="-122"/>
                  <a:ea typeface="微软雅黑" panose="020B0503020204020204" pitchFamily="34" charset="-122"/>
                  <a:sym typeface="+mn-ea"/>
                </a:rPr>
                <a:t>多</a:t>
              </a:r>
              <a:r>
                <a:rPr lang="zh-CN" sz="2000" dirty="0">
                  <a:solidFill>
                    <a:srgbClr val="FF0000"/>
                  </a:solidFill>
                  <a:latin typeface="微软雅黑" panose="020B0503020204020204" pitchFamily="34" charset="-122"/>
                  <a:ea typeface="微软雅黑" panose="020B0503020204020204" pitchFamily="34" charset="-122"/>
                  <a:sym typeface="+mn-ea"/>
                </a:rPr>
                <a:t>选</a:t>
              </a:r>
              <a:r>
                <a:rPr lang="zh-CN" altLang="zh-CN" sz="2000" dirty="0">
                  <a:solidFill>
                    <a:srgbClr val="FF0000"/>
                  </a:solidFill>
                  <a:latin typeface="微软雅黑" panose="020B0503020204020204" pitchFamily="34" charset="-122"/>
                  <a:ea typeface="微软雅黑" panose="020B0503020204020204" pitchFamily="34" charset="-122"/>
                  <a:sym typeface="+mn-ea"/>
                </a:rPr>
                <a:t>题】</a:t>
              </a:r>
              <a:r>
                <a:rPr lang="zh-CN" altLang="zh-CN" sz="2000" dirty="0">
                  <a:latin typeface="微软雅黑" panose="020B0503020204020204" pitchFamily="34" charset="-122"/>
                  <a:ea typeface="微软雅黑" panose="020B0503020204020204" pitchFamily="34" charset="-122"/>
                  <a:sym typeface="+mn-ea"/>
                </a:rPr>
                <a:t>根据企业所得税法律制度的规定，下列各项中，属于生产性生物资产的有（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产畜     </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经济林     </a:t>
              </a: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役畜     </a:t>
              </a: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薪炭林</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ts val="0"/>
                </a:spcBef>
                <a:spcAft>
                  <a:spcPts val="0"/>
                </a:spcAft>
                <a:buClrTx/>
                <a:buSzTx/>
              </a:pP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11505" y="4084320"/>
            <a:ext cx="8271510" cy="1862455"/>
          </a:xfrm>
          <a:prstGeom prst="rect">
            <a:avLst/>
          </a:prstGeom>
          <a:noFill/>
        </p:spPr>
        <p:txBody>
          <a:bodyPr wrap="square" rtlCol="0" anchor="t">
            <a:noAutofit/>
          </a:bodyPr>
          <a:p>
            <a:pPr indent="466725">
              <a:lnSpc>
                <a:spcPct val="120000"/>
              </a:lnSpc>
              <a:spcBef>
                <a:spcPts val="0"/>
              </a:spcBef>
              <a:spcAft>
                <a:spcPts val="0"/>
              </a:spcAft>
              <a:buSzTx/>
              <a:buFont typeface="Arial" panose="020B0604020202020204" pitchFamily="34" charset="0"/>
            </a:pPr>
            <a:r>
              <a:rPr lang="zh-CN" altLang="zh-CN" sz="1800" b="1"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ABCD</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【解析】</a:t>
            </a:r>
            <a:r>
              <a:rPr lang="zh-CN" altLang="zh-CN" sz="1800" dirty="0">
                <a:latin typeface="微软雅黑" panose="020B0503020204020204" pitchFamily="34" charset="-122"/>
                <a:ea typeface="微软雅黑" panose="020B0503020204020204" pitchFamily="34" charset="-122"/>
                <a:sym typeface="+mn-ea"/>
              </a:rPr>
              <a:t>生产性生物资产，是指企业为生产农产品、提供劳务或者出租等而持有的生物资产，包括经济林、薪炭林、产畜和役畜等。</a:t>
            </a:r>
            <a:endParaRPr lang="en-US"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861060"/>
            <a:ext cx="7595870" cy="3149174"/>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182" y="4264"/>
              <a:ext cx="6996" cy="2395"/>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【考题</a:t>
              </a:r>
              <a:r>
                <a:rPr lang="en-US"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en-US" sz="2000" dirty="0">
                  <a:solidFill>
                    <a:srgbClr val="FF0000"/>
                  </a:solidFill>
                  <a:latin typeface="微软雅黑" panose="020B0503020204020204" pitchFamily="34" charset="-122"/>
                  <a:ea typeface="微软雅黑" panose="020B0503020204020204" pitchFamily="34" charset="-122"/>
                  <a:sym typeface="+mn-ea"/>
                </a:rPr>
                <a:t>判断</a:t>
              </a:r>
              <a:r>
                <a:rPr lang="zh-CN" altLang="zh-CN" sz="2000" dirty="0">
                  <a:solidFill>
                    <a:srgbClr val="FF0000"/>
                  </a:solidFill>
                  <a:latin typeface="微软雅黑" panose="020B0503020204020204" pitchFamily="34" charset="-122"/>
                  <a:ea typeface="微软雅黑" panose="020B0503020204020204" pitchFamily="34" charset="-122"/>
                  <a:sym typeface="+mn-ea"/>
                </a:rPr>
                <a:t>题】</a:t>
              </a:r>
              <a:r>
                <a:rPr lang="zh-CN" altLang="zh-CN" sz="2000" dirty="0">
                  <a:latin typeface="微软雅黑" panose="020B0503020204020204" pitchFamily="34" charset="-122"/>
                  <a:ea typeface="微软雅黑" panose="020B0503020204020204" pitchFamily="34" charset="-122"/>
                  <a:sym typeface="+mn-ea"/>
                </a:rPr>
                <a:t>企业投资期间，投资资产的成本在计算企业所得税应纳税所得额时不得扣除。（　）</a:t>
              </a:r>
              <a:r>
                <a:rPr lang="en-US" altLang="zh-CN" sz="2000" dirty="0">
                  <a:latin typeface="微软雅黑" panose="020B0503020204020204" pitchFamily="34" charset="-122"/>
                  <a:ea typeface="微软雅黑" panose="020B0503020204020204" pitchFamily="34" charset="-122"/>
                  <a:sym typeface="+mn-ea"/>
                </a:rPr>
                <a:t>  </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11505" y="4084320"/>
            <a:ext cx="8271510" cy="1862455"/>
          </a:xfrm>
          <a:prstGeom prst="rect">
            <a:avLst/>
          </a:prstGeom>
          <a:noFill/>
        </p:spPr>
        <p:txBody>
          <a:bodyPr wrap="square" rtlCol="0" anchor="t">
            <a:noAutofit/>
          </a:bodyPr>
          <a:p>
            <a:pPr indent="466725">
              <a:lnSpc>
                <a:spcPct val="120000"/>
              </a:lnSpc>
              <a:spcBef>
                <a:spcPts val="0"/>
              </a:spcBef>
              <a:spcAft>
                <a:spcPts val="0"/>
              </a:spcAft>
              <a:buSzTx/>
              <a:buFont typeface="Arial" panose="020B0604020202020204" pitchFamily="34" charset="0"/>
            </a:pPr>
            <a:r>
              <a:rPr lang="zh-CN" altLang="zh-CN" sz="1800" b="1"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zh-CN" altLang="zh-CN" sz="1800" b="1" dirty="0">
                <a:solidFill>
                  <a:srgbClr val="FF0000"/>
                </a:solidFill>
                <a:ea typeface="微软雅黑" panose="020B0503020204020204" pitchFamily="34" charset="-122"/>
                <a:sym typeface="华康少女文字W5(P)" pitchFamily="82" charset="-122"/>
              </a:rPr>
              <a:t>×</a:t>
            </a:r>
            <a:endParaRPr lang="zh-CN" altLang="zh-CN" sz="1800" b="1" dirty="0">
              <a:solidFill>
                <a:srgbClr val="FF0000"/>
              </a:solidFill>
              <a:ea typeface="微软雅黑" panose="020B0503020204020204" pitchFamily="34" charset="-122"/>
              <a:sym typeface="华康少女文字W5(P)" pitchFamily="82" charset="-122"/>
            </a:endParaRPr>
          </a:p>
          <a:p>
            <a:pPr indent="466725">
              <a:lnSpc>
                <a:spcPct val="120000"/>
              </a:lnSpc>
              <a:spcBef>
                <a:spcPts val="0"/>
              </a:spcBef>
              <a:spcAft>
                <a:spcPts val="0"/>
              </a:spcAft>
              <a:buSzTx/>
              <a:buFont typeface="Arial" panose="020B0604020202020204" pitchFamily="34" charset="0"/>
            </a:pPr>
            <a:r>
              <a:rPr lang="zh-CN" altLang="zh-CN" sz="1800" b="1" dirty="0">
                <a:solidFill>
                  <a:srgbClr val="FF0000"/>
                </a:solidFill>
                <a:latin typeface="微软雅黑" panose="020B0503020204020204" pitchFamily="34" charset="-122"/>
                <a:ea typeface="微软雅黑" panose="020B0503020204020204" pitchFamily="34" charset="-122"/>
                <a:sym typeface="+mn-ea"/>
              </a:rPr>
              <a:t>【解析】</a:t>
            </a:r>
            <a:r>
              <a:rPr lang="zh-CN" altLang="zh-CN" sz="1800" dirty="0">
                <a:latin typeface="微软雅黑" panose="020B0503020204020204" pitchFamily="34" charset="-122"/>
                <a:ea typeface="微软雅黑" panose="020B0503020204020204" pitchFamily="34" charset="-122"/>
                <a:sym typeface="+mn-ea"/>
              </a:rPr>
              <a:t>企业对外投资期间，投资资产的成本在计算应纳税所得额时不得扣除。企业在转让或者处置投资资产时，投资资产的成本，准予扣除。</a:t>
            </a:r>
            <a:endParaRPr lang="zh-CN"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3170" name="Rectangle 3"/>
          <p:cNvSpPr>
            <a:spLocks noGrp="1"/>
          </p:cNvSpPr>
          <p:nvPr>
            <p:ph idx="1"/>
          </p:nvPr>
        </p:nvSpPr>
        <p:spPr>
          <a:xfrm>
            <a:off x="467360" y="621030"/>
            <a:ext cx="8229600" cy="5327650"/>
          </a:xfrm>
        </p:spPr>
        <p:txBody>
          <a:bodyPr wrap="square" lIns="91440" tIns="45720" rIns="91440" bIns="45720" anchor="t" anchorCtr="0"/>
          <a:p>
            <a:pPr>
              <a:lnSpc>
                <a:spcPct val="140000"/>
              </a:lnSpc>
            </a:pPr>
            <a:r>
              <a:rPr lang="zh-CN" altLang="zh-CN" sz="2400" dirty="0">
                <a:solidFill>
                  <a:srgbClr val="1318EB"/>
                </a:solidFill>
                <a:latin typeface="微软雅黑" panose="020B0503020204020204" pitchFamily="34" charset="-122"/>
                <a:ea typeface="微软雅黑" panose="020B0503020204020204" pitchFamily="34" charset="-122"/>
                <a:sym typeface="+mn-ea"/>
              </a:rPr>
              <a:t>（五）无形资产</a:t>
            </a:r>
            <a:endParaRPr lang="zh-CN" altLang="zh-CN" sz="2400" b="1" dirty="0">
              <a:solidFill>
                <a:srgbClr val="1318EB"/>
              </a:solidFill>
              <a:latin typeface="微软雅黑" panose="020B0503020204020204" pitchFamily="34" charset="-122"/>
              <a:ea typeface="微软雅黑" panose="020B0503020204020204" pitchFamily="34" charset="-122"/>
            </a:endParaRPr>
          </a:p>
          <a:p>
            <a:pPr>
              <a:lnSpc>
                <a:spcPct val="140000"/>
              </a:lnSpc>
            </a:pPr>
            <a:r>
              <a:rPr lang="zh-CN" altLang="en-US" sz="2400" dirty="0">
                <a:solidFill>
                  <a:schemeClr val="bg1"/>
                </a:solidFill>
                <a:latin typeface="微软雅黑" panose="020B0503020204020204" pitchFamily="34" charset="-122"/>
                <a:ea typeface="微软雅黑" panose="020B0503020204020204" pitchFamily="34" charset="-122"/>
                <a:sym typeface="+mn-ea"/>
              </a:rPr>
              <a:t> </a:t>
            </a:r>
            <a:r>
              <a:rPr lang="zh-CN" altLang="en-US" sz="2000" dirty="0">
                <a:solidFill>
                  <a:schemeClr val="tx1"/>
                </a:solidFill>
                <a:latin typeface="微软雅黑" panose="020B0503020204020204" pitchFamily="34" charset="-122"/>
                <a:ea typeface="微软雅黑" panose="020B0503020204020204" pitchFamily="34" charset="-122"/>
                <a:sym typeface="+mn-ea"/>
              </a:rPr>
              <a:t>      是指企业为生产产品、提供劳务、出租或者经营管理而持有的、没有实物形态的非货币性长期资产，包括专利权、商标权、著作权、土地使用权、非专利技术、商誉等。在计算应纳税所得额时，企业按照规定计算的无形资产摊销费用，准予扣除。</a:t>
            </a:r>
            <a:endParaRPr lang="en-US" altLang="zh-CN" sz="2000" b="1" dirty="0">
              <a:solidFill>
                <a:schemeClr val="tx1"/>
              </a:solidFill>
              <a:latin typeface="微软雅黑" panose="020B0503020204020204" pitchFamily="34" charset="-122"/>
              <a:ea typeface="微软雅黑" panose="020B0503020204020204" pitchFamily="34" charset="-122"/>
            </a:endParaRPr>
          </a:p>
          <a:p>
            <a:pPr>
              <a:lnSpc>
                <a:spcPct val="140000"/>
              </a:lnSpc>
            </a:pPr>
            <a:r>
              <a:rPr lang="en-US" altLang="zh-CN" sz="2000" dirty="0">
                <a:solidFill>
                  <a:schemeClr val="tx1"/>
                </a:solidFill>
                <a:latin typeface="微软雅黑" panose="020B0503020204020204" pitchFamily="34" charset="-122"/>
                <a:ea typeface="微软雅黑" panose="020B0503020204020204" pitchFamily="34" charset="-122"/>
                <a:sym typeface="+mn-ea"/>
              </a:rPr>
              <a:t>       1.</a:t>
            </a:r>
            <a:r>
              <a:rPr lang="zh-CN" altLang="zh-CN" sz="2000" dirty="0">
                <a:solidFill>
                  <a:schemeClr val="tx1"/>
                </a:solidFill>
                <a:latin typeface="微软雅黑" panose="020B0503020204020204" pitchFamily="34" charset="-122"/>
                <a:ea typeface="微软雅黑" panose="020B0503020204020204" pitchFamily="34" charset="-122"/>
                <a:sym typeface="+mn-ea"/>
              </a:rPr>
              <a:t>下列无形资产不得计算摊销费用扣除：（</a:t>
            </a:r>
            <a:r>
              <a:rPr lang="en-US" altLang="zh-CN" sz="2000" dirty="0">
                <a:solidFill>
                  <a:schemeClr val="tx1"/>
                </a:solidFill>
                <a:latin typeface="微软雅黑" panose="020B0503020204020204" pitchFamily="34" charset="-122"/>
                <a:ea typeface="微软雅黑" panose="020B0503020204020204" pitchFamily="34" charset="-122"/>
                <a:sym typeface="+mn-ea"/>
              </a:rPr>
              <a:t>1</a:t>
            </a:r>
            <a:r>
              <a:rPr lang="zh-CN" altLang="zh-CN" sz="2000" dirty="0">
                <a:solidFill>
                  <a:schemeClr val="tx1"/>
                </a:solidFill>
                <a:latin typeface="微软雅黑" panose="020B0503020204020204" pitchFamily="34" charset="-122"/>
                <a:ea typeface="微软雅黑" panose="020B0503020204020204" pitchFamily="34" charset="-122"/>
                <a:sym typeface="+mn-ea"/>
              </a:rPr>
              <a:t>）自行开发的支出已在计算应纳税所得额时扣除的无形资产；（</a:t>
            </a:r>
            <a:r>
              <a:rPr lang="en-US" altLang="zh-CN" sz="2000" dirty="0">
                <a:solidFill>
                  <a:schemeClr val="tx1"/>
                </a:solidFill>
                <a:latin typeface="微软雅黑" panose="020B0503020204020204" pitchFamily="34" charset="-122"/>
                <a:ea typeface="微软雅黑" panose="020B0503020204020204" pitchFamily="34" charset="-122"/>
                <a:sym typeface="+mn-ea"/>
              </a:rPr>
              <a:t>2</a:t>
            </a:r>
            <a:r>
              <a:rPr lang="zh-CN" altLang="zh-CN" sz="2000" dirty="0">
                <a:solidFill>
                  <a:schemeClr val="tx1"/>
                </a:solidFill>
                <a:latin typeface="微软雅黑" panose="020B0503020204020204" pitchFamily="34" charset="-122"/>
                <a:ea typeface="微软雅黑" panose="020B0503020204020204" pitchFamily="34" charset="-122"/>
                <a:sym typeface="+mn-ea"/>
              </a:rPr>
              <a:t>）自创商誉；（</a:t>
            </a:r>
            <a:r>
              <a:rPr lang="en-US" altLang="zh-CN" sz="2000" dirty="0">
                <a:solidFill>
                  <a:schemeClr val="tx1"/>
                </a:solidFill>
                <a:latin typeface="微软雅黑" panose="020B0503020204020204" pitchFamily="34" charset="-122"/>
                <a:ea typeface="微软雅黑" panose="020B0503020204020204" pitchFamily="34" charset="-122"/>
                <a:sym typeface="+mn-ea"/>
              </a:rPr>
              <a:t>3</a:t>
            </a:r>
            <a:r>
              <a:rPr lang="zh-CN" altLang="zh-CN" sz="2000" dirty="0">
                <a:solidFill>
                  <a:schemeClr val="tx1"/>
                </a:solidFill>
                <a:latin typeface="微软雅黑" panose="020B0503020204020204" pitchFamily="34" charset="-122"/>
                <a:ea typeface="微软雅黑" panose="020B0503020204020204" pitchFamily="34" charset="-122"/>
                <a:sym typeface="+mn-ea"/>
              </a:rPr>
              <a:t>）与经营活动无关的无形资产； （</a:t>
            </a:r>
            <a:r>
              <a:rPr lang="en-US" altLang="zh-CN" sz="2000" dirty="0">
                <a:solidFill>
                  <a:schemeClr val="tx1"/>
                </a:solidFill>
                <a:latin typeface="微软雅黑" panose="020B0503020204020204" pitchFamily="34" charset="-122"/>
                <a:ea typeface="微软雅黑" panose="020B0503020204020204" pitchFamily="34" charset="-122"/>
                <a:sym typeface="+mn-ea"/>
              </a:rPr>
              <a:t>4</a:t>
            </a:r>
            <a:r>
              <a:rPr lang="zh-CN" altLang="en-US" sz="2000" dirty="0">
                <a:solidFill>
                  <a:schemeClr val="tx1"/>
                </a:solidFill>
                <a:latin typeface="微软雅黑" panose="020B0503020204020204" pitchFamily="34" charset="-122"/>
                <a:ea typeface="微软雅黑" panose="020B0503020204020204" pitchFamily="34" charset="-122"/>
                <a:sym typeface="+mn-ea"/>
              </a:rPr>
              <a:t>）其他</a:t>
            </a:r>
            <a:r>
              <a:rPr lang="zh-CN" altLang="zh-CN" sz="2000" dirty="0">
                <a:solidFill>
                  <a:schemeClr val="tx1"/>
                </a:solidFill>
                <a:latin typeface="微软雅黑" panose="020B0503020204020204" pitchFamily="34" charset="-122"/>
                <a:ea typeface="微软雅黑" panose="020B0503020204020204" pitchFamily="34" charset="-122"/>
                <a:sym typeface="+mn-ea"/>
              </a:rPr>
              <a:t>不得计算摊销费用扣除的无形资产。</a:t>
            </a:r>
            <a:endParaRPr lang="zh-CN" altLang="zh-CN" sz="2000"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4194" name="Rectangle 3"/>
          <p:cNvSpPr>
            <a:spLocks noGrp="1"/>
          </p:cNvSpPr>
          <p:nvPr>
            <p:ph idx="1"/>
          </p:nvPr>
        </p:nvSpPr>
        <p:spPr>
          <a:xfrm>
            <a:off x="395605" y="621030"/>
            <a:ext cx="8229600" cy="5070475"/>
          </a:xfrm>
        </p:spPr>
        <p:txBody>
          <a:bodyPr wrap="square" lIns="91440" tIns="45720" rIns="91440" bIns="45720" anchor="t" anchorCtr="0"/>
          <a:p>
            <a:pPr indent="468630" defTabSz="685800">
              <a:lnSpc>
                <a:spcPct val="120000"/>
              </a:lnSpc>
              <a:spcBef>
                <a:spcPts val="0"/>
              </a:spcBef>
              <a:spcAft>
                <a:spcPts val="0"/>
              </a:spcAft>
              <a:buClrTx/>
              <a:buSzTx/>
            </a:pPr>
            <a:r>
              <a:rPr lang="en-US" altLang="zh-CN" sz="2400" kern="1200" dirty="0">
                <a:latin typeface="微软雅黑" panose="020B0503020204020204" pitchFamily="34" charset="-122"/>
                <a:ea typeface="+mn-ea"/>
                <a:sym typeface="华康少女文字W5(P)" pitchFamily="82" charset="-122"/>
              </a:rPr>
              <a:t>2.</a:t>
            </a:r>
            <a:r>
              <a:rPr lang="zh-CN" altLang="en-US" sz="2400" kern="1200" dirty="0">
                <a:latin typeface="微软雅黑" panose="020B0503020204020204" pitchFamily="34" charset="-122"/>
                <a:ea typeface="微软雅黑" panose="020B0503020204020204" pitchFamily="34" charset="-122"/>
                <a:sym typeface="华康少女文字W5(P)" pitchFamily="82" charset="-122"/>
              </a:rPr>
              <a:t>无形资产按照以下方法确定计税基础：</a:t>
            </a:r>
            <a:endParaRPr lang="zh-CN" altLang="en-US" sz="2400" b="1" kern="1200" dirty="0">
              <a:latin typeface="微软雅黑" panose="020B0503020204020204" pitchFamily="34" charset="-122"/>
              <a:ea typeface="微软雅黑" panose="020B0503020204020204" pitchFamily="34" charset="-122"/>
              <a:cs typeface="+mn-cs"/>
              <a:sym typeface="华康少女文字W5(P)" pitchFamily="82" charset="-122"/>
            </a:endParaRPr>
          </a:p>
          <a:p>
            <a:pPr indent="468630" defTabSz="685800">
              <a:lnSpc>
                <a:spcPct val="120000"/>
              </a:lnSpc>
              <a:spcBef>
                <a:spcPts val="0"/>
              </a:spcBef>
              <a:spcAft>
                <a:spcPts val="0"/>
              </a:spcAft>
              <a:buClrTx/>
              <a:buSzTx/>
            </a:pPr>
            <a:r>
              <a:rPr lang="zh-CN" altLang="en-US" sz="2400" kern="1200" dirty="0">
                <a:latin typeface="微软雅黑" panose="020B0503020204020204" pitchFamily="34" charset="-122"/>
                <a:ea typeface="微软雅黑" panose="020B0503020204020204" pitchFamily="34" charset="-122"/>
                <a:sym typeface="华康少女文字W5(P)" pitchFamily="82" charset="-122"/>
              </a:rPr>
              <a:t>（</a:t>
            </a:r>
            <a:r>
              <a:rPr lang="en-US" altLang="zh-CN" sz="2400" kern="1200" dirty="0">
                <a:latin typeface="微软雅黑" panose="020B0503020204020204" pitchFamily="34" charset="-122"/>
                <a:ea typeface="+mn-ea"/>
                <a:sym typeface="华康少女文字W5(P)" pitchFamily="82" charset="-122"/>
              </a:rPr>
              <a:t>1</a:t>
            </a:r>
            <a:r>
              <a:rPr lang="zh-CN" altLang="en-US" sz="2400" kern="1200" dirty="0">
                <a:latin typeface="微软雅黑" panose="020B0503020204020204" pitchFamily="34" charset="-122"/>
                <a:ea typeface="微软雅黑" panose="020B0503020204020204" pitchFamily="34" charset="-122"/>
                <a:sym typeface="华康少女文字W5(P)" pitchFamily="82" charset="-122"/>
              </a:rPr>
              <a:t>）外购的，买价</a:t>
            </a:r>
            <a:r>
              <a:rPr lang="en-US" altLang="zh-CN" sz="2400" kern="1200" dirty="0">
                <a:latin typeface="微软雅黑" panose="020B0503020204020204" pitchFamily="34" charset="-122"/>
                <a:ea typeface="+mn-ea"/>
                <a:sym typeface="华康少女文字W5(P)" pitchFamily="82" charset="-122"/>
              </a:rPr>
              <a:t>+</a:t>
            </a:r>
            <a:r>
              <a:rPr lang="zh-CN" altLang="en-US" sz="2400" kern="1200" dirty="0">
                <a:latin typeface="微软雅黑" panose="020B0503020204020204" pitchFamily="34" charset="-122"/>
                <a:ea typeface="微软雅黑" panose="020B0503020204020204" pitchFamily="34" charset="-122"/>
                <a:sym typeface="华康少女文字W5(P)" pitchFamily="82" charset="-122"/>
              </a:rPr>
              <a:t>相关税费</a:t>
            </a:r>
            <a:r>
              <a:rPr lang="en-US" altLang="zh-CN" sz="2400" kern="1200" dirty="0">
                <a:latin typeface="微软雅黑" panose="020B0503020204020204" pitchFamily="34" charset="-122"/>
                <a:ea typeface="+mn-ea"/>
                <a:sym typeface="华康少女文字W5(P)" pitchFamily="82" charset="-122"/>
              </a:rPr>
              <a:t>+</a:t>
            </a:r>
            <a:r>
              <a:rPr lang="zh-CN" altLang="en-US" sz="2400" kern="1200" dirty="0">
                <a:latin typeface="微软雅黑" panose="020B0503020204020204" pitchFamily="34" charset="-122"/>
                <a:ea typeface="微软雅黑" panose="020B0503020204020204" pitchFamily="34" charset="-122"/>
                <a:sym typeface="华康少女文字W5(P)" pitchFamily="82" charset="-122"/>
              </a:rPr>
              <a:t>直接归属于使该资产达到预定用途发生的其他支出为计税基础；</a:t>
            </a:r>
            <a:endParaRPr lang="zh-CN" altLang="en-US" sz="2400" b="1" kern="1200" dirty="0">
              <a:latin typeface="微软雅黑" panose="020B0503020204020204" pitchFamily="34" charset="-122"/>
              <a:ea typeface="微软雅黑" panose="020B0503020204020204" pitchFamily="34" charset="-122"/>
              <a:cs typeface="+mn-cs"/>
              <a:sym typeface="华康少女文字W5(P)" pitchFamily="82" charset="-122"/>
            </a:endParaRPr>
          </a:p>
          <a:p>
            <a:pPr indent="468630" defTabSz="685800">
              <a:lnSpc>
                <a:spcPct val="120000"/>
              </a:lnSpc>
              <a:spcBef>
                <a:spcPts val="0"/>
              </a:spcBef>
              <a:spcAft>
                <a:spcPts val="0"/>
              </a:spcAft>
              <a:buClrTx/>
              <a:buSzTx/>
            </a:pPr>
            <a:r>
              <a:rPr lang="zh-CN" altLang="en-US" sz="2400" kern="1200" dirty="0">
                <a:latin typeface="微软雅黑" panose="020B0503020204020204" pitchFamily="34" charset="-122"/>
                <a:ea typeface="微软雅黑" panose="020B0503020204020204" pitchFamily="34" charset="-122"/>
                <a:sym typeface="华康少女文字W5(P)" pitchFamily="82" charset="-122"/>
              </a:rPr>
              <a:t>（</a:t>
            </a:r>
            <a:r>
              <a:rPr lang="en-US" altLang="zh-CN" sz="2400" kern="1200" dirty="0">
                <a:latin typeface="微软雅黑" panose="020B0503020204020204" pitchFamily="34" charset="-122"/>
                <a:ea typeface="+mn-ea"/>
                <a:sym typeface="华康少女文字W5(P)" pitchFamily="82" charset="-122"/>
              </a:rPr>
              <a:t>2</a:t>
            </a:r>
            <a:r>
              <a:rPr lang="zh-CN" altLang="en-US" sz="2400" kern="1200" dirty="0">
                <a:latin typeface="微软雅黑" panose="020B0503020204020204" pitchFamily="34" charset="-122"/>
                <a:ea typeface="微软雅黑" panose="020B0503020204020204" pitchFamily="34" charset="-122"/>
                <a:sym typeface="华康少女文字W5(P)" pitchFamily="82" charset="-122"/>
              </a:rPr>
              <a:t>）自行开发的，以开发过程中该资产符合资本化条件后至达到预定用途前发生的支出为计税基础；</a:t>
            </a:r>
            <a:endParaRPr lang="zh-CN" altLang="en-US" sz="2400" b="1" kern="1200" dirty="0">
              <a:latin typeface="微软雅黑" panose="020B0503020204020204" pitchFamily="34" charset="-122"/>
              <a:ea typeface="微软雅黑" panose="020B0503020204020204" pitchFamily="34" charset="-122"/>
              <a:cs typeface="+mn-cs"/>
              <a:sym typeface="华康少女文字W5(P)" pitchFamily="82" charset="-122"/>
            </a:endParaRPr>
          </a:p>
          <a:p>
            <a:pPr indent="468630" defTabSz="685800">
              <a:lnSpc>
                <a:spcPct val="120000"/>
              </a:lnSpc>
              <a:spcBef>
                <a:spcPts val="0"/>
              </a:spcBef>
              <a:spcAft>
                <a:spcPts val="0"/>
              </a:spcAft>
              <a:buClrTx/>
              <a:buSzTx/>
            </a:pPr>
            <a:r>
              <a:rPr lang="zh-CN" altLang="en-US" sz="2400" kern="1200" dirty="0">
                <a:latin typeface="微软雅黑" panose="020B0503020204020204" pitchFamily="34" charset="-122"/>
                <a:ea typeface="微软雅黑" panose="020B0503020204020204" pitchFamily="34" charset="-122"/>
                <a:sym typeface="华康少女文字W5(P)" pitchFamily="82" charset="-122"/>
              </a:rPr>
              <a:t>（</a:t>
            </a:r>
            <a:r>
              <a:rPr lang="en-US" altLang="zh-CN" sz="2400" kern="1200" dirty="0">
                <a:latin typeface="微软雅黑" panose="020B0503020204020204" pitchFamily="34" charset="-122"/>
                <a:ea typeface="+mn-ea"/>
                <a:sym typeface="华康少女文字W5(P)" pitchFamily="82" charset="-122"/>
              </a:rPr>
              <a:t>3</a:t>
            </a:r>
            <a:r>
              <a:rPr lang="zh-CN" altLang="en-US" sz="2400" kern="1200" dirty="0">
                <a:latin typeface="微软雅黑" panose="020B0503020204020204" pitchFamily="34" charset="-122"/>
                <a:ea typeface="微软雅黑" panose="020B0503020204020204" pitchFamily="34" charset="-122"/>
                <a:sym typeface="华康少女文字W5(P)" pitchFamily="82" charset="-122"/>
              </a:rPr>
              <a:t>）通过捐赠、投资、非货币性资产交换、债务重组等方式取得的，以该资产的公允价值和支付的相关税费为计税基础。</a:t>
            </a:r>
            <a:endParaRPr lang="zh-CN" altLang="en-US" sz="2400" b="1" kern="1200" dirty="0">
              <a:latin typeface="微软雅黑" panose="020B0503020204020204" pitchFamily="34" charset="-122"/>
              <a:ea typeface="微软雅黑" panose="020B0503020204020204" pitchFamily="34" charset="-122"/>
              <a:cs typeface="+mn-cs"/>
              <a:sym typeface="华康少女文字W5(P)" pitchFamily="82" charset="-122"/>
            </a:endParaRPr>
          </a:p>
          <a:p>
            <a:pPr indent="468630" defTabSz="685800">
              <a:lnSpc>
                <a:spcPct val="120000"/>
              </a:lnSpc>
              <a:spcBef>
                <a:spcPts val="0"/>
              </a:spcBef>
              <a:spcAft>
                <a:spcPts val="0"/>
              </a:spcAft>
              <a:buClrTx/>
              <a:buSzTx/>
            </a:pPr>
            <a:r>
              <a:rPr lang="en-US" altLang="zh-CN" sz="2400" kern="1200" dirty="0">
                <a:latin typeface="微软雅黑" panose="020B0503020204020204" pitchFamily="34" charset="-122"/>
                <a:ea typeface="+mn-ea"/>
                <a:sym typeface="华康少女文字W5(P)" pitchFamily="82" charset="-122"/>
              </a:rPr>
              <a:t>3.</a:t>
            </a:r>
            <a:r>
              <a:rPr lang="zh-CN" altLang="zh-CN" sz="2400" kern="1200" dirty="0">
                <a:latin typeface="微软雅黑" panose="020B0503020204020204" pitchFamily="34" charset="-122"/>
                <a:ea typeface="微软雅黑" panose="020B0503020204020204" pitchFamily="34" charset="-122"/>
                <a:sym typeface="华康少女文字W5(P)" pitchFamily="82" charset="-122"/>
              </a:rPr>
              <a:t>无形资产按照直线法计算摊销费用，准予扣除。摊销年限</a:t>
            </a:r>
            <a:r>
              <a:rPr lang="zh-CN" altLang="zh-CN" sz="2400" kern="1200" dirty="0">
                <a:solidFill>
                  <a:srgbClr val="FF0000"/>
                </a:solidFill>
                <a:latin typeface="微软雅黑" panose="020B0503020204020204" pitchFamily="34" charset="-122"/>
                <a:ea typeface="微软雅黑" panose="020B0503020204020204" pitchFamily="34" charset="-122"/>
                <a:sym typeface="华康少女文字W5(P)" pitchFamily="82" charset="-122"/>
              </a:rPr>
              <a:t>不得低于</a:t>
            </a:r>
            <a:r>
              <a:rPr lang="en-US" altLang="zh-CN" sz="2400" kern="1200" dirty="0">
                <a:latin typeface="微软雅黑" panose="020B0503020204020204" pitchFamily="34" charset="-122"/>
                <a:ea typeface="+mn-ea"/>
                <a:sym typeface="华康少女文字W5(P)" pitchFamily="82" charset="-122"/>
              </a:rPr>
              <a:t>10</a:t>
            </a:r>
            <a:r>
              <a:rPr lang="zh-CN" altLang="zh-CN" sz="2400" kern="1200" dirty="0">
                <a:latin typeface="微软雅黑" panose="020B0503020204020204" pitchFamily="34" charset="-122"/>
                <a:ea typeface="微软雅黑" panose="020B0503020204020204" pitchFamily="34" charset="-122"/>
                <a:sym typeface="华康少女文字W5(P)" pitchFamily="82" charset="-122"/>
              </a:rPr>
              <a:t>年。 </a:t>
            </a:r>
            <a:endParaRPr lang="zh-CN" altLang="zh-CN" sz="2400" b="1" kern="1200" dirty="0">
              <a:latin typeface="微软雅黑" panose="020B0503020204020204" pitchFamily="34" charset="-122"/>
              <a:ea typeface="微软雅黑" panose="020B0503020204020204" pitchFamily="34" charset="-122"/>
              <a:cs typeface="+mn-cs"/>
            </a:endParaRPr>
          </a:p>
          <a:p>
            <a:pPr indent="468630" defTabSz="685800">
              <a:lnSpc>
                <a:spcPct val="120000"/>
              </a:lnSpc>
              <a:spcBef>
                <a:spcPts val="0"/>
              </a:spcBef>
              <a:spcAft>
                <a:spcPts val="0"/>
              </a:spcAft>
              <a:buClrTx/>
              <a:buSzTx/>
            </a:pPr>
            <a:r>
              <a:rPr lang="en-US" altLang="zh-CN" sz="2400" kern="1200" dirty="0">
                <a:latin typeface="微软雅黑" panose="020B0503020204020204" pitchFamily="34" charset="-122"/>
                <a:ea typeface="+mn-ea"/>
                <a:sym typeface="华康少女文字W5(P)" pitchFamily="82" charset="-122"/>
              </a:rPr>
              <a:t>4.</a:t>
            </a:r>
            <a:r>
              <a:rPr lang="zh-CN" altLang="zh-CN" sz="2400" kern="1200" dirty="0">
                <a:solidFill>
                  <a:srgbClr val="FF0000"/>
                </a:solidFill>
                <a:latin typeface="微软雅黑" panose="020B0503020204020204" pitchFamily="34" charset="-122"/>
                <a:ea typeface="微软雅黑" panose="020B0503020204020204" pitchFamily="34" charset="-122"/>
                <a:sym typeface="华康少女文字W5(P)" pitchFamily="82" charset="-122"/>
              </a:rPr>
              <a:t>外购商誉</a:t>
            </a:r>
            <a:r>
              <a:rPr lang="zh-CN" altLang="zh-CN" sz="2400" kern="1200" dirty="0">
                <a:latin typeface="微软雅黑" panose="020B0503020204020204" pitchFamily="34" charset="-122"/>
                <a:ea typeface="微软雅黑" panose="020B0503020204020204" pitchFamily="34" charset="-122"/>
                <a:sym typeface="华康少女文字W5(P)" pitchFamily="82" charset="-122"/>
              </a:rPr>
              <a:t>的支出，在企业整体转让或者清算时，准予扣除。</a:t>
            </a:r>
            <a:endParaRPr lang="zh-CN" altLang="en-US"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5218" name="Rectangle 3"/>
          <p:cNvSpPr>
            <a:spLocks noGrp="1"/>
          </p:cNvSpPr>
          <p:nvPr>
            <p:ph idx="1"/>
          </p:nvPr>
        </p:nvSpPr>
        <p:spPr>
          <a:xfrm>
            <a:off x="314325" y="793750"/>
            <a:ext cx="8372475" cy="5114925"/>
          </a:xfrm>
        </p:spPr>
        <p:txBody>
          <a:bodyPr wrap="square" lIns="91440" tIns="45720" rIns="91440" bIns="45720" anchor="t" anchorCtr="0"/>
          <a:p>
            <a:pPr indent="466725" defTabSz="685800">
              <a:spcBef>
                <a:spcPct val="0"/>
              </a:spcBef>
              <a:buClrTx/>
              <a:buSzTx/>
            </a:pPr>
            <a:r>
              <a:rPr lang="zh-CN" altLang="zh-CN" sz="2400" dirty="0">
                <a:solidFill>
                  <a:srgbClr val="1318EB"/>
                </a:solidFill>
                <a:latin typeface="微软雅黑" panose="020B0503020204020204" pitchFamily="34" charset="-122"/>
                <a:ea typeface="微软雅黑" panose="020B0503020204020204" pitchFamily="34" charset="-122"/>
                <a:sym typeface="+mn-ea"/>
              </a:rPr>
              <a:t>（六）长期待摊费用</a:t>
            </a:r>
            <a:endParaRPr lang="zh-CN" altLang="zh-CN" sz="2400" b="1" dirty="0">
              <a:solidFill>
                <a:srgbClr val="1318EB"/>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en-US" altLang="zh-CN"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en-US" altLang="zh-CN" sz="2400" kern="1200" dirty="0">
                <a:latin typeface="微软雅黑" panose="020B0503020204020204" pitchFamily="34" charset="-122"/>
                <a:ea typeface="微软雅黑" panose="020B0503020204020204" pitchFamily="34" charset="-122"/>
                <a:sym typeface="+mn-ea"/>
              </a:rPr>
              <a:t>1.</a:t>
            </a:r>
            <a:r>
              <a:rPr lang="zh-CN" altLang="zh-CN" sz="2400" kern="1200" dirty="0">
                <a:latin typeface="微软雅黑" panose="020B0503020204020204" pitchFamily="34" charset="-122"/>
                <a:ea typeface="微软雅黑" panose="020B0503020204020204" pitchFamily="34" charset="-122"/>
                <a:sym typeface="+mn-ea"/>
              </a:rPr>
              <a:t>概念：长期待摊费用，是指企业发生的应在</a:t>
            </a:r>
            <a:r>
              <a:rPr lang="en-US" altLang="zh-CN" sz="2400" kern="1200" dirty="0">
                <a:latin typeface="微软雅黑" panose="020B0503020204020204" pitchFamily="34" charset="-122"/>
                <a:ea typeface="微软雅黑" panose="020B0503020204020204" pitchFamily="34" charset="-122"/>
                <a:sym typeface="+mn-ea"/>
              </a:rPr>
              <a:t>1</a:t>
            </a:r>
            <a:r>
              <a:rPr lang="zh-CN" altLang="zh-CN" sz="2400" kern="1200" dirty="0">
                <a:latin typeface="微软雅黑" panose="020B0503020204020204" pitchFamily="34" charset="-122"/>
                <a:ea typeface="微软雅黑" panose="020B0503020204020204" pitchFamily="34" charset="-122"/>
                <a:sym typeface="+mn-ea"/>
              </a:rPr>
              <a:t>个年度以上或几个年度进行摊销的费用。</a:t>
            </a:r>
            <a:endParaRPr lang="zh-CN" altLang="zh-CN" sz="24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400" kern="1200" dirty="0">
                <a:latin typeface="微软雅黑" panose="020B0503020204020204" pitchFamily="34" charset="-122"/>
                <a:ea typeface="微软雅黑" panose="020B0503020204020204" pitchFamily="34" charset="-122"/>
                <a:sym typeface="+mn-ea"/>
              </a:rPr>
              <a:t>2.</a:t>
            </a:r>
            <a:r>
              <a:rPr lang="zh-CN" altLang="zh-CN" sz="2400" kern="1200" dirty="0">
                <a:latin typeface="微软雅黑" panose="020B0503020204020204" pitchFamily="34" charset="-122"/>
                <a:ea typeface="微软雅黑" panose="020B0503020204020204" pitchFamily="34" charset="-122"/>
                <a:sym typeface="+mn-ea"/>
              </a:rPr>
              <a:t>基本税务处理原则：在计算应纳税所得额时发生长期待摊费用，按照规定摊销的，准予扣除。</a:t>
            </a:r>
            <a:endParaRPr lang="zh-CN" alt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0161" name="标题 1"/>
          <p:cNvSpPr>
            <a:spLocks noGrp="1"/>
          </p:cNvSpPr>
          <p:nvPr>
            <p:ph type="title"/>
          </p:nvPr>
        </p:nvSpPr>
        <p:spPr>
          <a:xfrm>
            <a:off x="596900" y="592138"/>
            <a:ext cx="7391400" cy="563562"/>
          </a:xfrm>
        </p:spPr>
        <p:txBody>
          <a:bodyPr wrap="square" lIns="91440" tIns="45720" rIns="91440" bIns="45720" anchor="ctr" anchorCtr="0"/>
          <a:p>
            <a:pPr algn="l"/>
            <a:r>
              <a:rPr lang="zh-CN" altLang="zh-CN" sz="2800" kern="1200" dirty="0">
                <a:solidFill>
                  <a:srgbClr val="9933FF"/>
                </a:solidFill>
                <a:latin typeface="微软雅黑" panose="020B0503020204020204" pitchFamily="34" charset="-122"/>
                <a:ea typeface="微软雅黑" panose="020B0503020204020204" pitchFamily="34" charset="-122"/>
                <a:cs typeface="+mn-cs"/>
                <a:sym typeface="+mn-ea"/>
              </a:rPr>
              <a:t>二、企业所得税征税对象</a:t>
            </a:r>
            <a:endParaRPr lang="zh-CN" altLang="zh-CN" sz="2800" kern="1200" dirty="0">
              <a:solidFill>
                <a:srgbClr val="9933FF"/>
              </a:solidFill>
              <a:latin typeface="微软雅黑" panose="020B0503020204020204" pitchFamily="34" charset="-122"/>
              <a:ea typeface="微软雅黑" panose="020B0503020204020204" pitchFamily="34" charset="-122"/>
              <a:cs typeface="+mn-cs"/>
              <a:sym typeface="黑体" panose="02010609060101010101" pitchFamily="49" charset="-122"/>
            </a:endParaRPr>
          </a:p>
        </p:txBody>
      </p:sp>
      <p:sp>
        <p:nvSpPr>
          <p:cNvPr id="2" name="文本框 1"/>
          <p:cNvSpPr txBox="1"/>
          <p:nvPr/>
        </p:nvSpPr>
        <p:spPr>
          <a:xfrm>
            <a:off x="1171575" y="1485265"/>
            <a:ext cx="6837045" cy="2861310"/>
          </a:xfrm>
          <a:prstGeom prst="rect">
            <a:avLst/>
          </a:prstGeom>
          <a:noFill/>
          <a:ln>
            <a:solidFill>
              <a:schemeClr val="accent1"/>
            </a:solidFill>
          </a:ln>
        </p:spPr>
        <p:txBody>
          <a:bodyPr wrap="square" rtlCol="0" anchor="t">
            <a:spAutoFit/>
          </a:bodyPr>
          <a:p>
            <a:pPr>
              <a:lnSpc>
                <a:spcPct val="150000"/>
              </a:lnSpc>
            </a:pPr>
            <a:r>
              <a:rPr lang="en-US" altLang="zh-CN" sz="2400"/>
              <a:t>        </a:t>
            </a:r>
            <a:r>
              <a:rPr lang="zh-CN" altLang="en-US" sz="2400"/>
              <a:t>企业所得税征税对象是企业的生产经营所得和其他所得，包括销售货物所得、提供劳务所得、转让财产所得、股息红利等权益性投资所得、利息所得、租金所得、特许权使用费所得、接受捐赠所得和其他所得。</a:t>
            </a:r>
            <a:endParaRPr lang="zh-CN" altLang="en-US" sz="240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4434" name="内容占位符 2"/>
          <p:cNvSpPr>
            <a:spLocks noGrp="1"/>
          </p:cNvSpPr>
          <p:nvPr>
            <p:ph idx="1"/>
          </p:nvPr>
        </p:nvSpPr>
        <p:spPr>
          <a:xfrm>
            <a:off x="457200" y="548640"/>
            <a:ext cx="8229600" cy="1426845"/>
          </a:xfrm>
        </p:spPr>
        <p:txBody>
          <a:bodyPr wrap="square" lIns="91440" tIns="45720" rIns="91440" bIns="45720" anchor="t" anchorCtr="0"/>
          <a:p>
            <a:pPr>
              <a:lnSpc>
                <a:spcPct val="120000"/>
              </a:lnSpc>
              <a:spcBef>
                <a:spcPts val="20"/>
              </a:spcBef>
              <a:spcAft>
                <a:spcPts val="0"/>
              </a:spcAft>
            </a:pPr>
            <a:r>
              <a:rPr lang="en-US" altLang="zh-CN" sz="240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3.</a:t>
            </a:r>
            <a:r>
              <a:rPr lang="zh-CN" altLang="zh-CN" sz="240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税务处理的具体规定：企业发生的下列支出作为长期待摊费用，按照规定摊销的，准予扣除。</a:t>
            </a:r>
            <a:endParaRPr lang="zh-CN" altLang="zh-CN" sz="240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endParaRPr>
          </a:p>
        </p:txBody>
      </p:sp>
      <p:graphicFrame>
        <p:nvGraphicFramePr>
          <p:cNvPr id="3" name="表格 2"/>
          <p:cNvGraphicFramePr>
            <a:graphicFrameLocks noGrp="1"/>
          </p:cNvGraphicFramePr>
          <p:nvPr>
            <p:custDataLst>
              <p:tags r:id="rId1"/>
            </p:custDataLst>
          </p:nvPr>
        </p:nvGraphicFramePr>
        <p:xfrm>
          <a:off x="898843" y="1916748"/>
          <a:ext cx="6818630" cy="3093085"/>
        </p:xfrm>
        <a:graphic>
          <a:graphicData uri="http://schemas.openxmlformats.org/drawingml/2006/table">
            <a:tbl>
              <a:tblPr/>
              <a:tblGrid>
                <a:gridCol w="2273300"/>
                <a:gridCol w="1390650"/>
                <a:gridCol w="3154680"/>
              </a:tblGrid>
              <a:tr h="687070">
                <a:tc gridSpan="2">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已足额提取折旧的固定资产的改建支出</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c>
                  <a:txBody>
                    <a:bodyPr/>
                    <a:p>
                      <a:pPr marL="0" algn="l" defTabSz="685800" rtl="0" eaLnBrk="1" latinLnBrk="0" hangingPunct="1">
                        <a:lnSpc>
                          <a:spcPct val="14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按照固定资产预计尚可使用年限分期摊销</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687705">
                <a:tc gridSpan="2">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2</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租入固定资产的改建支出</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c>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按照合同约定的剩余租赁期限分期摊销</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031240">
                <a:tc>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3</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固定资产的大修理支出</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l" defTabSz="685800" rtl="0" eaLnBrk="1" latinLnBrk="0" hangingPunct="1">
                        <a:lnSpc>
                          <a:spcPct val="14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尚可使用年限分期摊销</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①修理支出达到取得固定资产时的计税基础</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50%</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以上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②修理后使用年限延长</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年以上</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687070">
                <a:tc gridSpan="2">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4</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其他应当作为长期待摊费用的支出</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c>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支出发生月份的次月起，分期摊销，摊销年限不得低于</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279400"/>
            <a:ext cx="7595870" cy="4605655"/>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【考题</a:t>
              </a:r>
              <a:r>
                <a:rPr lang="en-US"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en-US" sz="2000" dirty="0">
                  <a:solidFill>
                    <a:srgbClr val="FF0000"/>
                  </a:solidFill>
                  <a:latin typeface="微软雅黑" panose="020B0503020204020204" pitchFamily="34" charset="-122"/>
                  <a:ea typeface="微软雅黑" panose="020B0503020204020204" pitchFamily="34" charset="-122"/>
                  <a:sym typeface="+mn-ea"/>
                </a:rPr>
                <a:t>多</a:t>
              </a:r>
              <a:r>
                <a:rPr lang="zh-CN" sz="2000" dirty="0">
                  <a:solidFill>
                    <a:srgbClr val="FF0000"/>
                  </a:solidFill>
                  <a:latin typeface="微软雅黑" panose="020B0503020204020204" pitchFamily="34" charset="-122"/>
                  <a:ea typeface="微软雅黑" panose="020B0503020204020204" pitchFamily="34" charset="-122"/>
                  <a:sym typeface="+mn-ea"/>
                </a:rPr>
                <a:t>选</a:t>
              </a:r>
              <a:r>
                <a:rPr lang="zh-CN" altLang="zh-CN" sz="2000" dirty="0">
                  <a:solidFill>
                    <a:srgbClr val="FF0000"/>
                  </a:solidFill>
                  <a:latin typeface="微软雅黑" panose="020B0503020204020204" pitchFamily="34" charset="-122"/>
                  <a:ea typeface="微软雅黑" panose="020B0503020204020204" pitchFamily="34" charset="-122"/>
                  <a:sym typeface="+mn-ea"/>
                </a:rPr>
                <a:t>题】</a:t>
              </a:r>
              <a:r>
                <a:rPr lang="zh-CN" altLang="zh-CN" sz="2000" dirty="0">
                  <a:latin typeface="微软雅黑" panose="020B0503020204020204" pitchFamily="34" charset="-122"/>
                  <a:ea typeface="微软雅黑" panose="020B0503020204020204" pitchFamily="34" charset="-122"/>
                  <a:sym typeface="+mn-ea"/>
                </a:rPr>
                <a:t>根据企业所得税法律制度的规定，下列选项中，属于长期待摊费用的有（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购入固定资产的支出</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固定资产的大修理</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租入固定资产的改建支出</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已足额提取折旧的固定资产的改建支出</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11505" y="4004945"/>
            <a:ext cx="8271510" cy="1862455"/>
          </a:xfrm>
          <a:prstGeom prst="rect">
            <a:avLst/>
          </a:prstGeom>
          <a:noFill/>
        </p:spPr>
        <p:txBody>
          <a:bodyPr wrap="square" rtlCol="0" anchor="t">
            <a:noAutofit/>
          </a:bodyPr>
          <a:p>
            <a:pPr indent="466725">
              <a:lnSpc>
                <a:spcPct val="120000"/>
              </a:lnSpc>
              <a:spcBef>
                <a:spcPts val="0"/>
              </a:spcBef>
              <a:spcAft>
                <a:spcPts val="0"/>
              </a:spcAft>
              <a:buSzTx/>
              <a:buFont typeface="Arial" panose="020B0604020202020204" pitchFamily="34" charset="0"/>
            </a:pPr>
            <a:r>
              <a:rPr lang="zh-CN" altLang="zh-CN" sz="1800" b="1"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BCD</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defTabSz="685800">
              <a:spcBef>
                <a:spcPct val="0"/>
              </a:spcBef>
              <a:buClrTx/>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【解析】</a:t>
            </a:r>
            <a:r>
              <a:rPr lang="zh-CN" altLang="zh-CN" sz="1800" dirty="0">
                <a:latin typeface="微软雅黑" panose="020B0503020204020204" pitchFamily="34" charset="-122"/>
                <a:ea typeface="微软雅黑" panose="020B0503020204020204" pitchFamily="34" charset="-122"/>
                <a:sym typeface="+mn-ea"/>
              </a:rPr>
              <a:t>在计算应纳税所得额时，企业发生的下列支出，作为长期待摊费用，按照规定摊销的，准予扣除：</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1</a:t>
            </a:r>
            <a:r>
              <a:rPr lang="zh-CN" altLang="zh-CN" sz="1800" dirty="0">
                <a:latin typeface="微软雅黑" panose="020B0503020204020204" pitchFamily="34" charset="-122"/>
                <a:ea typeface="微软雅黑" panose="020B0503020204020204" pitchFamily="34" charset="-122"/>
                <a:sym typeface="+mn-ea"/>
              </a:rPr>
              <a:t>）已足额提取折旧的固定资产的改建支出，按照固定资产预计尚可使用年限分期摊销。</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2</a:t>
            </a:r>
            <a:r>
              <a:rPr lang="zh-CN" altLang="zh-CN" sz="1800" dirty="0">
                <a:latin typeface="微软雅黑" panose="020B0503020204020204" pitchFamily="34" charset="-122"/>
                <a:ea typeface="微软雅黑" panose="020B0503020204020204" pitchFamily="34" charset="-122"/>
                <a:sym typeface="+mn-ea"/>
              </a:rPr>
              <a:t>）租入固定资产的改建支出，按照合同约定的剩余租赁期限分期摊销。</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3</a:t>
            </a:r>
            <a:r>
              <a:rPr lang="zh-CN" altLang="zh-CN" sz="1800" dirty="0">
                <a:latin typeface="微软雅黑" panose="020B0503020204020204" pitchFamily="34" charset="-122"/>
                <a:ea typeface="微软雅黑" panose="020B0503020204020204" pitchFamily="34" charset="-122"/>
                <a:sym typeface="+mn-ea"/>
              </a:rPr>
              <a:t>）固定资产的大修理支出，按照固定资产尚可使用年限分期摊销。</a:t>
            </a:r>
            <a:endParaRPr lang="en-US"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8290" name="Rectangle 3"/>
          <p:cNvSpPr>
            <a:spLocks noGrp="1"/>
          </p:cNvSpPr>
          <p:nvPr>
            <p:ph idx="1"/>
          </p:nvPr>
        </p:nvSpPr>
        <p:spPr>
          <a:xfrm>
            <a:off x="467360" y="405130"/>
            <a:ext cx="8229600" cy="4495800"/>
          </a:xfrm>
        </p:spPr>
        <p:txBody>
          <a:bodyPr wrap="square" lIns="91440" tIns="45720" rIns="91440" bIns="45720" anchor="t" anchorCtr="0"/>
          <a:p>
            <a:pPr indent="466725" defTabSz="685800">
              <a:spcBef>
                <a:spcPct val="0"/>
              </a:spcBef>
              <a:buClrTx/>
              <a:buSzTx/>
            </a:pPr>
            <a:r>
              <a:rPr lang="zh-CN" altLang="zh-CN" sz="2400" kern="1200" dirty="0">
                <a:solidFill>
                  <a:srgbClr val="1318EB"/>
                </a:solidFill>
                <a:latin typeface="微软雅黑" panose="020B0503020204020204" pitchFamily="34" charset="-122"/>
                <a:ea typeface="微软雅黑" panose="020B0503020204020204" pitchFamily="34" charset="-122"/>
                <a:sym typeface="+mn-ea"/>
              </a:rPr>
              <a:t>（七）资产损失</a:t>
            </a:r>
            <a:endParaRPr lang="zh-CN" altLang="zh-CN" sz="2400" kern="1200" dirty="0">
              <a:solidFill>
                <a:srgbClr val="1318EB"/>
              </a:solidFill>
              <a:latin typeface="微软雅黑" panose="020B0503020204020204" pitchFamily="34" charset="-122"/>
              <a:ea typeface="微软雅黑" panose="020B0503020204020204" pitchFamily="34" charset="-122"/>
              <a:sym typeface="+mn-ea"/>
            </a:endParaRPr>
          </a:p>
          <a:p>
            <a:pPr indent="466725" defTabSz="685800">
              <a:spcBef>
                <a:spcPct val="0"/>
              </a:spcBef>
              <a:buClrTx/>
              <a:buSzTx/>
            </a:pPr>
            <a:endParaRPr lang="zh-CN" altLang="zh-CN" b="1" kern="1200" dirty="0">
              <a:solidFill>
                <a:srgbClr val="FFFF00"/>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资产损失，是指企业在生产经营活动中实际发生的、与取得应税收入有关的资产损失，包括现金损失，存款损失，坏账损失，贷款损失，股权投资损失，固定资产和存货的盘亏、毁损、报废、被盗损失，自然灾害等不可抗力因素造成的损失以及其他损失。</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企业发生上述资产损失，应在按税法规定实际确认或者实际发生的当年申报扣除。</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企业以前年度发生的资产损失未能在当年税前扣除的，可以按照规定，向税务机关说明并进行专项申报扣除。其中，属于实际资产损失，准予追补至该项损失发生年度扣除，其追补确认期限一般不得超过五年。企业因以前年度实际资产损失未在税前扣除而多缴的企业所得税税款，可在追补确认年度企业所得税应纳税款中予以抵扣，不足抵扣的，向以后年度递延抵扣。</a:t>
            </a:r>
            <a:endParaRPr lang="zh-CN" altLang="en-US" sz="2000" b="0"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r>
              <a:rPr lang="zh-CN" altLang="en-US" sz="3200" b="0" noProof="0" dirty="0" smtClean="0">
                <a:ln>
                  <a:noFill/>
                </a:ln>
                <a:solidFill>
                  <a:srgbClr val="1318EB"/>
                </a:solidFill>
                <a:effectLst/>
                <a:uLnTx/>
                <a:uFillTx/>
                <a:latin typeface="微软雅黑" panose="020B0503020204020204" pitchFamily="34" charset="-122"/>
                <a:ea typeface="微软雅黑" panose="020B0503020204020204" pitchFamily="34" charset="-122"/>
                <a:cs typeface="+mn-cs"/>
                <a:sym typeface="inpin heiti" pitchFamily="2" charset="-122"/>
              </a:rPr>
              <a:t>六、企业所得税应纳税额的计算</a:t>
            </a:r>
            <a:endParaRPr kumimoji="0" lang="zh-CN" altLang="en-US" sz="3200" b="0" i="0" u="none" strike="noStrike" kern="0" cap="none" spc="0" normalizeH="0" baseline="0" noProof="0" dirty="0" smtClean="0">
              <a:ln>
                <a:noFill/>
              </a:ln>
              <a:solidFill>
                <a:srgbClr val="1318EB"/>
              </a:solidFill>
              <a:effectLst/>
              <a:uLnTx/>
              <a:uFillTx/>
              <a:latin typeface="微软雅黑" panose="020B0503020204020204" pitchFamily="34" charset="-122"/>
              <a:ea typeface="微软雅黑" panose="020B0503020204020204" pitchFamily="34" charset="-122"/>
              <a:cs typeface="+mn-cs"/>
              <a:sym typeface="inpin heiti" pitchFamily="2" charset="-122"/>
            </a:endParaRPr>
          </a:p>
        </p:txBody>
      </p:sp>
      <p:sp>
        <p:nvSpPr>
          <p:cNvPr id="279554" name="内容占位符 2"/>
          <p:cNvSpPr>
            <a:spLocks noGrp="1"/>
          </p:cNvSpPr>
          <p:nvPr>
            <p:ph idx="1"/>
          </p:nvPr>
        </p:nvSpPr>
        <p:spPr>
          <a:xfrm>
            <a:off x="467360" y="1052830"/>
            <a:ext cx="8258175" cy="5521325"/>
          </a:xfrm>
        </p:spPr>
        <p:txBody>
          <a:bodyPr wrap="square" lIns="91440" tIns="45720" rIns="91440" bIns="45720" anchor="t" anchorCtr="0"/>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400" kern="1200" dirty="0">
                <a:solidFill>
                  <a:schemeClr val="tx1"/>
                </a:solidFill>
                <a:latin typeface="微软雅黑" panose="020B0503020204020204" pitchFamily="34" charset="-122"/>
                <a:ea typeface="微软雅黑" panose="020B0503020204020204" pitchFamily="34" charset="-122"/>
                <a:sym typeface="+mn-ea"/>
              </a:rPr>
              <a:t>一、直接法</a:t>
            </a:r>
            <a:endParaRPr lang="zh-CN" altLang="zh-CN" sz="2400" kern="1200" dirty="0">
              <a:solidFill>
                <a:schemeClr val="tx1"/>
              </a:solidFill>
              <a:latin typeface="微软雅黑" panose="020B0503020204020204" pitchFamily="34" charset="-122"/>
              <a:ea typeface="微软雅黑" panose="020B0503020204020204" pitchFamily="34" charset="-122"/>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en-US" altLang="zh-CN" sz="2400" kern="1200" dirty="0">
                <a:solidFill>
                  <a:schemeClr val="tx1"/>
                </a:solidFill>
                <a:latin typeface="微软雅黑" panose="020B0503020204020204" pitchFamily="34" charset="-122"/>
                <a:ea typeface="微软雅黑" panose="020B0503020204020204" pitchFamily="34" charset="-122"/>
                <a:sym typeface="+mn-ea"/>
              </a:rPr>
              <a:t>1</a:t>
            </a:r>
            <a:r>
              <a:rPr lang="zh-CN" altLang="en-US" sz="2400" kern="1200" dirty="0">
                <a:solidFill>
                  <a:schemeClr val="tx1"/>
                </a:solidFill>
                <a:latin typeface="微软雅黑" panose="020B0503020204020204" pitchFamily="34" charset="-122"/>
                <a:ea typeface="微软雅黑" panose="020B0503020204020204" pitchFamily="34" charset="-122"/>
                <a:sym typeface="+mn-ea"/>
              </a:rPr>
              <a:t>、</a:t>
            </a:r>
            <a:r>
              <a:rPr lang="zh-CN" altLang="zh-CN" sz="2400" kern="1200" dirty="0">
                <a:solidFill>
                  <a:schemeClr val="tx1"/>
                </a:solidFill>
                <a:latin typeface="微软雅黑" panose="020B0503020204020204" pitchFamily="34" charset="-122"/>
                <a:ea typeface="微软雅黑" panose="020B0503020204020204" pitchFamily="34" charset="-122"/>
                <a:sym typeface="+mn-ea"/>
              </a:rPr>
              <a:t>基本公式</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400" kern="1200" dirty="0">
                <a:solidFill>
                  <a:schemeClr val="tx1"/>
                </a:solidFill>
                <a:latin typeface="微软雅黑" panose="020B0503020204020204" pitchFamily="34" charset="-122"/>
                <a:ea typeface="微软雅黑" panose="020B0503020204020204" pitchFamily="34" charset="-122"/>
                <a:sym typeface="+mn-ea"/>
              </a:rPr>
              <a:t>应纳税额</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400" kern="1200" dirty="0">
                <a:solidFill>
                  <a:schemeClr val="tx1"/>
                </a:solidFill>
                <a:latin typeface="微软雅黑" panose="020B0503020204020204" pitchFamily="34" charset="-122"/>
                <a:ea typeface="微软雅黑" panose="020B0503020204020204" pitchFamily="34" charset="-122"/>
                <a:sym typeface="+mn-ea"/>
              </a:rPr>
              <a:t>＝</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应纳税所得额</a:t>
            </a:r>
            <a:r>
              <a:rPr lang="zh-CN" altLang="zh-CN" sz="2400" kern="1200" dirty="0">
                <a:solidFill>
                  <a:schemeClr val="tx1"/>
                </a:solidFill>
                <a:latin typeface="微软雅黑" panose="020B0503020204020204" pitchFamily="34" charset="-122"/>
                <a:ea typeface="微软雅黑" panose="020B0503020204020204" pitchFamily="34" charset="-122"/>
                <a:sym typeface="+mn-ea"/>
              </a:rPr>
              <a:t>×适用税率－减免税额－抵免税额</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400" kern="1200" dirty="0">
                <a:solidFill>
                  <a:schemeClr val="tx1"/>
                </a:solidFill>
                <a:latin typeface="微软雅黑" panose="020B0503020204020204" pitchFamily="34" charset="-122"/>
                <a:ea typeface="微软雅黑" panose="020B0503020204020204" pitchFamily="34" charset="-122"/>
                <a:sym typeface="+mn-ea"/>
              </a:rPr>
              <a:t>＝</a:t>
            </a:r>
            <a:r>
              <a:rPr lang="zh-CN" altLang="zh-CN" sz="2000" kern="1200" dirty="0">
                <a:solidFill>
                  <a:schemeClr val="tx1"/>
                </a:solidFill>
                <a:latin typeface="微软雅黑" panose="020B0503020204020204" pitchFamily="34" charset="-122"/>
                <a:ea typeface="微软雅黑" panose="020B0503020204020204" pitchFamily="34" charset="-122"/>
                <a:sym typeface="+mn-ea"/>
              </a:rPr>
              <a:t>（收入总额－不征税收入－免税收入－各项扣除－以前年度亏损）×适用税率－减免税额－抵免税额</a:t>
            </a:r>
            <a:endParaRPr kumimoji="0" lang="zh-CN" altLang="zh-CN"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400" kern="1200" dirty="0">
                <a:solidFill>
                  <a:srgbClr val="FF0000"/>
                </a:solidFill>
                <a:latin typeface="微软雅黑" panose="020B0503020204020204" pitchFamily="34" charset="-122"/>
                <a:ea typeface="微软雅黑" panose="020B0503020204020204" pitchFamily="34" charset="-122"/>
                <a:sym typeface="+mn-ea"/>
              </a:rPr>
              <a:t>【提示】</a:t>
            </a:r>
            <a:r>
              <a:rPr lang="zh-CN" altLang="zh-CN" sz="2400" kern="1200" dirty="0">
                <a:solidFill>
                  <a:schemeClr val="tx1"/>
                </a:solidFill>
                <a:latin typeface="微软雅黑" panose="020B0503020204020204" pitchFamily="34" charset="-122"/>
                <a:ea typeface="微软雅黑" panose="020B0503020204020204" pitchFamily="34" charset="-122"/>
                <a:sym typeface="+mn-ea"/>
              </a:rPr>
              <a:t>减免税额和抵免税额，是指依照《企业所得税法》和国务院的税收优惠规定减征、免征和抵免的应纳税额。</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a:lnSpc>
                <a:spcPct val="120000"/>
              </a:lnSpc>
              <a:spcBef>
                <a:spcPts val="25"/>
              </a:spcBef>
            </a:pPr>
            <a:endParaRPr lang="zh-CN" altLang="en-US" sz="2400" dirty="0">
              <a:solidFill>
                <a:schemeClr val="tx1"/>
              </a:solidFill>
            </a:endParaRPr>
          </a:p>
          <a:p>
            <a:endParaRPr lang="zh-CN" altLang="en-US" sz="2400" dirty="0">
              <a:solidFill>
                <a:schemeClr val="tx1"/>
              </a:solidFill>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279400"/>
            <a:ext cx="7595870" cy="3656330"/>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zh-CN" sz="2000" dirty="0">
                  <a:solidFill>
                    <a:srgbClr val="FF0000"/>
                  </a:solidFill>
                  <a:latin typeface="微软雅黑" panose="020B0503020204020204" pitchFamily="34" charset="-122"/>
                  <a:ea typeface="微软雅黑" panose="020B0503020204020204" pitchFamily="34" charset="-122"/>
                  <a:sym typeface="+mn-ea"/>
                </a:rPr>
                <a:t>案例</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en-US" altLang="zh-CN" sz="2000" b="1" dirty="0">
                  <a:latin typeface="微软雅黑" panose="020B0503020204020204" pitchFamily="34" charset="-122"/>
                  <a:ea typeface="微软雅黑" panose="020B0503020204020204" pitchFamily="34" charset="-122"/>
                  <a:sym typeface="+mn-ea"/>
                </a:rPr>
                <a:t>2022</a:t>
              </a:r>
              <a:r>
                <a:rPr lang="zh-CN" altLang="zh-CN" sz="2000" b="1" dirty="0">
                  <a:latin typeface="微软雅黑" panose="020B0503020204020204" pitchFamily="34" charset="-122"/>
                  <a:ea typeface="微软雅黑" panose="020B0503020204020204" pitchFamily="34" charset="-122"/>
                  <a:sym typeface="+mn-ea"/>
                </a:rPr>
                <a:t>年某居民企业取得主营业务收入</a:t>
              </a:r>
              <a:r>
                <a:rPr lang="en-US" altLang="zh-CN" sz="2000" b="1" dirty="0">
                  <a:latin typeface="微软雅黑" panose="020B0503020204020204" pitchFamily="34" charset="-122"/>
                  <a:ea typeface="微软雅黑" panose="020B0503020204020204" pitchFamily="34" charset="-122"/>
                  <a:sym typeface="+mn-ea"/>
                </a:rPr>
                <a:t>4 000</a:t>
              </a:r>
              <a:r>
                <a:rPr lang="zh-CN" altLang="zh-CN" sz="2000" b="1" dirty="0">
                  <a:latin typeface="微软雅黑" panose="020B0503020204020204" pitchFamily="34" charset="-122"/>
                  <a:ea typeface="微软雅黑" panose="020B0503020204020204" pitchFamily="34" charset="-122"/>
                  <a:sym typeface="+mn-ea"/>
                </a:rPr>
                <a:t>万元，发生主营业务成本</a:t>
              </a:r>
              <a:r>
                <a:rPr lang="en-US" altLang="zh-CN" sz="2000" b="1" dirty="0">
                  <a:latin typeface="微软雅黑" panose="020B0503020204020204" pitchFamily="34" charset="-122"/>
                  <a:ea typeface="微软雅黑" panose="020B0503020204020204" pitchFamily="34" charset="-122"/>
                  <a:sym typeface="+mn-ea"/>
                </a:rPr>
                <a:t>2 600</a:t>
              </a:r>
              <a:r>
                <a:rPr lang="zh-CN" altLang="zh-CN" sz="2000" b="1" dirty="0">
                  <a:latin typeface="微软雅黑" panose="020B0503020204020204" pitchFamily="34" charset="-122"/>
                  <a:ea typeface="微软雅黑" panose="020B0503020204020204" pitchFamily="34" charset="-122"/>
                  <a:sym typeface="+mn-ea"/>
                </a:rPr>
                <a:t>万元，发生销售费用</a:t>
              </a:r>
              <a:r>
                <a:rPr lang="en-US" altLang="zh-CN" sz="2000" b="1" dirty="0">
                  <a:latin typeface="微软雅黑" panose="020B0503020204020204" pitchFamily="34" charset="-122"/>
                  <a:ea typeface="微软雅黑" panose="020B0503020204020204" pitchFamily="34" charset="-122"/>
                  <a:sym typeface="+mn-ea"/>
                </a:rPr>
                <a:t>770</a:t>
              </a:r>
              <a:r>
                <a:rPr lang="zh-CN" altLang="zh-CN" sz="2000" b="1" dirty="0">
                  <a:latin typeface="微软雅黑" panose="020B0503020204020204" pitchFamily="34" charset="-122"/>
                  <a:ea typeface="微软雅黑" panose="020B0503020204020204" pitchFamily="34" charset="-122"/>
                  <a:sym typeface="+mn-ea"/>
                </a:rPr>
                <a:t>万元（其中广告费</a:t>
              </a:r>
              <a:r>
                <a:rPr lang="en-US" altLang="zh-CN" sz="2000" b="1" dirty="0">
                  <a:latin typeface="微软雅黑" panose="020B0503020204020204" pitchFamily="34" charset="-122"/>
                  <a:ea typeface="微软雅黑" panose="020B0503020204020204" pitchFamily="34" charset="-122"/>
                  <a:sym typeface="+mn-ea"/>
                </a:rPr>
                <a:t>650</a:t>
              </a:r>
              <a:r>
                <a:rPr lang="zh-CN" altLang="zh-CN" sz="2000" b="1" dirty="0">
                  <a:latin typeface="微软雅黑" panose="020B0503020204020204" pitchFamily="34" charset="-122"/>
                  <a:ea typeface="微软雅黑" panose="020B0503020204020204" pitchFamily="34" charset="-122"/>
                  <a:sym typeface="+mn-ea"/>
                </a:rPr>
                <a:t>万元），管理费用</a:t>
              </a:r>
              <a:r>
                <a:rPr lang="en-US" altLang="zh-CN" sz="2000" b="1" dirty="0">
                  <a:latin typeface="微软雅黑" panose="020B0503020204020204" pitchFamily="34" charset="-122"/>
                  <a:ea typeface="微软雅黑" panose="020B0503020204020204" pitchFamily="34" charset="-122"/>
                  <a:sym typeface="+mn-ea"/>
                </a:rPr>
                <a:t>480</a:t>
              </a:r>
              <a:r>
                <a:rPr lang="zh-CN" altLang="zh-CN" sz="2000" b="1" dirty="0">
                  <a:latin typeface="微软雅黑" panose="020B0503020204020204" pitchFamily="34" charset="-122"/>
                  <a:ea typeface="微软雅黑" panose="020B0503020204020204" pitchFamily="34" charset="-122"/>
                  <a:sym typeface="+mn-ea"/>
                </a:rPr>
                <a:t>万元，财务费用</a:t>
              </a:r>
              <a:r>
                <a:rPr lang="en-US" altLang="zh-CN" sz="2000" b="1" dirty="0">
                  <a:latin typeface="微软雅黑" panose="020B0503020204020204" pitchFamily="34" charset="-122"/>
                  <a:ea typeface="微软雅黑" panose="020B0503020204020204" pitchFamily="34" charset="-122"/>
                  <a:sym typeface="+mn-ea"/>
                </a:rPr>
                <a:t>60</a:t>
              </a:r>
              <a:r>
                <a:rPr lang="zh-CN" altLang="zh-CN" sz="2000" b="1" dirty="0">
                  <a:latin typeface="微软雅黑" panose="020B0503020204020204" pitchFamily="34" charset="-122"/>
                  <a:ea typeface="微软雅黑" panose="020B0503020204020204" pitchFamily="34" charset="-122"/>
                  <a:sym typeface="+mn-ea"/>
                </a:rPr>
                <a:t>万元，税费</a:t>
              </a:r>
              <a:r>
                <a:rPr lang="en-US" altLang="zh-CN" sz="2000" b="1" dirty="0">
                  <a:latin typeface="微软雅黑" panose="020B0503020204020204" pitchFamily="34" charset="-122"/>
                  <a:ea typeface="微软雅黑" panose="020B0503020204020204" pitchFamily="34" charset="-122"/>
                  <a:sym typeface="+mn-ea"/>
                </a:rPr>
                <a:t>160</a:t>
              </a:r>
              <a:r>
                <a:rPr lang="zh-CN" altLang="zh-CN" sz="2000" b="1" dirty="0">
                  <a:latin typeface="微软雅黑" panose="020B0503020204020204" pitchFamily="34" charset="-122"/>
                  <a:ea typeface="微软雅黑" panose="020B0503020204020204" pitchFamily="34" charset="-122"/>
                  <a:sym typeface="+mn-ea"/>
                </a:rPr>
                <a:t>万元（含增值税</a:t>
              </a:r>
              <a:r>
                <a:rPr lang="en-US" altLang="zh-CN" sz="2000" b="1" dirty="0">
                  <a:latin typeface="微软雅黑" panose="020B0503020204020204" pitchFamily="34" charset="-122"/>
                  <a:ea typeface="微软雅黑" panose="020B0503020204020204" pitchFamily="34" charset="-122"/>
                  <a:sym typeface="+mn-ea"/>
                </a:rPr>
                <a:t>120</a:t>
              </a:r>
              <a:r>
                <a:rPr lang="zh-CN" altLang="zh-CN" sz="2000" b="1" dirty="0">
                  <a:latin typeface="微软雅黑" panose="020B0503020204020204" pitchFamily="34" charset="-122"/>
                  <a:ea typeface="微软雅黑" panose="020B0503020204020204" pitchFamily="34" charset="-122"/>
                  <a:sym typeface="+mn-ea"/>
                </a:rPr>
                <a:t>万元）。计算该企业的应纳税所得额。</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598805" y="3501390"/>
            <a:ext cx="8271510" cy="1862455"/>
          </a:xfrm>
          <a:prstGeom prst="rect">
            <a:avLst/>
          </a:prstGeom>
          <a:noFill/>
        </p:spPr>
        <p:txBody>
          <a:bodyPr wrap="square" rtlCol="0" anchor="t">
            <a:noAutofit/>
          </a:bodyPr>
          <a:p>
            <a:pPr indent="466725" defTabSz="685800">
              <a:lnSpc>
                <a:spcPct val="120000"/>
              </a:lnSpc>
              <a:spcBef>
                <a:spcPts val="0"/>
              </a:spcBef>
              <a:spcAft>
                <a:spcPts val="0"/>
              </a:spcAft>
              <a:buClrTx/>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【解析】</a:t>
            </a:r>
            <a:r>
              <a:rPr lang="zh-CN" altLang="zh-CN" sz="1800" dirty="0">
                <a:latin typeface="微软雅黑" panose="020B0503020204020204" pitchFamily="34" charset="-122"/>
                <a:ea typeface="微软雅黑" panose="020B0503020204020204" pitchFamily="34" charset="-122"/>
                <a:sym typeface="+mn-ea"/>
              </a:rPr>
              <a:t>广告费和业务宣传费＝</a:t>
            </a:r>
            <a:r>
              <a:rPr lang="en-US" altLang="zh-CN" sz="1800" dirty="0">
                <a:latin typeface="微软雅黑" panose="020B0503020204020204" pitchFamily="34" charset="-122"/>
                <a:ea typeface="微软雅黑" panose="020B0503020204020204" pitchFamily="34" charset="-122"/>
                <a:sym typeface="+mn-ea"/>
              </a:rPr>
              <a:t>4 000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15%</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600</a:t>
            </a:r>
            <a:r>
              <a:rPr lang="zh-CN" altLang="zh-CN" sz="1800" dirty="0">
                <a:latin typeface="微软雅黑" panose="020B0503020204020204" pitchFamily="34" charset="-122"/>
                <a:ea typeface="微软雅黑" panose="020B0503020204020204" pitchFamily="34" charset="-122"/>
                <a:sym typeface="+mn-ea"/>
              </a:rPr>
              <a:t>（万元）</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1800" dirty="0">
                <a:latin typeface="微软雅黑" panose="020B0503020204020204" pitchFamily="34" charset="-122"/>
                <a:ea typeface="微软雅黑" panose="020B0503020204020204" pitchFamily="34" charset="-122"/>
                <a:sym typeface="+mn-ea"/>
              </a:rPr>
              <a:t>应纳税所得额</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1800" dirty="0">
                <a:latin typeface="微软雅黑" panose="020B0503020204020204" pitchFamily="34" charset="-122"/>
                <a:ea typeface="微软雅黑" panose="020B0503020204020204" pitchFamily="34" charset="-122"/>
                <a:sym typeface="+mn-ea"/>
              </a:rPr>
              <a:t>＝收入总额－不征税收入－免税收入－各项扣除－以前年度亏损</a:t>
            </a:r>
            <a:endParaRPr lang="zh-CN" altLang="zh-CN" sz="18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en-US" altLang="zh-CN" sz="1800" dirty="0">
                <a:latin typeface="微软雅黑" panose="020B0503020204020204" pitchFamily="34" charset="-122"/>
                <a:ea typeface="微软雅黑" panose="020B0503020204020204" pitchFamily="34" charset="-122"/>
                <a:sym typeface="+mn-ea"/>
              </a:rPr>
              <a:t>=4 000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2 600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770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650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600]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480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60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160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120</a:t>
            </a:r>
            <a:r>
              <a:rPr lang="zh-CN" altLang="zh-CN" sz="1800" dirty="0">
                <a:latin typeface="微软雅黑" panose="020B0503020204020204" pitchFamily="34" charset="-122"/>
                <a:ea typeface="微软雅黑" panose="020B0503020204020204" pitchFamily="34" charset="-122"/>
                <a:sym typeface="+mn-ea"/>
              </a:rPr>
              <a:t>）</a:t>
            </a:r>
            <a:endParaRPr lang="zh-CN" altLang="zh-CN" sz="18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sym typeface="+mn-ea"/>
              </a:rPr>
              <a:t>100</a:t>
            </a:r>
            <a:r>
              <a:rPr lang="zh-CN" altLang="zh-CN" sz="1800" dirty="0">
                <a:latin typeface="微软雅黑" panose="020B0503020204020204" pitchFamily="34" charset="-122"/>
                <a:ea typeface="微软雅黑" panose="020B0503020204020204" pitchFamily="34" charset="-122"/>
                <a:sym typeface="+mn-ea"/>
              </a:rPr>
              <a:t>（万元）</a:t>
            </a:r>
            <a:endParaRPr lang="zh-CN" altLang="en-US" sz="18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en-US"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0578" name="内容占位符 2"/>
          <p:cNvSpPr>
            <a:spLocks noGrp="1"/>
          </p:cNvSpPr>
          <p:nvPr>
            <p:ph idx="1"/>
          </p:nvPr>
        </p:nvSpPr>
        <p:spPr>
          <a:xfrm>
            <a:off x="539750" y="908685"/>
            <a:ext cx="8132445" cy="5194300"/>
          </a:xfrm>
        </p:spPr>
        <p:txBody>
          <a:bodyPr wrap="square" lIns="91440" tIns="45720" rIns="91440" bIns="45720" anchor="t" anchorCtr="0"/>
          <a:p>
            <a:r>
              <a:rPr lang="zh-CN" altLang="en-US" sz="2400" dirty="0"/>
              <a:t>二、间接法</a:t>
            </a:r>
            <a:endParaRPr lang="zh-CN" altLang="en-US" sz="2400" dirty="0"/>
          </a:p>
          <a:p>
            <a:pPr indent="466725" defTabSz="685800">
              <a:lnSpc>
                <a:spcPct val="120000"/>
              </a:lnSpc>
              <a:spcBef>
                <a:spcPct val="0"/>
              </a:spcBef>
              <a:spcAft>
                <a:spcPts val="0"/>
              </a:spcAft>
              <a:buClrTx/>
              <a:buSzTx/>
            </a:pP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应纳税额＝应纳税所得额×适用税率－减免税额－抵免税额</a:t>
            </a:r>
            <a:endParaRPr lang="zh-CN" altLang="zh-CN" sz="2000" b="1" kern="1200" dirty="0">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ct val="0"/>
              </a:spcBef>
              <a:spcAft>
                <a:spcPts val="0"/>
              </a:spcAft>
              <a:buClrTx/>
              <a:buSzTx/>
            </a:pP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＝（会计利润±纳税调整项目金额）×适用税率－减免税额－抵免税额</a:t>
            </a:r>
            <a:endParaRPr lang="zh-CN" altLang="zh-CN" sz="2000" b="1" kern="1200" dirty="0">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ct val="0"/>
              </a:spcBef>
              <a:spcAft>
                <a:spcPts val="0"/>
              </a:spcAft>
              <a:buClrTx/>
              <a:buSzTx/>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（会计利润＋纳税调整增加额－纳税调整减少额）</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×适用税率－减免税额－抵免税额</a:t>
            </a:r>
            <a:endParaRPr lang="zh-CN" altLang="zh-CN" sz="2000" b="1"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eaLnBrk="0" hangingPunct="0">
              <a:lnSpc>
                <a:spcPct val="110000"/>
              </a:lnSpc>
              <a:spcBef>
                <a:spcPct val="10000"/>
              </a:spcBef>
              <a:spcAft>
                <a:spcPct val="10000"/>
              </a:spcAft>
              <a:buClr>
                <a:schemeClr val="tx2"/>
              </a:buClr>
              <a:buFont typeface="Wingdings" panose="05000000000000000000" pitchFamily="2" charset="2"/>
              <a:buChar char="w"/>
            </a:pPr>
            <a:r>
              <a:rPr lang="zh-CN" altLang="en-US" sz="2000" dirty="0">
                <a:solidFill>
                  <a:srgbClr val="FF0000"/>
                </a:solidFill>
                <a:latin typeface="华文中宋" panose="02010600040101010101" pitchFamily="2" charset="-122"/>
                <a:ea typeface="华文中宋" panose="02010600040101010101" pitchFamily="2" charset="-122"/>
                <a:sym typeface="+mn-ea"/>
              </a:rPr>
              <a:t>【提示</a:t>
            </a:r>
            <a:r>
              <a:rPr lang="en-US" altLang="zh-CN" sz="2000" dirty="0">
                <a:solidFill>
                  <a:srgbClr val="FF0000"/>
                </a:solidFill>
                <a:latin typeface="华文中宋" panose="02010600040101010101" pitchFamily="2" charset="-122"/>
                <a:ea typeface="华文中宋" panose="02010600040101010101" pitchFamily="2" charset="-122"/>
                <a:sym typeface="+mn-ea"/>
              </a:rPr>
              <a:t>1</a:t>
            </a:r>
            <a:r>
              <a:rPr lang="zh-CN" altLang="en-US" sz="2000" dirty="0">
                <a:solidFill>
                  <a:srgbClr val="FF0000"/>
                </a:solidFill>
                <a:latin typeface="华文中宋" panose="02010600040101010101" pitchFamily="2" charset="-122"/>
                <a:ea typeface="华文中宋" panose="02010600040101010101" pitchFamily="2" charset="-122"/>
                <a:sym typeface="+mn-ea"/>
              </a:rPr>
              <a:t>】</a:t>
            </a:r>
            <a:r>
              <a:rPr lang="zh-CN" altLang="en-US" sz="2000" dirty="0">
                <a:solidFill>
                  <a:schemeClr val="tx1"/>
                </a:solidFill>
                <a:latin typeface="华文中宋" panose="02010600040101010101" pitchFamily="2" charset="-122"/>
                <a:ea typeface="华文中宋" panose="02010600040101010101" pitchFamily="2" charset="-122"/>
                <a:sym typeface="+mn-ea"/>
              </a:rPr>
              <a:t>纳税调整增加额</a:t>
            </a:r>
            <a:endParaRPr lang="zh-CN" altLang="en-US" sz="2000" b="1" dirty="0">
              <a:solidFill>
                <a:schemeClr val="tx1"/>
              </a:solidFill>
              <a:latin typeface="华文中宋" panose="02010600040101010101" pitchFamily="2" charset="-122"/>
              <a:ea typeface="华文中宋" panose="02010600040101010101" pitchFamily="2" charset="-122"/>
            </a:endParaRPr>
          </a:p>
          <a:p>
            <a:pPr eaLnBrk="0" hangingPunct="0">
              <a:lnSpc>
                <a:spcPct val="110000"/>
              </a:lnSpc>
              <a:spcBef>
                <a:spcPct val="10000"/>
              </a:spcBef>
              <a:spcAft>
                <a:spcPct val="10000"/>
              </a:spcAft>
              <a:buClr>
                <a:schemeClr val="tx2"/>
              </a:buClr>
            </a:pPr>
            <a:r>
              <a:rPr lang="en-US" altLang="zh-CN" sz="2000" dirty="0">
                <a:solidFill>
                  <a:schemeClr val="tx1"/>
                </a:solidFill>
                <a:latin typeface="华文中宋" panose="02010600040101010101" pitchFamily="2" charset="-122"/>
                <a:ea typeface="华文中宋" panose="02010600040101010101" pitchFamily="2" charset="-122"/>
                <a:sym typeface="+mn-ea"/>
              </a:rPr>
              <a:t>1</a:t>
            </a:r>
            <a:r>
              <a:rPr lang="zh-CN" altLang="en-US" sz="2000" dirty="0">
                <a:solidFill>
                  <a:schemeClr val="tx1"/>
                </a:solidFill>
                <a:latin typeface="华文中宋" panose="02010600040101010101" pitchFamily="2" charset="-122"/>
                <a:ea typeface="华文中宋" panose="02010600040101010101" pitchFamily="2" charset="-122"/>
                <a:sym typeface="+mn-ea"/>
              </a:rPr>
              <a:t>、会计利润计算中已扣除，但超过税法规定扣除标准部分</a:t>
            </a:r>
            <a:endParaRPr lang="zh-CN" altLang="en-US" sz="2000" b="1" dirty="0">
              <a:solidFill>
                <a:schemeClr val="tx1"/>
              </a:solidFill>
              <a:latin typeface="华文中宋" panose="02010600040101010101" pitchFamily="2" charset="-122"/>
              <a:ea typeface="华文中宋" panose="02010600040101010101" pitchFamily="2" charset="-122"/>
            </a:endParaRPr>
          </a:p>
          <a:p>
            <a:pPr eaLnBrk="0" hangingPunct="0">
              <a:lnSpc>
                <a:spcPct val="110000"/>
              </a:lnSpc>
              <a:spcBef>
                <a:spcPct val="10000"/>
              </a:spcBef>
              <a:spcAft>
                <a:spcPct val="10000"/>
              </a:spcAft>
              <a:buClr>
                <a:schemeClr val="tx2"/>
              </a:buClr>
            </a:pPr>
            <a:r>
              <a:rPr lang="en-US" altLang="zh-CN" sz="2000" dirty="0">
                <a:solidFill>
                  <a:schemeClr val="tx1"/>
                </a:solidFill>
                <a:latin typeface="华文中宋" panose="02010600040101010101" pitchFamily="2" charset="-122"/>
                <a:ea typeface="华文中宋" panose="02010600040101010101" pitchFamily="2" charset="-122"/>
                <a:sym typeface="+mn-ea"/>
              </a:rPr>
              <a:t>2</a:t>
            </a:r>
            <a:r>
              <a:rPr lang="zh-CN" altLang="en-US" sz="2000" dirty="0">
                <a:solidFill>
                  <a:schemeClr val="tx1"/>
                </a:solidFill>
                <a:latin typeface="华文中宋" panose="02010600040101010101" pitchFamily="2" charset="-122"/>
                <a:ea typeface="华文中宋" panose="02010600040101010101" pitchFamily="2" charset="-122"/>
                <a:sym typeface="+mn-ea"/>
              </a:rPr>
              <a:t>、会计利润计算中已扣除，但税法规定不得扣除的项目金额</a:t>
            </a:r>
            <a:endParaRPr lang="zh-CN" altLang="en-US" sz="2000" b="1" dirty="0">
              <a:solidFill>
                <a:schemeClr val="tx1"/>
              </a:solidFill>
              <a:latin typeface="华文中宋" panose="02010600040101010101" pitchFamily="2" charset="-122"/>
              <a:ea typeface="华文中宋" panose="02010600040101010101" pitchFamily="2" charset="-122"/>
            </a:endParaRPr>
          </a:p>
          <a:p>
            <a:pPr eaLnBrk="0" hangingPunct="0">
              <a:lnSpc>
                <a:spcPct val="110000"/>
              </a:lnSpc>
              <a:spcBef>
                <a:spcPct val="10000"/>
              </a:spcBef>
              <a:spcAft>
                <a:spcPct val="10000"/>
              </a:spcAft>
              <a:buClr>
                <a:schemeClr val="tx2"/>
              </a:buClr>
            </a:pPr>
            <a:r>
              <a:rPr lang="en-US" altLang="zh-CN" sz="2000" dirty="0">
                <a:solidFill>
                  <a:schemeClr val="tx1"/>
                </a:solidFill>
                <a:latin typeface="华文中宋" panose="02010600040101010101" pitchFamily="2" charset="-122"/>
                <a:ea typeface="华文中宋" panose="02010600040101010101" pitchFamily="2" charset="-122"/>
                <a:sym typeface="+mn-ea"/>
              </a:rPr>
              <a:t>3</a:t>
            </a:r>
            <a:r>
              <a:rPr lang="zh-CN" altLang="en-US" sz="2000" dirty="0">
                <a:solidFill>
                  <a:schemeClr val="tx1"/>
                </a:solidFill>
                <a:latin typeface="华文中宋" panose="02010600040101010101" pitchFamily="2" charset="-122"/>
                <a:ea typeface="华文中宋" panose="02010600040101010101" pitchFamily="2" charset="-122"/>
                <a:sym typeface="+mn-ea"/>
              </a:rPr>
              <a:t>、未记或少记的应税收益</a:t>
            </a:r>
            <a:endParaRPr lang="zh-CN" altLang="en-US" sz="2000" b="1" dirty="0">
              <a:solidFill>
                <a:schemeClr val="tx1"/>
              </a:solidFill>
              <a:latin typeface="华文中宋" panose="02010600040101010101" pitchFamily="2" charset="-122"/>
              <a:ea typeface="华文中宋" panose="02010600040101010101" pitchFamily="2" charset="-122"/>
            </a:endParaRPr>
          </a:p>
          <a:p>
            <a:pPr eaLnBrk="0" hangingPunct="0">
              <a:lnSpc>
                <a:spcPct val="110000"/>
              </a:lnSpc>
              <a:spcBef>
                <a:spcPct val="10000"/>
              </a:spcBef>
              <a:spcAft>
                <a:spcPct val="10000"/>
              </a:spcAft>
              <a:buClr>
                <a:schemeClr val="tx2"/>
              </a:buClr>
              <a:buFont typeface="Wingdings" panose="05000000000000000000" pitchFamily="2" charset="2"/>
              <a:buChar char="w"/>
            </a:pPr>
            <a:r>
              <a:rPr lang="zh-CN" altLang="en-US" sz="2000" dirty="0">
                <a:solidFill>
                  <a:srgbClr val="FF0000"/>
                </a:solidFill>
                <a:latin typeface="华文中宋" panose="02010600040101010101" pitchFamily="2" charset="-122"/>
                <a:ea typeface="华文中宋" panose="02010600040101010101" pitchFamily="2" charset="-122"/>
                <a:sym typeface="+mn-ea"/>
              </a:rPr>
              <a:t>【提示</a:t>
            </a:r>
            <a:r>
              <a:rPr lang="en-US" altLang="zh-CN" sz="2000" dirty="0">
                <a:solidFill>
                  <a:srgbClr val="FF0000"/>
                </a:solidFill>
                <a:latin typeface="华文中宋" panose="02010600040101010101" pitchFamily="2" charset="-122"/>
                <a:ea typeface="华文中宋" panose="02010600040101010101" pitchFamily="2" charset="-122"/>
                <a:sym typeface="+mn-ea"/>
              </a:rPr>
              <a:t>2</a:t>
            </a:r>
            <a:r>
              <a:rPr lang="zh-CN" altLang="en-US" sz="2000" dirty="0">
                <a:solidFill>
                  <a:srgbClr val="FF0000"/>
                </a:solidFill>
                <a:latin typeface="华文中宋" panose="02010600040101010101" pitchFamily="2" charset="-122"/>
                <a:ea typeface="华文中宋" panose="02010600040101010101" pitchFamily="2" charset="-122"/>
                <a:sym typeface="+mn-ea"/>
              </a:rPr>
              <a:t>】</a:t>
            </a:r>
            <a:r>
              <a:rPr lang="zh-CN" altLang="en-US" sz="2000" dirty="0">
                <a:solidFill>
                  <a:schemeClr val="tx1"/>
                </a:solidFill>
                <a:latin typeface="华文中宋" panose="02010600040101010101" pitchFamily="2" charset="-122"/>
                <a:ea typeface="华文中宋" panose="02010600040101010101" pitchFamily="2" charset="-122"/>
                <a:sym typeface="+mn-ea"/>
              </a:rPr>
              <a:t>纳税调整减少额</a:t>
            </a:r>
            <a:endParaRPr lang="zh-CN" altLang="en-US" sz="2000" b="1" dirty="0">
              <a:solidFill>
                <a:schemeClr val="tx1"/>
              </a:solidFill>
              <a:latin typeface="华文中宋" panose="02010600040101010101" pitchFamily="2" charset="-122"/>
              <a:ea typeface="华文中宋" panose="02010600040101010101" pitchFamily="2" charset="-122"/>
            </a:endParaRPr>
          </a:p>
          <a:p>
            <a:pPr eaLnBrk="0" hangingPunct="0">
              <a:lnSpc>
                <a:spcPct val="110000"/>
              </a:lnSpc>
              <a:spcBef>
                <a:spcPct val="10000"/>
              </a:spcBef>
              <a:spcAft>
                <a:spcPct val="10000"/>
              </a:spcAft>
              <a:buClr>
                <a:schemeClr val="tx2"/>
              </a:buClr>
            </a:pPr>
            <a:r>
              <a:rPr lang="en-US" altLang="zh-CN" sz="2000" dirty="0">
                <a:solidFill>
                  <a:schemeClr val="tx1"/>
                </a:solidFill>
                <a:latin typeface="华文中宋" panose="02010600040101010101" pitchFamily="2" charset="-122"/>
                <a:ea typeface="华文中宋" panose="02010600040101010101" pitchFamily="2" charset="-122"/>
                <a:sym typeface="+mn-ea"/>
              </a:rPr>
              <a:t>1</a:t>
            </a:r>
            <a:r>
              <a:rPr lang="zh-CN" altLang="en-US" sz="2000" dirty="0">
                <a:solidFill>
                  <a:schemeClr val="tx1"/>
                </a:solidFill>
                <a:latin typeface="华文中宋" panose="02010600040101010101" pitchFamily="2" charset="-122"/>
                <a:ea typeface="华文中宋" panose="02010600040101010101" pitchFamily="2" charset="-122"/>
                <a:sym typeface="+mn-ea"/>
              </a:rPr>
              <a:t>、弥补以前年度</a:t>
            </a:r>
            <a:r>
              <a:rPr lang="en-US" altLang="zh-CN" sz="2000" dirty="0">
                <a:solidFill>
                  <a:schemeClr val="tx1"/>
                </a:solidFill>
                <a:latin typeface="华文中宋" panose="02010600040101010101" pitchFamily="2" charset="-122"/>
                <a:ea typeface="华文中宋" panose="02010600040101010101" pitchFamily="2" charset="-122"/>
                <a:sym typeface="+mn-ea"/>
              </a:rPr>
              <a:t>(5</a:t>
            </a:r>
            <a:r>
              <a:rPr lang="zh-CN" altLang="en-US" sz="2000" dirty="0">
                <a:solidFill>
                  <a:schemeClr val="tx1"/>
                </a:solidFill>
                <a:latin typeface="华文中宋" panose="02010600040101010101" pitchFamily="2" charset="-122"/>
                <a:ea typeface="华文中宋" panose="02010600040101010101" pitchFamily="2" charset="-122"/>
                <a:sym typeface="+mn-ea"/>
              </a:rPr>
              <a:t>年内</a:t>
            </a:r>
            <a:r>
              <a:rPr lang="en-US" altLang="zh-CN" sz="2000" dirty="0">
                <a:solidFill>
                  <a:schemeClr val="tx1"/>
                </a:solidFill>
                <a:latin typeface="华文中宋" panose="02010600040101010101" pitchFamily="2" charset="-122"/>
                <a:ea typeface="华文中宋" panose="02010600040101010101" pitchFamily="2" charset="-122"/>
                <a:sym typeface="+mn-ea"/>
              </a:rPr>
              <a:t>)</a:t>
            </a:r>
            <a:r>
              <a:rPr lang="zh-CN" altLang="en-US" sz="2000" dirty="0">
                <a:solidFill>
                  <a:schemeClr val="tx1"/>
                </a:solidFill>
                <a:latin typeface="华文中宋" panose="02010600040101010101" pitchFamily="2" charset="-122"/>
                <a:ea typeface="华文中宋" panose="02010600040101010101" pitchFamily="2" charset="-122"/>
                <a:sym typeface="+mn-ea"/>
              </a:rPr>
              <a:t>亏损额</a:t>
            </a:r>
            <a:endParaRPr lang="zh-CN" altLang="en-US" sz="2000" b="1" dirty="0">
              <a:solidFill>
                <a:schemeClr val="tx1"/>
              </a:solidFill>
              <a:latin typeface="华文中宋" panose="02010600040101010101" pitchFamily="2" charset="-122"/>
              <a:ea typeface="华文中宋" panose="02010600040101010101" pitchFamily="2" charset="-122"/>
            </a:endParaRPr>
          </a:p>
          <a:p>
            <a:pPr eaLnBrk="0" hangingPunct="0">
              <a:lnSpc>
                <a:spcPct val="110000"/>
              </a:lnSpc>
              <a:spcBef>
                <a:spcPct val="10000"/>
              </a:spcBef>
              <a:spcAft>
                <a:spcPct val="10000"/>
              </a:spcAft>
              <a:buClr>
                <a:schemeClr val="tx2"/>
              </a:buClr>
            </a:pPr>
            <a:r>
              <a:rPr lang="en-US" altLang="zh-CN" sz="2000" dirty="0">
                <a:solidFill>
                  <a:schemeClr val="tx1"/>
                </a:solidFill>
                <a:latin typeface="华文中宋" panose="02010600040101010101" pitchFamily="2" charset="-122"/>
                <a:ea typeface="华文中宋" panose="02010600040101010101" pitchFamily="2" charset="-122"/>
                <a:sym typeface="+mn-ea"/>
              </a:rPr>
              <a:t>2</a:t>
            </a:r>
            <a:r>
              <a:rPr lang="zh-CN" altLang="en-US" sz="2000" dirty="0">
                <a:solidFill>
                  <a:schemeClr val="tx1"/>
                </a:solidFill>
                <a:latin typeface="华文中宋" panose="02010600040101010101" pitchFamily="2" charset="-122"/>
                <a:ea typeface="华文中宋" panose="02010600040101010101" pitchFamily="2" charset="-122"/>
                <a:sym typeface="+mn-ea"/>
              </a:rPr>
              <a:t>、减税或免税利润 </a:t>
            </a:r>
            <a:endParaRPr lang="zh-CN" altLang="en-US" sz="2000" b="1" dirty="0">
              <a:solidFill>
                <a:schemeClr val="tx1"/>
              </a:solidFill>
              <a:latin typeface="华文中宋" panose="02010600040101010101" pitchFamily="2" charset="-122"/>
              <a:ea typeface="华文中宋" panose="02010600040101010101" pitchFamily="2" charset="-122"/>
            </a:endParaRPr>
          </a:p>
          <a:p>
            <a:pPr>
              <a:lnSpc>
                <a:spcPct val="120000"/>
              </a:lnSpc>
              <a:spcBef>
                <a:spcPct val="0"/>
              </a:spcBef>
              <a:spcAft>
                <a:spcPts val="0"/>
              </a:spcAft>
            </a:pPr>
            <a:endParaRPr lang="zh-CN" altLang="en-US" sz="2000" b="1" dirty="0">
              <a:solidFill>
                <a:schemeClr val="tx1"/>
              </a:solidFill>
              <a:latin typeface="华文中宋" panose="02010600040101010101" pitchFamily="2" charset="-122"/>
              <a:ea typeface="华文中宋" panose="02010600040101010101" pitchFamily="2" charset="-122"/>
              <a:cs typeface="微软雅黑" panose="020B0503020204020204" pitchFamily="34" charset="-122"/>
            </a:endParaRPr>
          </a:p>
        </p:txBody>
      </p:sp>
      <p:sp>
        <p:nvSpPr>
          <p:cNvPr id="2" name="标题 1"/>
          <p:cNvSpPr/>
          <p:nvPr>
            <p:ph type="title"/>
          </p:nvPr>
        </p:nvSpPr>
        <p:spPr/>
        <p:txBody>
          <a:bodyPr/>
          <a:p>
            <a:endParaRPr lang="zh-CN" altLang="en-US"/>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279400"/>
            <a:ext cx="7595870" cy="3656330"/>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zh-CN" sz="2000" dirty="0">
                  <a:solidFill>
                    <a:srgbClr val="FF0000"/>
                  </a:solidFill>
                  <a:latin typeface="微软雅黑" panose="020B0503020204020204" pitchFamily="34" charset="-122"/>
                  <a:ea typeface="微软雅黑" panose="020B0503020204020204" pitchFamily="34" charset="-122"/>
                  <a:sym typeface="+mn-ea"/>
                </a:rPr>
                <a:t>案例</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en-US" altLang="zh-CN" sz="2000" b="1" dirty="0">
                  <a:latin typeface="微软雅黑" panose="020B0503020204020204" pitchFamily="34" charset="-122"/>
                  <a:ea typeface="微软雅黑" panose="020B0503020204020204" pitchFamily="34" charset="-122"/>
                  <a:sym typeface="+mn-ea"/>
                </a:rPr>
                <a:t>2022</a:t>
              </a:r>
              <a:r>
                <a:rPr lang="zh-CN" altLang="zh-CN" sz="2000" b="1" dirty="0">
                  <a:latin typeface="微软雅黑" panose="020B0503020204020204" pitchFamily="34" charset="-122"/>
                  <a:ea typeface="微软雅黑" panose="020B0503020204020204" pitchFamily="34" charset="-122"/>
                  <a:sym typeface="+mn-ea"/>
                </a:rPr>
                <a:t>年某居民企业取得主营业务收入</a:t>
              </a:r>
              <a:r>
                <a:rPr lang="en-US" altLang="zh-CN" sz="2000" b="1" dirty="0">
                  <a:latin typeface="微软雅黑" panose="020B0503020204020204" pitchFamily="34" charset="-122"/>
                  <a:ea typeface="微软雅黑" panose="020B0503020204020204" pitchFamily="34" charset="-122"/>
                  <a:sym typeface="+mn-ea"/>
                </a:rPr>
                <a:t>4 000</a:t>
              </a:r>
              <a:r>
                <a:rPr lang="zh-CN" altLang="zh-CN" sz="2000" b="1" dirty="0">
                  <a:latin typeface="微软雅黑" panose="020B0503020204020204" pitchFamily="34" charset="-122"/>
                  <a:ea typeface="微软雅黑" panose="020B0503020204020204" pitchFamily="34" charset="-122"/>
                  <a:sym typeface="+mn-ea"/>
                </a:rPr>
                <a:t>万元，发生主营业务成本</a:t>
              </a:r>
              <a:r>
                <a:rPr lang="en-US" altLang="zh-CN" sz="2000" b="1" dirty="0">
                  <a:latin typeface="微软雅黑" panose="020B0503020204020204" pitchFamily="34" charset="-122"/>
                  <a:ea typeface="微软雅黑" panose="020B0503020204020204" pitchFamily="34" charset="-122"/>
                  <a:sym typeface="+mn-ea"/>
                </a:rPr>
                <a:t>2 600</a:t>
              </a:r>
              <a:r>
                <a:rPr lang="zh-CN" altLang="zh-CN" sz="2000" b="1" dirty="0">
                  <a:latin typeface="微软雅黑" panose="020B0503020204020204" pitchFamily="34" charset="-122"/>
                  <a:ea typeface="微软雅黑" panose="020B0503020204020204" pitchFamily="34" charset="-122"/>
                  <a:sym typeface="+mn-ea"/>
                </a:rPr>
                <a:t>万元，发生销售费用</a:t>
              </a:r>
              <a:r>
                <a:rPr lang="en-US" altLang="zh-CN" sz="2000" b="1" dirty="0">
                  <a:latin typeface="微软雅黑" panose="020B0503020204020204" pitchFamily="34" charset="-122"/>
                  <a:ea typeface="微软雅黑" panose="020B0503020204020204" pitchFamily="34" charset="-122"/>
                  <a:sym typeface="+mn-ea"/>
                </a:rPr>
                <a:t>770</a:t>
              </a:r>
              <a:r>
                <a:rPr lang="zh-CN" altLang="zh-CN" sz="2000" b="1" dirty="0">
                  <a:latin typeface="微软雅黑" panose="020B0503020204020204" pitchFamily="34" charset="-122"/>
                  <a:ea typeface="微软雅黑" panose="020B0503020204020204" pitchFamily="34" charset="-122"/>
                  <a:sym typeface="+mn-ea"/>
                </a:rPr>
                <a:t>万元（其中广告费</a:t>
              </a:r>
              <a:r>
                <a:rPr lang="en-US" altLang="zh-CN" sz="2000" b="1" dirty="0">
                  <a:latin typeface="微软雅黑" panose="020B0503020204020204" pitchFamily="34" charset="-122"/>
                  <a:ea typeface="微软雅黑" panose="020B0503020204020204" pitchFamily="34" charset="-122"/>
                  <a:sym typeface="+mn-ea"/>
                </a:rPr>
                <a:t>650</a:t>
              </a:r>
              <a:r>
                <a:rPr lang="zh-CN" altLang="zh-CN" sz="2000" b="1" dirty="0">
                  <a:latin typeface="微软雅黑" panose="020B0503020204020204" pitchFamily="34" charset="-122"/>
                  <a:ea typeface="微软雅黑" panose="020B0503020204020204" pitchFamily="34" charset="-122"/>
                  <a:sym typeface="+mn-ea"/>
                </a:rPr>
                <a:t>万元），管理费用</a:t>
              </a:r>
              <a:r>
                <a:rPr lang="en-US" altLang="zh-CN" sz="2000" b="1" dirty="0">
                  <a:latin typeface="微软雅黑" panose="020B0503020204020204" pitchFamily="34" charset="-122"/>
                  <a:ea typeface="微软雅黑" panose="020B0503020204020204" pitchFamily="34" charset="-122"/>
                  <a:sym typeface="+mn-ea"/>
                </a:rPr>
                <a:t>480</a:t>
              </a:r>
              <a:r>
                <a:rPr lang="zh-CN" altLang="zh-CN" sz="2000" b="1" dirty="0">
                  <a:latin typeface="微软雅黑" panose="020B0503020204020204" pitchFamily="34" charset="-122"/>
                  <a:ea typeface="微软雅黑" panose="020B0503020204020204" pitchFamily="34" charset="-122"/>
                  <a:sym typeface="+mn-ea"/>
                </a:rPr>
                <a:t>万元，财务费用</a:t>
              </a:r>
              <a:r>
                <a:rPr lang="en-US" altLang="zh-CN" sz="2000" b="1" dirty="0">
                  <a:latin typeface="微软雅黑" panose="020B0503020204020204" pitchFamily="34" charset="-122"/>
                  <a:ea typeface="微软雅黑" panose="020B0503020204020204" pitchFamily="34" charset="-122"/>
                  <a:sym typeface="+mn-ea"/>
                </a:rPr>
                <a:t>60</a:t>
              </a:r>
              <a:r>
                <a:rPr lang="zh-CN" altLang="zh-CN" sz="2000" b="1" dirty="0">
                  <a:latin typeface="微软雅黑" panose="020B0503020204020204" pitchFamily="34" charset="-122"/>
                  <a:ea typeface="微软雅黑" panose="020B0503020204020204" pitchFamily="34" charset="-122"/>
                  <a:sym typeface="+mn-ea"/>
                </a:rPr>
                <a:t>万元，税费</a:t>
              </a:r>
              <a:r>
                <a:rPr lang="en-US" altLang="zh-CN" sz="2000" b="1" dirty="0">
                  <a:latin typeface="微软雅黑" panose="020B0503020204020204" pitchFamily="34" charset="-122"/>
                  <a:ea typeface="微软雅黑" panose="020B0503020204020204" pitchFamily="34" charset="-122"/>
                  <a:sym typeface="+mn-ea"/>
                </a:rPr>
                <a:t>160</a:t>
              </a:r>
              <a:r>
                <a:rPr lang="zh-CN" altLang="zh-CN" sz="2000" b="1" dirty="0">
                  <a:latin typeface="微软雅黑" panose="020B0503020204020204" pitchFamily="34" charset="-122"/>
                  <a:ea typeface="微软雅黑" panose="020B0503020204020204" pitchFamily="34" charset="-122"/>
                  <a:sym typeface="+mn-ea"/>
                </a:rPr>
                <a:t>万元（含增值税</a:t>
              </a:r>
              <a:r>
                <a:rPr lang="en-US" altLang="zh-CN" sz="2000" b="1" dirty="0">
                  <a:latin typeface="微软雅黑" panose="020B0503020204020204" pitchFamily="34" charset="-122"/>
                  <a:ea typeface="微软雅黑" panose="020B0503020204020204" pitchFamily="34" charset="-122"/>
                  <a:sym typeface="+mn-ea"/>
                </a:rPr>
                <a:t>120</a:t>
              </a:r>
              <a:r>
                <a:rPr lang="zh-CN" altLang="zh-CN" sz="2000" b="1" dirty="0">
                  <a:latin typeface="微软雅黑" panose="020B0503020204020204" pitchFamily="34" charset="-122"/>
                  <a:ea typeface="微软雅黑" panose="020B0503020204020204" pitchFamily="34" charset="-122"/>
                  <a:sym typeface="+mn-ea"/>
                </a:rPr>
                <a:t>万元）。计算该企业的应纳税所得额。</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598805" y="3501390"/>
            <a:ext cx="8271510" cy="1862455"/>
          </a:xfrm>
          <a:prstGeom prst="rect">
            <a:avLst/>
          </a:prstGeom>
          <a:noFill/>
        </p:spPr>
        <p:txBody>
          <a:bodyPr wrap="square" rtlCol="0" anchor="t">
            <a:noAutofit/>
          </a:bodyPr>
          <a:p>
            <a:pPr indent="466725" defTabSz="685800">
              <a:spcBef>
                <a:spcPct val="0"/>
              </a:spcBef>
              <a:buClrTx/>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【解析】</a:t>
            </a:r>
            <a:r>
              <a:rPr lang="zh-CN" altLang="zh-CN" sz="1800" b="1" dirty="0">
                <a:latin typeface="微软雅黑" panose="020B0503020204020204" pitchFamily="34" charset="-122"/>
                <a:ea typeface="微软雅黑" panose="020B0503020204020204" pitchFamily="34" charset="-122"/>
                <a:sym typeface="+mn-ea"/>
              </a:rPr>
              <a:t>会计利润＝</a:t>
            </a:r>
            <a:r>
              <a:rPr lang="en-US" altLang="zh-CN" sz="1800" b="1" dirty="0">
                <a:latin typeface="微软雅黑" panose="020B0503020204020204" pitchFamily="34" charset="-122"/>
                <a:ea typeface="微软雅黑" panose="020B0503020204020204" pitchFamily="34" charset="-122"/>
                <a:sym typeface="+mn-ea"/>
              </a:rPr>
              <a:t>4 000</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2 600</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770</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480</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60</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160</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120</a:t>
            </a:r>
            <a:r>
              <a:rPr lang="zh-CN" altLang="zh-CN" sz="1800" b="1" dirty="0">
                <a:latin typeface="微软雅黑" panose="020B0503020204020204" pitchFamily="34" charset="-122"/>
                <a:ea typeface="微软雅黑" panose="020B0503020204020204" pitchFamily="34" charset="-122"/>
                <a:sym typeface="+mn-ea"/>
              </a:rPr>
              <a:t>）</a:t>
            </a:r>
            <a:endParaRPr lang="zh-CN" altLang="zh-CN" sz="1800" b="1" dirty="0">
              <a:latin typeface="微软雅黑" panose="020B0503020204020204" pitchFamily="34" charset="-122"/>
              <a:ea typeface="微软雅黑" panose="020B0503020204020204" pitchFamily="34" charset="-122"/>
              <a:sym typeface="+mn-ea"/>
            </a:endParaRPr>
          </a:p>
          <a:p>
            <a:pPr indent="466725" defTabSz="685800">
              <a:spcBef>
                <a:spcPct val="0"/>
              </a:spcBef>
              <a:buClrTx/>
              <a:buSzTx/>
            </a:pP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50</a:t>
            </a:r>
            <a:r>
              <a:rPr lang="zh-CN" altLang="zh-CN" sz="1800" b="1" dirty="0">
                <a:latin typeface="微软雅黑" panose="020B0503020204020204" pitchFamily="34" charset="-122"/>
                <a:ea typeface="微软雅黑" panose="020B0503020204020204" pitchFamily="34" charset="-122"/>
                <a:sym typeface="+mn-ea"/>
              </a:rPr>
              <a:t>（万元）</a:t>
            </a:r>
            <a:endParaRPr lang="zh-CN" altLang="zh-CN" sz="1800"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1800" b="1" dirty="0">
                <a:latin typeface="微软雅黑" panose="020B0503020204020204" pitchFamily="34" charset="-122"/>
                <a:ea typeface="微软雅黑" panose="020B0503020204020204" pitchFamily="34" charset="-122"/>
                <a:sym typeface="+mn-ea"/>
              </a:rPr>
              <a:t>广告费和业务宣传费调增所得额</a:t>
            </a:r>
            <a:endParaRPr lang="zh-CN" altLang="zh-CN" sz="1800" b="1" dirty="0">
              <a:latin typeface="微软雅黑" panose="020B0503020204020204" pitchFamily="34" charset="-122"/>
              <a:ea typeface="微软雅黑" panose="020B0503020204020204" pitchFamily="34" charset="-122"/>
              <a:sym typeface="+mn-ea"/>
            </a:endParaRPr>
          </a:p>
          <a:p>
            <a:pPr indent="466725" defTabSz="685800">
              <a:spcBef>
                <a:spcPct val="0"/>
              </a:spcBef>
              <a:buClrTx/>
              <a:buSzTx/>
            </a:pP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650</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4 000</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15%</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650</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600</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50</a:t>
            </a:r>
            <a:r>
              <a:rPr lang="zh-CN" altLang="zh-CN" sz="1800" b="1" dirty="0">
                <a:latin typeface="微软雅黑" panose="020B0503020204020204" pitchFamily="34" charset="-122"/>
                <a:ea typeface="微软雅黑" panose="020B0503020204020204" pitchFamily="34" charset="-122"/>
                <a:sym typeface="+mn-ea"/>
              </a:rPr>
              <a:t>（万元）</a:t>
            </a:r>
            <a:endParaRPr lang="zh-CN" altLang="zh-CN" sz="1800"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1800" b="1" dirty="0">
                <a:latin typeface="微软雅黑" panose="020B0503020204020204" pitchFamily="34" charset="-122"/>
                <a:ea typeface="微软雅黑" panose="020B0503020204020204" pitchFamily="34" charset="-122"/>
                <a:sym typeface="+mn-ea"/>
              </a:rPr>
              <a:t>应纳税所得额＝</a:t>
            </a:r>
            <a:r>
              <a:rPr lang="en-US" altLang="zh-CN" sz="1800" b="1" dirty="0">
                <a:latin typeface="微软雅黑" panose="020B0503020204020204" pitchFamily="34" charset="-122"/>
                <a:ea typeface="微软雅黑" panose="020B0503020204020204" pitchFamily="34" charset="-122"/>
                <a:sym typeface="+mn-ea"/>
              </a:rPr>
              <a:t>50</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50</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100</a:t>
            </a:r>
            <a:r>
              <a:rPr lang="zh-CN" altLang="zh-CN" sz="1800" b="1" dirty="0">
                <a:latin typeface="微软雅黑" panose="020B0503020204020204" pitchFamily="34" charset="-122"/>
                <a:ea typeface="微软雅黑" panose="020B0503020204020204" pitchFamily="34" charset="-122"/>
                <a:sym typeface="+mn-ea"/>
              </a:rPr>
              <a:t>（万元）</a:t>
            </a:r>
            <a:endParaRPr lang="zh-CN" altLang="zh-CN" sz="18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en-US"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1125855"/>
            <a:ext cx="8229600" cy="1258570"/>
          </a:xfrm>
        </p:spPr>
        <p:txBody>
          <a:bodyPr/>
          <a:p>
            <a:r>
              <a:rPr lang="zh-CN" altLang="en-US" sz="2400"/>
              <a:t>三、境外所得已纳税额的抵免</a:t>
            </a:r>
            <a:endParaRPr lang="zh-CN" altLang="en-US" sz="2400"/>
          </a:p>
          <a:p>
            <a:endParaRPr lang="zh-CN" altLang="en-US" sz="2400"/>
          </a:p>
          <a:p>
            <a:pPr indent="466725" defTabSz="685800">
              <a:lnSpc>
                <a:spcPct val="120000"/>
              </a:lnSpc>
              <a:spcBef>
                <a:spcPts val="0"/>
              </a:spcBef>
              <a:spcAft>
                <a:spcPts val="0"/>
              </a:spcAft>
              <a:buClrTx/>
              <a:buSzTx/>
            </a:pPr>
            <a:r>
              <a:rPr lang="en-US" altLang="zh-CN" sz="2400" b="0" kern="1200" dirty="0">
                <a:latin typeface="微软雅黑" panose="020B0503020204020204" pitchFamily="34" charset="-122"/>
                <a:ea typeface="微软雅黑" panose="020B0503020204020204" pitchFamily="34" charset="-122"/>
                <a:sym typeface="+mn-ea"/>
              </a:rPr>
              <a:t>1.</a:t>
            </a:r>
            <a:r>
              <a:rPr lang="zh-CN" altLang="zh-CN" sz="2400" b="0" kern="1200" dirty="0">
                <a:latin typeface="微软雅黑" panose="020B0503020204020204" pitchFamily="34" charset="-122"/>
                <a:ea typeface="微软雅黑" panose="020B0503020204020204" pitchFamily="34" charset="-122"/>
                <a:sym typeface="+mn-ea"/>
              </a:rPr>
              <a:t>基本规定：企业取得的</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下列所得</a:t>
            </a:r>
            <a:r>
              <a:rPr lang="zh-CN" altLang="zh-CN" sz="2400" b="0" kern="1200" dirty="0">
                <a:latin typeface="微软雅黑" panose="020B0503020204020204" pitchFamily="34" charset="-122"/>
                <a:ea typeface="微软雅黑" panose="020B0503020204020204" pitchFamily="34" charset="-122"/>
                <a:sym typeface="+mn-ea"/>
              </a:rPr>
              <a:t>已在境外缴纳的所得税税额，可以从其</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当期</a:t>
            </a:r>
            <a:r>
              <a:rPr lang="zh-CN" altLang="zh-CN" sz="2400" b="0" kern="1200" dirty="0">
                <a:latin typeface="微软雅黑" panose="020B0503020204020204" pitchFamily="34" charset="-122"/>
                <a:ea typeface="微软雅黑" panose="020B0503020204020204" pitchFamily="34" charset="-122"/>
                <a:sym typeface="+mn-ea"/>
              </a:rPr>
              <a:t>应纳税额中抵免，</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抵免限额</a:t>
            </a:r>
            <a:r>
              <a:rPr lang="zh-CN" altLang="zh-CN" sz="2400" b="0" kern="1200" dirty="0">
                <a:latin typeface="微软雅黑" panose="020B0503020204020204" pitchFamily="34" charset="-122"/>
                <a:ea typeface="微软雅黑" panose="020B0503020204020204" pitchFamily="34" charset="-122"/>
                <a:sym typeface="+mn-ea"/>
              </a:rPr>
              <a:t>为该项所得依照规定计算的应纳税额；</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超过</a:t>
            </a:r>
            <a:r>
              <a:rPr lang="zh-CN" altLang="zh-CN" sz="2400" b="0" kern="1200" dirty="0">
                <a:latin typeface="微软雅黑" panose="020B0503020204020204" pitchFamily="34" charset="-122"/>
                <a:ea typeface="微软雅黑" panose="020B0503020204020204" pitchFamily="34" charset="-122"/>
                <a:sym typeface="+mn-ea"/>
              </a:rPr>
              <a:t>抵免限额的部分，可以在以后</a:t>
            </a:r>
            <a:r>
              <a:rPr lang="en-US" altLang="zh-CN" sz="2400" b="0" kern="1200" dirty="0">
                <a:solidFill>
                  <a:srgbClr val="FFC000"/>
                </a:solidFill>
                <a:latin typeface="微软雅黑" panose="020B0503020204020204" pitchFamily="34" charset="-122"/>
                <a:ea typeface="微软雅黑" panose="020B0503020204020204" pitchFamily="34" charset="-122"/>
                <a:sym typeface="+mn-ea"/>
              </a:rPr>
              <a:t>5</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个年度</a:t>
            </a:r>
            <a:r>
              <a:rPr lang="zh-CN" altLang="zh-CN" sz="2400" b="0" kern="1200" dirty="0">
                <a:latin typeface="微软雅黑" panose="020B0503020204020204" pitchFamily="34" charset="-122"/>
                <a:ea typeface="微软雅黑" panose="020B0503020204020204" pitchFamily="34" charset="-122"/>
                <a:sym typeface="+mn-ea"/>
              </a:rPr>
              <a:t>内，用每年抵免限额抵免当年应抵税额后的</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余额</a:t>
            </a:r>
            <a:r>
              <a:rPr lang="zh-CN" altLang="zh-CN" sz="2400" b="0" kern="1200" dirty="0">
                <a:latin typeface="微软雅黑" panose="020B0503020204020204" pitchFamily="34" charset="-122"/>
                <a:ea typeface="微软雅黑" panose="020B0503020204020204" pitchFamily="34" charset="-122"/>
                <a:sym typeface="+mn-ea"/>
              </a:rPr>
              <a:t>进行抵补：</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1</a:t>
            </a:r>
            <a:r>
              <a:rPr lang="zh-CN" altLang="zh-CN" sz="2400" b="0" kern="1200" dirty="0">
                <a:latin typeface="微软雅黑" panose="020B0503020204020204" pitchFamily="34" charset="-122"/>
                <a:ea typeface="微软雅黑" panose="020B0503020204020204" pitchFamily="34" charset="-122"/>
                <a:sym typeface="+mn-ea"/>
              </a:rPr>
              <a:t>）</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居民企业</a:t>
            </a:r>
            <a:r>
              <a:rPr lang="zh-CN" altLang="zh-CN" sz="2400" b="0" kern="1200" dirty="0">
                <a:latin typeface="微软雅黑" panose="020B0503020204020204" pitchFamily="34" charset="-122"/>
                <a:ea typeface="微软雅黑" panose="020B0503020204020204" pitchFamily="34" charset="-122"/>
                <a:sym typeface="+mn-ea"/>
              </a:rPr>
              <a:t>来源于中国</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境外</a:t>
            </a:r>
            <a:r>
              <a:rPr lang="zh-CN" altLang="zh-CN" sz="2400" b="0" kern="1200" dirty="0">
                <a:latin typeface="微软雅黑" panose="020B0503020204020204" pitchFamily="34" charset="-122"/>
                <a:ea typeface="微软雅黑" panose="020B0503020204020204" pitchFamily="34" charset="-122"/>
                <a:sym typeface="+mn-ea"/>
              </a:rPr>
              <a:t>的应税所得；</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2</a:t>
            </a:r>
            <a:r>
              <a:rPr lang="zh-CN" altLang="zh-CN" sz="2400" b="0" kern="1200" dirty="0">
                <a:latin typeface="微软雅黑" panose="020B0503020204020204" pitchFamily="34" charset="-122"/>
                <a:ea typeface="微软雅黑" panose="020B0503020204020204" pitchFamily="34" charset="-122"/>
                <a:sym typeface="+mn-ea"/>
              </a:rPr>
              <a:t>）</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非居民企业</a:t>
            </a:r>
            <a:r>
              <a:rPr lang="zh-CN" altLang="zh-CN" sz="2400" b="0" kern="1200" dirty="0">
                <a:latin typeface="微软雅黑" panose="020B0503020204020204" pitchFamily="34" charset="-122"/>
                <a:ea typeface="微软雅黑" panose="020B0503020204020204" pitchFamily="34" charset="-122"/>
                <a:sym typeface="+mn-ea"/>
              </a:rPr>
              <a:t>在中国境内设立机构、场所，取得发生在中国</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境外</a:t>
            </a:r>
            <a:r>
              <a:rPr lang="zh-CN" altLang="zh-CN" sz="2400" b="0" kern="1200" dirty="0">
                <a:latin typeface="微软雅黑" panose="020B0503020204020204" pitchFamily="34" charset="-122"/>
                <a:ea typeface="微软雅黑" panose="020B0503020204020204" pitchFamily="34" charset="-122"/>
                <a:sym typeface="+mn-ea"/>
              </a:rPr>
              <a:t>但与该机构、场所</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有实际联系</a:t>
            </a:r>
            <a:r>
              <a:rPr lang="zh-CN" altLang="zh-CN" sz="2400" b="0" kern="1200" dirty="0">
                <a:latin typeface="微软雅黑" panose="020B0503020204020204" pitchFamily="34" charset="-122"/>
                <a:ea typeface="微软雅黑" panose="020B0503020204020204" pitchFamily="34" charset="-122"/>
                <a:sym typeface="+mn-ea"/>
              </a:rPr>
              <a:t>的应税所得。</a:t>
            </a:r>
            <a:endParaRPr lang="zh-CN" altLang="en-US" sz="2400" b="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620713"/>
            <a:ext cx="8229600" cy="4967287"/>
          </a:xfrm>
        </p:spPr>
        <p:txBody>
          <a:bodyPr/>
          <a:p>
            <a:pPr indent="466725" defTabSz="685800">
              <a:lnSpc>
                <a:spcPct val="120000"/>
              </a:lnSpc>
              <a:spcBef>
                <a:spcPts val="0"/>
              </a:spcBef>
              <a:spcAft>
                <a:spcPts val="0"/>
              </a:spcAft>
              <a:buClrTx/>
              <a:buSzTx/>
            </a:pPr>
            <a:r>
              <a:rPr lang="en-US" altLang="zh-CN" sz="2400" b="0" kern="1200" dirty="0">
                <a:latin typeface="微软雅黑" panose="020B0503020204020204" pitchFamily="34" charset="-122"/>
                <a:ea typeface="微软雅黑" panose="020B0503020204020204" pitchFamily="34" charset="-122"/>
                <a:sym typeface="+mn-ea"/>
              </a:rPr>
              <a:t>2.</a:t>
            </a:r>
            <a:r>
              <a:rPr lang="zh-CN" altLang="zh-CN" sz="2400" b="0" kern="1200" dirty="0">
                <a:latin typeface="微软雅黑" panose="020B0503020204020204" pitchFamily="34" charset="-122"/>
                <a:ea typeface="微软雅黑" panose="020B0503020204020204" pitchFamily="34" charset="-122"/>
                <a:sym typeface="+mn-ea"/>
              </a:rPr>
              <a:t>计算方法：（三步法）</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第一步：计算抵免限额</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抵免限额</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＝来源于某国（地区）的应纳税所得额（</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境外税前所得额</a:t>
            </a: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25%</a:t>
            </a:r>
            <a:r>
              <a:rPr lang="zh-CN" altLang="zh-CN" sz="2400" b="0" kern="1200" dirty="0">
                <a:latin typeface="微软雅黑" panose="020B0503020204020204" pitchFamily="34" charset="-122"/>
                <a:ea typeface="微软雅黑" panose="020B0503020204020204" pitchFamily="34" charset="-122"/>
                <a:sym typeface="+mn-ea"/>
              </a:rPr>
              <a:t>或</a:t>
            </a:r>
            <a:r>
              <a:rPr lang="en-US" altLang="zh-CN" sz="2400" b="0" kern="1200" dirty="0">
                <a:latin typeface="微软雅黑" panose="020B0503020204020204" pitchFamily="34" charset="-122"/>
                <a:ea typeface="微软雅黑" panose="020B0503020204020204" pitchFamily="34" charset="-122"/>
                <a:sym typeface="+mn-ea"/>
              </a:rPr>
              <a:t>15%</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第二步：实缴税额：已在</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境外缴纳</a:t>
            </a:r>
            <a:r>
              <a:rPr lang="zh-CN" altLang="zh-CN" sz="2400" b="0" kern="1200" dirty="0">
                <a:latin typeface="微软雅黑" panose="020B0503020204020204" pitchFamily="34" charset="-122"/>
                <a:ea typeface="微软雅黑" panose="020B0503020204020204" pitchFamily="34" charset="-122"/>
                <a:sym typeface="+mn-ea"/>
              </a:rPr>
              <a:t>的所得税税额</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第三步：比较确定抵免税额（根据不同问法采用不同确定原则）。</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1</a:t>
            </a:r>
            <a:r>
              <a:rPr lang="zh-CN" altLang="zh-CN" sz="2400" b="0" kern="1200" dirty="0">
                <a:latin typeface="微软雅黑" panose="020B0503020204020204" pitchFamily="34" charset="-122"/>
                <a:ea typeface="微软雅黑" panose="020B0503020204020204" pitchFamily="34" charset="-122"/>
                <a:sym typeface="+mn-ea"/>
              </a:rPr>
              <a:t>）抵免税额：第一步和第二步</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孰低</a:t>
            </a:r>
            <a:r>
              <a:rPr lang="zh-CN" altLang="zh-CN" sz="2400" b="0" kern="1200" dirty="0">
                <a:latin typeface="微软雅黑" panose="020B0503020204020204" pitchFamily="34" charset="-122"/>
                <a:ea typeface="微软雅黑" panose="020B0503020204020204" pitchFamily="34" charset="-122"/>
                <a:sym typeface="+mn-ea"/>
              </a:rPr>
              <a:t>原则。</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2</a:t>
            </a:r>
            <a:r>
              <a:rPr lang="zh-CN" altLang="zh-CN" sz="2400" b="0" kern="1200" dirty="0">
                <a:latin typeface="微软雅黑" panose="020B0503020204020204" pitchFamily="34" charset="-122"/>
                <a:ea typeface="微软雅黑" panose="020B0503020204020204" pitchFamily="34" charset="-122"/>
                <a:sym typeface="+mn-ea"/>
              </a:rPr>
              <a:t>）补缴税额：第一步</a:t>
            </a:r>
            <a:r>
              <a:rPr lang="en-US" altLang="zh-CN" sz="2400" b="0" kern="1200" dirty="0">
                <a:latin typeface="微软雅黑" panose="020B0503020204020204" pitchFamily="34" charset="-122"/>
                <a:ea typeface="微软雅黑" panose="020B0503020204020204" pitchFamily="34" charset="-122"/>
                <a:sym typeface="+mn-ea"/>
              </a:rPr>
              <a:t>&gt;</a:t>
            </a:r>
            <a:r>
              <a:rPr lang="zh-CN" altLang="zh-CN" sz="2400" b="0" kern="1200" dirty="0">
                <a:latin typeface="微软雅黑" panose="020B0503020204020204" pitchFamily="34" charset="-122"/>
                <a:ea typeface="微软雅黑" panose="020B0503020204020204" pitchFamily="34" charset="-122"/>
                <a:sym typeface="+mn-ea"/>
              </a:rPr>
              <a:t>第二步</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差额补税</a:t>
            </a:r>
            <a:r>
              <a:rPr lang="zh-CN" altLang="zh-CN" sz="2400" b="0" kern="1200" dirty="0">
                <a:latin typeface="微软雅黑" panose="020B0503020204020204" pitchFamily="34" charset="-122"/>
                <a:ea typeface="微软雅黑" panose="020B0503020204020204" pitchFamily="34" charset="-122"/>
                <a:sym typeface="+mn-ea"/>
              </a:rPr>
              <a:t>；</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第一步</a:t>
            </a:r>
            <a:r>
              <a:rPr lang="en-US" altLang="zh-CN" sz="2400" b="0" kern="1200" dirty="0">
                <a:latin typeface="微软雅黑" panose="020B0503020204020204" pitchFamily="34" charset="-122"/>
                <a:ea typeface="微软雅黑" panose="020B0503020204020204" pitchFamily="34" charset="-122"/>
                <a:sym typeface="+mn-ea"/>
              </a:rPr>
              <a:t>&lt;</a:t>
            </a:r>
            <a:r>
              <a:rPr lang="zh-CN" altLang="zh-CN" sz="2400" b="0" kern="1200" dirty="0">
                <a:latin typeface="微软雅黑" panose="020B0503020204020204" pitchFamily="34" charset="-122"/>
                <a:ea typeface="微软雅黑" panose="020B0503020204020204" pitchFamily="34" charset="-122"/>
                <a:sym typeface="+mn-ea"/>
              </a:rPr>
              <a:t>第二步</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本期不补税</a:t>
            </a:r>
            <a:r>
              <a:rPr lang="zh-CN" altLang="zh-CN" sz="2400" b="0" kern="1200" dirty="0">
                <a:latin typeface="微软雅黑" panose="020B0503020204020204" pitchFamily="34" charset="-122"/>
                <a:ea typeface="微软雅黑" panose="020B0503020204020204" pitchFamily="34" charset="-122"/>
                <a:sym typeface="+mn-ea"/>
              </a:rPr>
              <a:t>。（多不退，少要补）</a:t>
            </a:r>
            <a:endParaRPr lang="zh-CN" altLang="zh-CN" sz="2400" b="0" kern="1200" dirty="0">
              <a:latin typeface="微软雅黑" panose="020B0503020204020204" pitchFamily="34" charset="-122"/>
              <a:ea typeface="微软雅黑" panose="020B0503020204020204" pitchFamily="34" charset="-122"/>
              <a:cs typeface="+mn-cs"/>
            </a:endParaRPr>
          </a:p>
          <a:p>
            <a:endParaRPr lang="zh-CN" altLang="en-US" sz="2400" b="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67360" y="1052513"/>
            <a:ext cx="8229600" cy="4967287"/>
          </a:xfrm>
        </p:spPr>
        <p:txBody>
          <a:bodyPr/>
          <a:p>
            <a:pPr indent="466725" defTabSz="685800">
              <a:lnSpc>
                <a:spcPct val="125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 </a:t>
            </a:r>
            <a:r>
              <a:rPr lang="zh-CN" altLang="zh-CN" sz="2000" b="0" kern="1200" dirty="0">
                <a:latin typeface="微软雅黑" panose="020B0503020204020204" pitchFamily="34" charset="-122"/>
                <a:ea typeface="微软雅黑" panose="020B0503020204020204" pitchFamily="34" charset="-122"/>
                <a:sym typeface="+mn-ea"/>
              </a:rPr>
              <a:t>自</a:t>
            </a:r>
            <a:r>
              <a:rPr lang="en-US" altLang="zh-CN" sz="2000" b="0" kern="1200" dirty="0">
                <a:latin typeface="微软雅黑" panose="020B0503020204020204" pitchFamily="34" charset="-122"/>
                <a:ea typeface="微软雅黑" panose="020B0503020204020204" pitchFamily="34" charset="-122"/>
                <a:sym typeface="+mn-ea"/>
              </a:rPr>
              <a:t>2017</a:t>
            </a:r>
            <a:r>
              <a:rPr lang="zh-CN" altLang="zh-CN" sz="2000" b="0" kern="1200" dirty="0">
                <a:latin typeface="微软雅黑" panose="020B0503020204020204" pitchFamily="34" charset="-122"/>
                <a:ea typeface="微软雅黑" panose="020B0503020204020204" pitchFamily="34" charset="-122"/>
                <a:sym typeface="+mn-ea"/>
              </a:rPr>
              <a:t>年</a:t>
            </a:r>
            <a:r>
              <a:rPr lang="en-US" altLang="zh-CN" sz="2000" b="0" kern="1200" dirty="0">
                <a:latin typeface="微软雅黑" panose="020B0503020204020204" pitchFamily="34" charset="-122"/>
                <a:ea typeface="微软雅黑" panose="020B0503020204020204" pitchFamily="34" charset="-122"/>
                <a:sym typeface="+mn-ea"/>
              </a:rPr>
              <a:t>7</a:t>
            </a:r>
            <a:r>
              <a:rPr lang="zh-CN" altLang="zh-CN" sz="2000" b="0" kern="1200" dirty="0">
                <a:latin typeface="微软雅黑" panose="020B0503020204020204" pitchFamily="34" charset="-122"/>
                <a:ea typeface="微软雅黑" panose="020B0503020204020204" pitchFamily="34" charset="-122"/>
                <a:sym typeface="+mn-ea"/>
              </a:rPr>
              <a:t>月</a:t>
            </a: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日起，企业可以选择按国（地区）别分别计算（即“</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分国（地区）不分项</a:t>
            </a:r>
            <a:r>
              <a:rPr lang="zh-CN" altLang="zh-CN" sz="2000" b="0" kern="1200" dirty="0">
                <a:latin typeface="微软雅黑" panose="020B0503020204020204" pitchFamily="34" charset="-122"/>
                <a:ea typeface="微软雅黑" panose="020B0503020204020204" pitchFamily="34" charset="-122"/>
                <a:sym typeface="+mn-ea"/>
              </a:rPr>
              <a:t>”），或者不按国（地区）别汇总计算（即“</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不分国（地区）不分项</a:t>
            </a:r>
            <a:r>
              <a:rPr lang="zh-CN" altLang="zh-CN" sz="2000" b="0" kern="1200" dirty="0">
                <a:latin typeface="微软雅黑" panose="020B0503020204020204" pitchFamily="34" charset="-122"/>
                <a:ea typeface="微软雅黑" panose="020B0503020204020204" pitchFamily="34" charset="-122"/>
                <a:sym typeface="+mn-ea"/>
              </a:rPr>
              <a:t>”）其来源于境外的应纳税所得额，并按照有关规定分别计算其可抵免境外所得税税额和抵免限额。上述方式一经选择，</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5</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年内不得改变</a:t>
            </a:r>
            <a:r>
              <a:rPr lang="zh-CN" altLang="zh-CN" sz="2000" b="0" kern="1200" dirty="0">
                <a:latin typeface="微软雅黑" panose="020B0503020204020204" pitchFamily="34" charset="-122"/>
                <a:ea typeface="微软雅黑" panose="020B0503020204020204" pitchFamily="34" charset="-122"/>
                <a:sym typeface="+mn-ea"/>
              </a:rPr>
              <a:t>。</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 </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居民企业</a:t>
            </a:r>
            <a:r>
              <a:rPr lang="zh-CN" altLang="zh-CN" sz="2000" b="0" kern="1200" dirty="0">
                <a:latin typeface="微软雅黑" panose="020B0503020204020204" pitchFamily="34" charset="-122"/>
                <a:ea typeface="微软雅黑" panose="020B0503020204020204" pitchFamily="34" charset="-122"/>
                <a:sym typeface="+mn-ea"/>
              </a:rPr>
              <a:t>从其</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直接或间接控制的外国企业</a:t>
            </a:r>
            <a:r>
              <a:rPr lang="zh-CN" altLang="zh-CN" sz="2000" b="0" kern="1200" dirty="0">
                <a:latin typeface="微软雅黑" panose="020B0503020204020204" pitchFamily="34" charset="-122"/>
                <a:ea typeface="微软雅黑" panose="020B0503020204020204" pitchFamily="34" charset="-122"/>
                <a:sym typeface="+mn-ea"/>
              </a:rPr>
              <a:t>分得的来源于</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中国境外的股息、红利等权益性投资收益</a:t>
            </a:r>
            <a:r>
              <a:rPr lang="zh-CN" altLang="zh-CN" sz="2000" b="0" kern="1200" dirty="0">
                <a:latin typeface="微软雅黑" panose="020B0503020204020204" pitchFamily="34" charset="-122"/>
                <a:ea typeface="微软雅黑" panose="020B0503020204020204" pitchFamily="34" charset="-122"/>
                <a:sym typeface="+mn-ea"/>
              </a:rPr>
              <a:t>，外国企业在境外实际缴纳的所得税税额中属于该项所得负担的部分，可以作为该居民企业的可抵免境外所得税税额，在规定的抵免限额内抵免。</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en-US" b="1" kern="1200" dirty="0">
              <a:latin typeface="微软雅黑" panose="020B0503020204020204" pitchFamily="34" charset="-122"/>
              <a:ea typeface="微软雅黑" panose="020B0503020204020204" pitchFamily="34" charset="-122"/>
              <a:cs typeface="+mn-cs"/>
            </a:endParaRPr>
          </a:p>
          <a:p>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a:graphicFrameLocks noGrp="1"/>
          </p:cNvGraphicFramePr>
          <p:nvPr>
            <p:custDataLst>
              <p:tags r:id="rId1"/>
            </p:custDataLst>
          </p:nvPr>
        </p:nvGraphicFramePr>
        <p:xfrm>
          <a:off x="1331278" y="925513"/>
          <a:ext cx="6253797" cy="3794760"/>
        </p:xfrm>
        <a:graphic>
          <a:graphicData uri="http://schemas.openxmlformats.org/drawingml/2006/table">
            <a:tbl>
              <a:tblPr>
                <a:effectLst/>
                <a:tableStyleId>{5940675A-B579-460E-94D1-54222C63F5DA}</a:tableStyleId>
              </a:tblPr>
              <a:tblGrid>
                <a:gridCol w="1203960"/>
                <a:gridCol w="5049837"/>
              </a:tblGrid>
              <a:tr h="365760">
                <a:tc>
                  <a:txBody>
                    <a:bodyPr/>
                    <a:p>
                      <a:pPr algn="ctr">
                        <a:lnSpc>
                          <a:spcPct val="150000"/>
                        </a:lnSpc>
                        <a:spcAft>
                          <a:spcPts val="0"/>
                        </a:spcAft>
                      </a:pPr>
                      <a:r>
                        <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居民企业</a:t>
                      </a:r>
                      <a:endPar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algn="ctr">
                        <a:lnSpc>
                          <a:spcPct val="150000"/>
                        </a:lnSpc>
                        <a:spcAft>
                          <a:spcPts val="0"/>
                        </a:spcAft>
                      </a:pPr>
                      <a:r>
                        <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纳税人</a:t>
                      </a:r>
                      <a:endPar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nSpc>
                          <a:spcPct val="150000"/>
                        </a:lnSpc>
                        <a:spcAft>
                          <a:spcPts val="0"/>
                        </a:spcAft>
                      </a:pPr>
                      <a:r>
                        <a:rPr lang="zh-CN" sz="1600" kern="100" dirty="0">
                          <a:solidFill>
                            <a:sysClr val="window" lastClr="FFFFFF"/>
                          </a:solidFill>
                          <a:latin typeface="微软雅黑" panose="020B0503020204020204" pitchFamily="34" charset="-122"/>
                          <a:ea typeface="微软雅黑" panose="020B0503020204020204" pitchFamily="34" charset="-122"/>
                          <a:cs typeface="宋体" panose="02010600030101010101" pitchFamily="2" charset="-122"/>
                        </a:rPr>
                        <a:t>来源于</a:t>
                      </a:r>
                      <a:r>
                        <a:rPr lang="zh-CN" sz="1600" kern="100" dirty="0">
                          <a:solidFill>
                            <a:srgbClr val="FFC000"/>
                          </a:solidFill>
                          <a:latin typeface="微软雅黑" panose="020B0503020204020204" pitchFamily="34" charset="-122"/>
                          <a:ea typeface="微软雅黑" panose="020B0503020204020204" pitchFamily="34" charset="-122"/>
                          <a:cs typeface="宋体" panose="02010600030101010101" pitchFamily="2" charset="-122"/>
                        </a:rPr>
                        <a:t>中国境内、境外</a:t>
                      </a:r>
                      <a:r>
                        <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的所得（</a:t>
                      </a:r>
                      <a:r>
                        <a:rPr lang="en-US"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25%</a:t>
                      </a:r>
                      <a:r>
                        <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 </a:t>
                      </a:r>
                      <a:endPar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1234440">
                <a:tc rowSpan="2">
                  <a:txBody>
                    <a:bodyPr/>
                    <a:p>
                      <a:pPr algn="ctr">
                        <a:lnSpc>
                          <a:spcPct val="150000"/>
                        </a:lnSpc>
                        <a:spcAft>
                          <a:spcPts val="0"/>
                        </a:spcAft>
                      </a:pPr>
                      <a:r>
                        <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非居民企业</a:t>
                      </a:r>
                      <a:endPar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algn="ctr">
                        <a:lnSpc>
                          <a:spcPct val="150000"/>
                        </a:lnSpc>
                        <a:spcAft>
                          <a:spcPts val="0"/>
                        </a:spcAft>
                      </a:pPr>
                      <a:r>
                        <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纳税人</a:t>
                      </a:r>
                      <a:endPar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nSpc>
                          <a:spcPct val="150000"/>
                        </a:lnSpc>
                        <a:spcAft>
                          <a:spcPts val="0"/>
                        </a:spcAft>
                      </a:pPr>
                      <a:r>
                        <a:rPr lang="zh-CN" sz="1600" kern="100">
                          <a:solidFill>
                            <a:srgbClr val="FFC000"/>
                          </a:solidFill>
                          <a:latin typeface="微软雅黑" panose="020B0503020204020204" pitchFamily="34" charset="-122"/>
                          <a:ea typeface="微软雅黑" panose="020B0503020204020204" pitchFamily="34" charset="-122"/>
                          <a:cs typeface="宋体" panose="02010600030101010101" pitchFamily="2" charset="-122"/>
                        </a:rPr>
                        <a:t>境内设立机构、场所的</a:t>
                      </a:r>
                      <a:r>
                        <a:rPr lang="zh-CN" sz="1600"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，应当就所设机构、场所取得的</a:t>
                      </a:r>
                      <a:r>
                        <a:rPr lang="zh-CN" sz="1600" kern="100">
                          <a:solidFill>
                            <a:srgbClr val="9933FF"/>
                          </a:solidFill>
                          <a:latin typeface="微软雅黑" panose="020B0503020204020204" pitchFamily="34" charset="-122"/>
                          <a:ea typeface="微软雅黑" panose="020B0503020204020204" pitchFamily="34" charset="-122"/>
                          <a:cs typeface="宋体" panose="02010600030101010101" pitchFamily="2" charset="-122"/>
                        </a:rPr>
                        <a:t>来源于境内</a:t>
                      </a:r>
                      <a:r>
                        <a:rPr lang="zh-CN" sz="1600"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的所得，及发生在</a:t>
                      </a:r>
                      <a:r>
                        <a:rPr lang="zh-CN" sz="1600" kern="100">
                          <a:solidFill>
                            <a:srgbClr val="9933FF"/>
                          </a:solidFill>
                          <a:latin typeface="微软雅黑" panose="020B0503020204020204" pitchFamily="34" charset="-122"/>
                          <a:ea typeface="微软雅黑" panose="020B0503020204020204" pitchFamily="34" charset="-122"/>
                          <a:cs typeface="宋体" panose="02010600030101010101" pitchFamily="2" charset="-122"/>
                        </a:rPr>
                        <a:t>境外</a:t>
                      </a:r>
                      <a:r>
                        <a:rPr lang="zh-CN" sz="1600"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但与其所设机构、场所</a:t>
                      </a:r>
                      <a:r>
                        <a:rPr lang="zh-CN" sz="1600" kern="100">
                          <a:solidFill>
                            <a:srgbClr val="9933FF"/>
                          </a:solidFill>
                          <a:latin typeface="微软雅黑" panose="020B0503020204020204" pitchFamily="34" charset="-122"/>
                          <a:ea typeface="微软雅黑" panose="020B0503020204020204" pitchFamily="34" charset="-122"/>
                          <a:cs typeface="宋体" panose="02010600030101010101" pitchFamily="2" charset="-122"/>
                        </a:rPr>
                        <a:t>有实际联系</a:t>
                      </a:r>
                      <a:r>
                        <a:rPr lang="zh-CN" sz="1600"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的所得（</a:t>
                      </a:r>
                      <a:r>
                        <a:rPr lang="en-US" sz="1600"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25%</a:t>
                      </a:r>
                      <a:r>
                        <a:rPr lang="zh-CN" sz="1600"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 </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（有机构</a:t>
                      </a:r>
                      <a:r>
                        <a:rPr lang="en-US" alt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有联系）</a:t>
                      </a:r>
                      <a:endPar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1345406">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50000"/>
                        </a:lnSpc>
                        <a:spcAft>
                          <a:spcPts val="0"/>
                        </a:spcAft>
                      </a:pPr>
                      <a:r>
                        <a:rPr lang="zh-CN" sz="1600" kern="100" dirty="0">
                          <a:solidFill>
                            <a:srgbClr val="FFC000"/>
                          </a:solidFill>
                          <a:latin typeface="微软雅黑" panose="020B0503020204020204" pitchFamily="34" charset="-122"/>
                          <a:ea typeface="微软雅黑" panose="020B0503020204020204" pitchFamily="34" charset="-122"/>
                          <a:cs typeface="宋体" panose="02010600030101010101" pitchFamily="2" charset="-122"/>
                        </a:rPr>
                        <a:t>境内未设立机构、场所的</a:t>
                      </a:r>
                      <a:r>
                        <a:rPr lang="zh-CN" sz="1600" kern="100" dirty="0">
                          <a:solidFill>
                            <a:sysClr val="window" lastClr="FFFFFF"/>
                          </a:solidFill>
                          <a:latin typeface="微软雅黑" panose="020B0503020204020204" pitchFamily="34" charset="-122"/>
                          <a:ea typeface="微软雅黑" panose="020B0503020204020204" pitchFamily="34" charset="-122"/>
                          <a:cs typeface="宋体" panose="02010600030101010101" pitchFamily="2" charset="-122"/>
                        </a:rPr>
                        <a:t>，</a:t>
                      </a:r>
                      <a:r>
                        <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或虽在境内设立机构场所但取得的所得与其所设机构、场所没有实际联系，应当就</a:t>
                      </a:r>
                      <a:r>
                        <a:rPr lang="zh-CN" sz="1600" kern="100" dirty="0">
                          <a:solidFill>
                            <a:sysClr val="window" lastClr="FFFFFF"/>
                          </a:solidFill>
                          <a:latin typeface="微软雅黑" panose="020B0503020204020204" pitchFamily="34" charset="-122"/>
                          <a:ea typeface="微软雅黑" panose="020B0503020204020204" pitchFamily="34" charset="-122"/>
                          <a:cs typeface="宋体" panose="02010600030101010101" pitchFamily="2" charset="-122"/>
                        </a:rPr>
                        <a:t>其</a:t>
                      </a:r>
                      <a:r>
                        <a:rPr lang="zh-CN" sz="1600" kern="100" dirty="0">
                          <a:solidFill>
                            <a:srgbClr val="FFC000"/>
                          </a:solidFill>
                          <a:latin typeface="微软雅黑" panose="020B0503020204020204" pitchFamily="34" charset="-122"/>
                          <a:ea typeface="微软雅黑" panose="020B0503020204020204" pitchFamily="34" charset="-122"/>
                          <a:cs typeface="宋体" panose="02010600030101010101" pitchFamily="2" charset="-122"/>
                        </a:rPr>
                        <a:t>来源于中国境内</a:t>
                      </a:r>
                      <a:r>
                        <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的所得纳税。（</a:t>
                      </a:r>
                      <a:r>
                        <a:rPr lang="en-US"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20%</a:t>
                      </a:r>
                      <a:r>
                        <a:rPr lang="zh-CN" altLang="en-US"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实际征税时减按</a:t>
                      </a:r>
                      <a:r>
                        <a:rPr lang="en-US"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10%</a:t>
                      </a:r>
                      <a:r>
                        <a:rPr lang="zh-CN" sz="16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 </a:t>
                      </a:r>
                      <a:r>
                        <a:rPr lang="zh-CN" sz="1600" b="1" kern="100">
                          <a:solidFill>
                            <a:srgbClr val="FFC000"/>
                          </a:solidFill>
                          <a:latin typeface="微软雅黑" panose="020B0503020204020204" pitchFamily="34" charset="-122"/>
                          <a:ea typeface="微软雅黑" panose="020B0503020204020204" pitchFamily="34" charset="-122"/>
                          <a:cs typeface="宋体" panose="02010600030101010101" pitchFamily="2" charset="-122"/>
                          <a:sym typeface="华康少女文字W5(P)" pitchFamily="82" charset="-122"/>
                        </a:rPr>
                        <a:t>（无机构</a:t>
                      </a:r>
                      <a:r>
                        <a:rPr lang="en-US" altLang="zh-CN" sz="1600" b="1" kern="100">
                          <a:solidFill>
                            <a:srgbClr val="FFC000"/>
                          </a:solidFill>
                          <a:latin typeface="微软雅黑" panose="020B0503020204020204" pitchFamily="34" charset="-122"/>
                          <a:ea typeface="微软雅黑" panose="020B0503020204020204" pitchFamily="34" charset="-122"/>
                          <a:cs typeface="宋体" panose="02010600030101010101" pitchFamily="2" charset="-122"/>
                          <a:sym typeface="华康少女文字W5(P)" pitchFamily="82" charset="-122"/>
                        </a:rPr>
                        <a:t>+</a:t>
                      </a:r>
                      <a:r>
                        <a:rPr lang="zh-CN" altLang="en-US" sz="1600" b="1" kern="100">
                          <a:solidFill>
                            <a:srgbClr val="FFC000"/>
                          </a:solidFill>
                          <a:latin typeface="微软雅黑" panose="020B0503020204020204" pitchFamily="34" charset="-122"/>
                          <a:ea typeface="微软雅黑" panose="020B0503020204020204" pitchFamily="34" charset="-122"/>
                          <a:cs typeface="宋体" panose="02010600030101010101" pitchFamily="2" charset="-122"/>
                          <a:sym typeface="华康少女文字W5(P)" pitchFamily="82" charset="-122"/>
                        </a:rPr>
                        <a:t>有所得；有机构</a:t>
                      </a:r>
                      <a:r>
                        <a:rPr lang="en-US" altLang="zh-CN" sz="1600" b="1" kern="100">
                          <a:solidFill>
                            <a:srgbClr val="FFC000"/>
                          </a:solidFill>
                          <a:latin typeface="微软雅黑" panose="020B0503020204020204" pitchFamily="34" charset="-122"/>
                          <a:ea typeface="微软雅黑" panose="020B0503020204020204" pitchFamily="34" charset="-122"/>
                          <a:cs typeface="宋体" panose="02010600030101010101" pitchFamily="2" charset="-122"/>
                          <a:sym typeface="华康少女文字W5(P)" pitchFamily="82" charset="-122"/>
                        </a:rPr>
                        <a:t>+</a:t>
                      </a:r>
                      <a:r>
                        <a:rPr lang="zh-CN" altLang="en-US" sz="1600" b="1" kern="100">
                          <a:solidFill>
                            <a:srgbClr val="FFC000"/>
                          </a:solidFill>
                          <a:latin typeface="微软雅黑" panose="020B0503020204020204" pitchFamily="34" charset="-122"/>
                          <a:ea typeface="微软雅黑" panose="020B0503020204020204" pitchFamily="34" charset="-122"/>
                          <a:cs typeface="宋体" panose="02010600030101010101" pitchFamily="2" charset="-122"/>
                          <a:sym typeface="华康少女文字W5(P)" pitchFamily="82" charset="-122"/>
                        </a:rPr>
                        <a:t>无联系）</a:t>
                      </a:r>
                      <a:endParaRPr lang="zh-CN" altLang="en-US" sz="1600" b="1" kern="100">
                        <a:solidFill>
                          <a:srgbClr val="FFC000"/>
                        </a:solidFill>
                        <a:latin typeface="微软雅黑" panose="020B0503020204020204" pitchFamily="34" charset="-122"/>
                        <a:ea typeface="微软雅黑" panose="020B0503020204020204" pitchFamily="34" charset="-122"/>
                        <a:cs typeface="宋体" panose="02010600030101010101" pitchFamily="2" charset="-122"/>
                      </a:endParaRPr>
                    </a:p>
                    <a:p>
                      <a:pPr>
                        <a:lnSpc>
                          <a:spcPct val="150000"/>
                        </a:lnSpc>
                        <a:spcAft>
                          <a:spcPts val="0"/>
                        </a:spcAft>
                      </a:pPr>
                      <a:endParaRPr lang="zh-CN" sz="1600" kern="100" dirty="0">
                        <a:solidFill>
                          <a:sysClr val="window" lastClr="FFFFFF"/>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bl>
          </a:graphicData>
        </a:graphic>
      </p:graphicFrame>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indent="466725" defTabSz="685800">
              <a:lnSpc>
                <a:spcPct val="125000"/>
              </a:lnSpc>
              <a:spcBef>
                <a:spcPct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直接控制是指居民企业</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直接持有</a:t>
            </a:r>
            <a:r>
              <a:rPr lang="zh-CN" altLang="zh-CN" sz="2000" b="0" kern="1200" dirty="0">
                <a:latin typeface="微软雅黑" panose="020B0503020204020204" pitchFamily="34" charset="-122"/>
                <a:ea typeface="微软雅黑" panose="020B0503020204020204" pitchFamily="34" charset="-122"/>
                <a:sym typeface="+mn-ea"/>
              </a:rPr>
              <a:t>外国企业</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20%</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以上</a:t>
            </a:r>
            <a:r>
              <a:rPr lang="zh-CN" altLang="zh-CN" sz="2000" b="0" kern="1200" dirty="0">
                <a:latin typeface="微软雅黑" panose="020B0503020204020204" pitchFamily="34" charset="-122"/>
                <a:ea typeface="微软雅黑" panose="020B0503020204020204" pitchFamily="34" charset="-122"/>
                <a:sym typeface="+mn-ea"/>
              </a:rPr>
              <a:t>股份，间接控制是指居民企业以</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间接持股方式</a:t>
            </a:r>
            <a:r>
              <a:rPr lang="zh-CN" altLang="zh-CN" sz="2000" b="0" kern="1200" dirty="0">
                <a:latin typeface="微软雅黑" panose="020B0503020204020204" pitchFamily="34" charset="-122"/>
                <a:ea typeface="微软雅黑" panose="020B0503020204020204" pitchFamily="34" charset="-122"/>
                <a:sym typeface="+mn-ea"/>
              </a:rPr>
              <a:t>持有外国企业</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20%</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以上</a:t>
            </a:r>
            <a:r>
              <a:rPr lang="zh-CN" altLang="zh-CN" sz="2000" b="0" kern="1200" dirty="0">
                <a:latin typeface="微软雅黑" panose="020B0503020204020204" pitchFamily="34" charset="-122"/>
                <a:ea typeface="微软雅黑" panose="020B0503020204020204" pitchFamily="34" charset="-122"/>
                <a:sym typeface="+mn-ea"/>
              </a:rPr>
              <a:t>股份。</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ct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在计算企业境外</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股息所得</a:t>
            </a:r>
            <a:r>
              <a:rPr lang="zh-CN" altLang="zh-CN" sz="2000" b="0" kern="1200" dirty="0">
                <a:latin typeface="微软雅黑" panose="020B0503020204020204" pitchFamily="34" charset="-122"/>
                <a:ea typeface="微软雅黑" panose="020B0503020204020204" pitchFamily="34" charset="-122"/>
                <a:sym typeface="+mn-ea"/>
              </a:rPr>
              <a:t>的可抵免所得税额和抵免限额时，由企业直接或者间接持有</a:t>
            </a:r>
            <a:r>
              <a:rPr lang="en-US" altLang="zh-CN" sz="2000" b="0" kern="1200" dirty="0">
                <a:latin typeface="微软雅黑" panose="020B0503020204020204" pitchFamily="34" charset="-122"/>
                <a:ea typeface="微软雅黑" panose="020B0503020204020204" pitchFamily="34" charset="-122"/>
                <a:sym typeface="+mn-ea"/>
              </a:rPr>
              <a:t>20%</a:t>
            </a:r>
            <a:r>
              <a:rPr lang="zh-CN" altLang="zh-CN" sz="2000" b="0" kern="1200" dirty="0">
                <a:latin typeface="微软雅黑" panose="020B0503020204020204" pitchFamily="34" charset="-122"/>
                <a:ea typeface="微软雅黑" panose="020B0503020204020204" pitchFamily="34" charset="-122"/>
                <a:sym typeface="+mn-ea"/>
              </a:rPr>
              <a:t>股份的外国企业，限于按规定持股方式确定的</a:t>
            </a:r>
            <a:r>
              <a:rPr lang="en-US" altLang="zh-CN" sz="2000" b="0" kern="1200" dirty="0">
                <a:latin typeface="微软雅黑" panose="020B0503020204020204" pitchFamily="34" charset="-122"/>
                <a:ea typeface="微软雅黑" panose="020B0503020204020204" pitchFamily="34" charset="-122"/>
                <a:sym typeface="+mn-ea"/>
              </a:rPr>
              <a:t>5</a:t>
            </a:r>
            <a:r>
              <a:rPr lang="zh-CN" altLang="zh-CN" sz="2000" b="0" kern="1200" dirty="0">
                <a:latin typeface="微软雅黑" panose="020B0503020204020204" pitchFamily="34" charset="-122"/>
                <a:ea typeface="微软雅黑" panose="020B0503020204020204" pitchFamily="34" charset="-122"/>
                <a:sym typeface="+mn-ea"/>
              </a:rPr>
              <a:t>层外国企业。</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【注】</a:t>
            </a:r>
            <a:r>
              <a:rPr lang="en-US" altLang="zh-CN" sz="2000" b="0" kern="1200" dirty="0">
                <a:solidFill>
                  <a:srgbClr val="FF0000"/>
                </a:solidFill>
                <a:latin typeface="微软雅黑" panose="020B0503020204020204" pitchFamily="34" charset="-122"/>
                <a:ea typeface="+mn-ea"/>
                <a:sym typeface="+mn-ea"/>
              </a:rPr>
              <a:t>5</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层外国企业：</a:t>
            </a:r>
            <a:r>
              <a:rPr lang="zh-CN" altLang="zh-CN" sz="2000" b="0" kern="1200" dirty="0">
                <a:latin typeface="微软雅黑" panose="020B0503020204020204" pitchFamily="34" charset="-122"/>
                <a:ea typeface="微软雅黑" panose="020B0503020204020204" pitchFamily="34" charset="-122"/>
                <a:sym typeface="+mn-ea"/>
              </a:rPr>
              <a:t>第一层：企业直接持有20%以上股份的外国企业；第二层至第五层：单一上一层外国企业直接持有20%以上股份，且由该企业直接持有或通过一个或多个符合财税〔2009〕125号文件第六条规定持股方式的外国企业间接持有总和达到20%以上股份的外国企业。</a:t>
            </a:r>
            <a:endParaRPr lang="zh-CN" altLang="zh-CN" sz="2000" b="0" kern="1200" dirty="0">
              <a:latin typeface="微软雅黑" panose="020B0503020204020204" pitchFamily="34" charset="-122"/>
              <a:ea typeface="微软雅黑" panose="020B0503020204020204" pitchFamily="34" charset="-122"/>
              <a:cs typeface="+mn-cs"/>
            </a:endParaRPr>
          </a:p>
          <a:p>
            <a:pPr>
              <a:lnSpc>
                <a:spcPct val="125000"/>
              </a:lnSpc>
              <a:spcBef>
                <a:spcPct val="0"/>
              </a:spcBef>
              <a:spcAft>
                <a:spcPts val="0"/>
              </a:spcAft>
            </a:pPr>
            <a:endParaRPr lang="zh-CN" altLang="en-US" sz="2000" b="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799465" y="737870"/>
            <a:ext cx="7595870" cy="5155565"/>
            <a:chOff x="5868" y="3651"/>
            <a:chExt cx="7463" cy="4752"/>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294"/>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zh-CN" sz="2000" dirty="0">
                  <a:solidFill>
                    <a:srgbClr val="FF0000"/>
                  </a:solidFill>
                  <a:latin typeface="微软雅黑" panose="020B0503020204020204" pitchFamily="34" charset="-122"/>
                  <a:ea typeface="微软雅黑" panose="020B0503020204020204" pitchFamily="34" charset="-122"/>
                  <a:sym typeface="+mn-ea"/>
                </a:rPr>
                <a:t>案例</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某企业</a:t>
              </a:r>
              <a:r>
                <a:rPr lang="en-US" altLang="zh-CN" sz="2000" dirty="0">
                  <a:latin typeface="微软雅黑" panose="020B0503020204020204" pitchFamily="34" charset="-122"/>
                  <a:ea typeface="微软雅黑" panose="020B0503020204020204" pitchFamily="34" charset="-122"/>
                  <a:sym typeface="+mn-ea"/>
                </a:rPr>
                <a:t>2022</a:t>
              </a:r>
              <a:r>
                <a:rPr lang="zh-CN" altLang="zh-CN" sz="2000" dirty="0">
                  <a:latin typeface="微软雅黑" panose="020B0503020204020204" pitchFamily="34" charset="-122"/>
                  <a:ea typeface="微软雅黑" panose="020B0503020204020204" pitchFamily="34" charset="-122"/>
                  <a:sym typeface="+mn-ea"/>
                </a:rPr>
                <a:t>年度境内应纳税</a:t>
              </a:r>
              <a:r>
                <a:rPr lang="zh-CN" altLang="zh-CN" sz="2000" dirty="0">
                  <a:solidFill>
                    <a:srgbClr val="FFC000"/>
                  </a:solidFill>
                  <a:latin typeface="微软雅黑" panose="020B0503020204020204" pitchFamily="34" charset="-122"/>
                  <a:ea typeface="微软雅黑" panose="020B0503020204020204" pitchFamily="34" charset="-122"/>
                  <a:sym typeface="+mn-ea"/>
                </a:rPr>
                <a:t>所得额</a:t>
              </a:r>
              <a:r>
                <a:rPr lang="zh-CN" altLang="zh-CN" sz="2000" dirty="0">
                  <a:latin typeface="微软雅黑" panose="020B0503020204020204" pitchFamily="34" charset="-122"/>
                  <a:ea typeface="微软雅黑" panose="020B0503020204020204" pitchFamily="34" charset="-122"/>
                  <a:sym typeface="+mn-ea"/>
                </a:rPr>
                <a:t>为</a:t>
              </a:r>
              <a:r>
                <a:rPr lang="en-US" altLang="zh-CN" sz="2000" dirty="0">
                  <a:solidFill>
                    <a:srgbClr val="FFC000"/>
                  </a:solidFill>
                  <a:latin typeface="微软雅黑" panose="020B0503020204020204" pitchFamily="34" charset="-122"/>
                  <a:ea typeface="微软雅黑" panose="020B0503020204020204" pitchFamily="34" charset="-122"/>
                  <a:sym typeface="+mn-ea"/>
                </a:rPr>
                <a:t>200</a:t>
              </a:r>
              <a:r>
                <a:rPr lang="zh-CN" altLang="zh-CN" sz="2000" dirty="0">
                  <a:latin typeface="微软雅黑" panose="020B0503020204020204" pitchFamily="34" charset="-122"/>
                  <a:ea typeface="微软雅黑" panose="020B0503020204020204" pitchFamily="34" charset="-122"/>
                  <a:sym typeface="+mn-ea"/>
                </a:rPr>
                <a:t>万元，适用</a:t>
              </a:r>
              <a:r>
                <a:rPr lang="en-US" altLang="zh-CN" sz="2000" dirty="0">
                  <a:latin typeface="微软雅黑" panose="020B0503020204020204" pitchFamily="34" charset="-122"/>
                  <a:ea typeface="微软雅黑" panose="020B0503020204020204" pitchFamily="34" charset="-122"/>
                  <a:sym typeface="+mn-ea"/>
                </a:rPr>
                <a:t>25%</a:t>
              </a:r>
              <a:r>
                <a:rPr lang="zh-CN" altLang="zh-CN" sz="2000" dirty="0">
                  <a:latin typeface="微软雅黑" panose="020B0503020204020204" pitchFamily="34" charset="-122"/>
                  <a:ea typeface="微软雅黑" panose="020B0503020204020204" pitchFamily="34" charset="-122"/>
                  <a:sym typeface="+mn-ea"/>
                </a:rPr>
                <a:t>的企业所得税税率。另外，该企业分别在</a:t>
              </a: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两国设有分支机构，在</a:t>
              </a: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国分支机构的应纳税</a:t>
              </a:r>
              <a:r>
                <a:rPr lang="zh-CN" altLang="zh-CN" sz="2000" dirty="0">
                  <a:solidFill>
                    <a:srgbClr val="FFC000"/>
                  </a:solidFill>
                  <a:latin typeface="微软雅黑" panose="020B0503020204020204" pitchFamily="34" charset="-122"/>
                  <a:ea typeface="微软雅黑" panose="020B0503020204020204" pitchFamily="34" charset="-122"/>
                  <a:sym typeface="+mn-ea"/>
                </a:rPr>
                <a:t>所得额</a:t>
              </a:r>
              <a:r>
                <a:rPr lang="zh-CN" altLang="zh-CN" sz="2000" dirty="0">
                  <a:latin typeface="微软雅黑" panose="020B0503020204020204" pitchFamily="34" charset="-122"/>
                  <a:ea typeface="微软雅黑" panose="020B0503020204020204" pitchFamily="34" charset="-122"/>
                  <a:sym typeface="+mn-ea"/>
                </a:rPr>
                <a:t>为</a:t>
              </a:r>
              <a:r>
                <a:rPr lang="en-US" altLang="zh-CN" sz="2000" dirty="0">
                  <a:solidFill>
                    <a:srgbClr val="FFC000"/>
                  </a:solidFill>
                  <a:latin typeface="微软雅黑" panose="020B0503020204020204" pitchFamily="34" charset="-122"/>
                  <a:ea typeface="微软雅黑" panose="020B0503020204020204" pitchFamily="34" charset="-122"/>
                  <a:sym typeface="+mn-ea"/>
                </a:rPr>
                <a:t>50</a:t>
              </a:r>
              <a:r>
                <a:rPr lang="zh-CN" altLang="zh-CN" sz="2000" dirty="0">
                  <a:latin typeface="微软雅黑" panose="020B0503020204020204" pitchFamily="34" charset="-122"/>
                  <a:ea typeface="微软雅黑" panose="020B0503020204020204" pitchFamily="34" charset="-122"/>
                  <a:sym typeface="+mn-ea"/>
                </a:rPr>
                <a:t>万元，</a:t>
              </a: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国税率为</a:t>
              </a:r>
              <a:r>
                <a:rPr lang="en-US" altLang="zh-CN" sz="2000" dirty="0">
                  <a:latin typeface="微软雅黑" panose="020B0503020204020204" pitchFamily="34" charset="-122"/>
                  <a:ea typeface="微软雅黑" panose="020B0503020204020204" pitchFamily="34" charset="-122"/>
                  <a:sym typeface="+mn-ea"/>
                </a:rPr>
                <a:t>20%</a:t>
              </a:r>
              <a:r>
                <a:rPr lang="zh-CN" altLang="zh-CN" sz="2000" dirty="0">
                  <a:latin typeface="微软雅黑" panose="020B0503020204020204" pitchFamily="34" charset="-122"/>
                  <a:ea typeface="微软雅黑" panose="020B0503020204020204" pitchFamily="34" charset="-122"/>
                  <a:sym typeface="+mn-ea"/>
                </a:rPr>
                <a:t>；在</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国的分支机构的应纳税所得额为</a:t>
              </a:r>
              <a:r>
                <a:rPr lang="en-US" altLang="zh-CN" sz="2000" dirty="0">
                  <a:latin typeface="微软雅黑" panose="020B0503020204020204" pitchFamily="34" charset="-122"/>
                  <a:ea typeface="微软雅黑" panose="020B0503020204020204" pitchFamily="34" charset="-122"/>
                  <a:sym typeface="+mn-ea"/>
                </a:rPr>
                <a:t>30</a:t>
              </a:r>
              <a:r>
                <a:rPr lang="zh-CN" altLang="zh-CN" sz="2000" dirty="0">
                  <a:latin typeface="微软雅黑" panose="020B0503020204020204" pitchFamily="34" charset="-122"/>
                  <a:ea typeface="微软雅黑" panose="020B0503020204020204" pitchFamily="34" charset="-122"/>
                  <a:sym typeface="+mn-ea"/>
                </a:rPr>
                <a:t>万元，</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国税率为</a:t>
              </a:r>
              <a:r>
                <a:rPr lang="en-US" altLang="zh-CN" sz="2000" dirty="0">
                  <a:latin typeface="微软雅黑" panose="020B0503020204020204" pitchFamily="34" charset="-122"/>
                  <a:ea typeface="微软雅黑" panose="020B0503020204020204" pitchFamily="34" charset="-122"/>
                  <a:sym typeface="+mn-ea"/>
                </a:rPr>
                <a:t>30%</a:t>
              </a:r>
              <a:r>
                <a:rPr lang="zh-CN" altLang="zh-CN" sz="2000" dirty="0">
                  <a:latin typeface="微软雅黑" panose="020B0503020204020204" pitchFamily="34" charset="-122"/>
                  <a:ea typeface="微软雅黑" panose="020B0503020204020204" pitchFamily="34" charset="-122"/>
                  <a:sym typeface="+mn-ea"/>
                </a:rPr>
                <a:t>。两个分支机构在</a:t>
              </a: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两国分别</a:t>
              </a:r>
              <a:r>
                <a:rPr lang="zh-CN" altLang="zh-CN" sz="2000" dirty="0">
                  <a:solidFill>
                    <a:srgbClr val="FFC000"/>
                  </a:solidFill>
                  <a:latin typeface="微软雅黑" panose="020B0503020204020204" pitchFamily="34" charset="-122"/>
                  <a:ea typeface="微软雅黑" panose="020B0503020204020204" pitchFamily="34" charset="-122"/>
                  <a:sym typeface="+mn-ea"/>
                </a:rPr>
                <a:t>缴纳</a:t>
              </a:r>
              <a:r>
                <a:rPr lang="zh-CN" altLang="zh-CN" sz="2000" dirty="0">
                  <a:latin typeface="微软雅黑" panose="020B0503020204020204" pitchFamily="34" charset="-122"/>
                  <a:ea typeface="微软雅黑" panose="020B0503020204020204" pitchFamily="34" charset="-122"/>
                  <a:sym typeface="+mn-ea"/>
                </a:rPr>
                <a:t>了</a:t>
              </a:r>
              <a:r>
                <a:rPr lang="en-US" altLang="zh-CN" sz="2000" dirty="0">
                  <a:latin typeface="微软雅黑" panose="020B0503020204020204" pitchFamily="34" charset="-122"/>
                  <a:ea typeface="微软雅黑" panose="020B0503020204020204" pitchFamily="34" charset="-122"/>
                  <a:sym typeface="+mn-ea"/>
                </a:rPr>
                <a:t>10</a:t>
              </a:r>
              <a:r>
                <a:rPr lang="zh-CN" altLang="zh-CN" sz="2000" dirty="0">
                  <a:latin typeface="微软雅黑" panose="020B0503020204020204" pitchFamily="34" charset="-122"/>
                  <a:ea typeface="微软雅黑" panose="020B0503020204020204" pitchFamily="34" charset="-122"/>
                  <a:sym typeface="+mn-ea"/>
                </a:rPr>
                <a:t>万元和</a:t>
              </a:r>
              <a:r>
                <a:rPr lang="en-US" altLang="zh-CN" sz="2000" dirty="0">
                  <a:latin typeface="微软雅黑" panose="020B0503020204020204" pitchFamily="34" charset="-122"/>
                  <a:ea typeface="微软雅黑" panose="020B0503020204020204" pitchFamily="34" charset="-122"/>
                  <a:sym typeface="+mn-ea"/>
                </a:rPr>
                <a:t>9</a:t>
              </a:r>
              <a:r>
                <a:rPr lang="zh-CN" altLang="zh-CN" sz="2000" dirty="0">
                  <a:latin typeface="微软雅黑" panose="020B0503020204020204" pitchFamily="34" charset="-122"/>
                  <a:ea typeface="微软雅黑" panose="020B0503020204020204" pitchFamily="34" charset="-122"/>
                  <a:sym typeface="+mn-ea"/>
                </a:rPr>
                <a:t>万元的企业所得税。该企业采用“分国不分项”计算可抵免税额。</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latin typeface="微软雅黑" panose="020B0503020204020204" pitchFamily="34" charset="-122"/>
                  <a:ea typeface="微软雅黑" panose="020B0503020204020204" pitchFamily="34" charset="-122"/>
                  <a:sym typeface="+mn-ea"/>
                </a:rPr>
                <a:t>要求：计算该企业汇总时在我国应缴纳的企业所得税税额。</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indent="466725" defTabSz="685800">
              <a:lnSpc>
                <a:spcPct val="120000"/>
              </a:lnSpc>
              <a:spcBef>
                <a:spcPct val="0"/>
              </a:spcBef>
              <a:spcAft>
                <a:spcPts val="0"/>
              </a:spcAft>
              <a:buClrTx/>
              <a:buSzTx/>
            </a:pPr>
            <a:r>
              <a:rPr lang="zh-CN" altLang="zh-CN" sz="2000" b="0" dirty="0">
                <a:solidFill>
                  <a:srgbClr val="FF0000"/>
                </a:solidFill>
                <a:latin typeface="微软雅黑" panose="020B0503020204020204" pitchFamily="34" charset="-122"/>
                <a:ea typeface="微软雅黑" panose="020B0503020204020204" pitchFamily="34" charset="-122"/>
                <a:sym typeface="+mn-ea"/>
              </a:rPr>
              <a:t>【解析】</a:t>
            </a:r>
            <a:endParaRPr lang="zh-CN" altLang="zh-CN" sz="2000" b="0" dirty="0">
              <a:solidFill>
                <a:srgbClr val="FF0000"/>
              </a:solidFill>
              <a:latin typeface="微软雅黑" panose="020B0503020204020204" pitchFamily="34" charset="-122"/>
              <a:ea typeface="微软雅黑" panose="020B0503020204020204" pitchFamily="34" charset="-122"/>
              <a:sym typeface="+mn-ea"/>
            </a:endParaRPr>
          </a:p>
          <a:p>
            <a:pPr indent="466725" defTabSz="685800">
              <a:lnSpc>
                <a:spcPct val="120000"/>
              </a:lnSpc>
              <a:spcBef>
                <a:spcPct val="0"/>
              </a:spcBef>
              <a:spcAft>
                <a:spcPts val="0"/>
              </a:spcAft>
              <a:buClrTx/>
              <a:buSzTx/>
            </a:pPr>
            <a:r>
              <a:rPr lang="en-US" altLang="zh-CN" sz="2400" kern="1200" dirty="0">
                <a:latin typeface="微软雅黑" panose="020B0503020204020204" pitchFamily="34" charset="-122"/>
                <a:ea typeface="微软雅黑" panose="020B0503020204020204" pitchFamily="34" charset="-122"/>
                <a:sym typeface="+mn-ea"/>
              </a:rPr>
              <a:t>1.</a:t>
            </a:r>
            <a:r>
              <a:rPr lang="zh-CN" altLang="zh-CN" sz="2400" kern="1200" dirty="0">
                <a:latin typeface="微软雅黑" panose="020B0503020204020204" pitchFamily="34" charset="-122"/>
                <a:ea typeface="微软雅黑" panose="020B0503020204020204" pitchFamily="34" charset="-122"/>
                <a:sym typeface="+mn-ea"/>
              </a:rPr>
              <a:t>方法一：</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减法</a:t>
            </a:r>
            <a:r>
              <a:rPr lang="zh-CN" altLang="zh-CN" sz="2000" b="0" kern="1200" dirty="0">
                <a:latin typeface="微软雅黑" panose="020B0503020204020204" pitchFamily="34" charset="-122"/>
                <a:ea typeface="微软雅黑" panose="020B0503020204020204" pitchFamily="34" charset="-122"/>
                <a:sym typeface="+mn-ea"/>
              </a:rPr>
              <a:t>，即</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先</a:t>
            </a:r>
            <a:r>
              <a:rPr lang="zh-CN" altLang="zh-CN" sz="2000" b="0" kern="1200" dirty="0">
                <a:latin typeface="微软雅黑" panose="020B0503020204020204" pitchFamily="34" charset="-122"/>
                <a:ea typeface="微软雅黑" panose="020B0503020204020204" pitchFamily="34" charset="-122"/>
                <a:sym typeface="+mn-ea"/>
              </a:rPr>
              <a:t>计算境内外的</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应纳税额</a:t>
            </a:r>
            <a:r>
              <a:rPr lang="zh-CN" altLang="zh-CN" sz="2000" b="0" kern="1200" dirty="0">
                <a:latin typeface="微软雅黑" panose="020B0503020204020204" pitchFamily="34" charset="-122"/>
                <a:ea typeface="微软雅黑" panose="020B0503020204020204" pitchFamily="34" charset="-122"/>
                <a:sym typeface="+mn-ea"/>
              </a:rPr>
              <a:t>，然后</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减去</a:t>
            </a:r>
            <a:r>
              <a:rPr lang="zh-CN" altLang="zh-CN" sz="2000" b="0" kern="1200" dirty="0">
                <a:latin typeface="微软雅黑" panose="020B0503020204020204" pitchFamily="34" charset="-122"/>
                <a:ea typeface="微软雅黑" panose="020B0503020204020204" pitchFamily="34" charset="-122"/>
                <a:sym typeface="+mn-ea"/>
              </a:rPr>
              <a:t>“孰低”确定的可</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抵免税额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）该企业按我国税法计算的境内、境外所得的应纳税额</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hlinkClick r:id="" action="ppaction://hlinkshowjump?jump=previousslide"/>
              </a:rPr>
              <a:t>（</a:t>
            </a:r>
            <a:r>
              <a:rPr lang="en-US" altLang="zh-CN" sz="2000" b="0" kern="1200" dirty="0">
                <a:latin typeface="微软雅黑" panose="020B0503020204020204" pitchFamily="34" charset="-122"/>
                <a:ea typeface="微软雅黑" panose="020B0503020204020204" pitchFamily="34" charset="-122"/>
                <a:sym typeface="+mn-ea"/>
                <a:hlinkClick r:id="" action="ppaction://hlinkshowjump?jump=previousslide"/>
              </a:rPr>
              <a:t>200</a:t>
            </a:r>
            <a:r>
              <a:rPr lang="zh-CN" altLang="zh-CN" sz="2000" b="0" kern="1200" dirty="0">
                <a:latin typeface="微软雅黑" panose="020B0503020204020204" pitchFamily="34" charset="-122"/>
                <a:ea typeface="微软雅黑" panose="020B0503020204020204" pitchFamily="34" charset="-122"/>
                <a:sym typeface="+mn-ea"/>
                <a:hlinkClick r:id="" action="ppaction://hlinkshowjump?jump=previousslide"/>
              </a:rPr>
              <a:t>＋</a:t>
            </a:r>
            <a:r>
              <a:rPr lang="en-US" altLang="zh-CN" sz="2000" b="0" kern="1200" dirty="0">
                <a:latin typeface="微软雅黑" panose="020B0503020204020204" pitchFamily="34" charset="-122"/>
                <a:ea typeface="微软雅黑" panose="020B0503020204020204" pitchFamily="34" charset="-122"/>
                <a:sym typeface="+mn-ea"/>
                <a:hlinkClick r:id="" action="ppaction://hlinkshowjump?jump=previousslide"/>
              </a:rPr>
              <a:t>50</a:t>
            </a:r>
            <a:r>
              <a:rPr lang="zh-CN" altLang="zh-CN" sz="2000" b="0" kern="1200" dirty="0">
                <a:latin typeface="微软雅黑" panose="020B0503020204020204" pitchFamily="34" charset="-122"/>
                <a:ea typeface="微软雅黑" panose="020B0503020204020204" pitchFamily="34" charset="-122"/>
                <a:sym typeface="+mn-ea"/>
                <a:hlinkClick r:id="" action="ppaction://hlinkshowjump?jump=previousslide"/>
              </a:rPr>
              <a:t>＋</a:t>
            </a:r>
            <a:r>
              <a:rPr lang="en-US" altLang="zh-CN" sz="2000" b="0" kern="1200" dirty="0">
                <a:latin typeface="微软雅黑" panose="020B0503020204020204" pitchFamily="34" charset="-122"/>
                <a:ea typeface="微软雅黑" panose="020B0503020204020204" pitchFamily="34" charset="-122"/>
                <a:sym typeface="+mn-ea"/>
                <a:hlinkClick r:id="" action="ppaction://hlinkshowjump?jump=previousslide"/>
              </a:rPr>
              <a:t>30</a:t>
            </a:r>
            <a:r>
              <a:rPr lang="zh-CN" altLang="zh-CN" sz="2000" b="0" kern="1200" dirty="0">
                <a:latin typeface="微软雅黑" panose="020B0503020204020204" pitchFamily="34" charset="-122"/>
                <a:ea typeface="微软雅黑" panose="020B0503020204020204" pitchFamily="34" charset="-122"/>
                <a:sym typeface="+mn-ea"/>
                <a:hlinkClick r:id="" action="ppaction://hlinkshowjump?jump=previousslide"/>
              </a:rPr>
              <a:t>）</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25%</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70</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A</a:t>
            </a:r>
            <a:r>
              <a:rPr lang="zh-CN" altLang="zh-CN" sz="2000" b="0" kern="1200" dirty="0">
                <a:latin typeface="微软雅黑" panose="020B0503020204020204" pitchFamily="34" charset="-122"/>
                <a:ea typeface="微软雅黑" panose="020B0503020204020204" pitchFamily="34" charset="-122"/>
                <a:sym typeface="+mn-ea"/>
              </a:rPr>
              <a:t>国的可抵免税额（三步法）</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第一步：抵免限额＝</a:t>
            </a:r>
            <a:r>
              <a:rPr lang="en-US" altLang="zh-CN" sz="2000" b="0" kern="1200" dirty="0">
                <a:latin typeface="微软雅黑" panose="020B0503020204020204" pitchFamily="34" charset="-122"/>
                <a:ea typeface="微软雅黑" panose="020B0503020204020204" pitchFamily="34" charset="-122"/>
                <a:sym typeface="+mn-ea"/>
                <a:hlinkClick r:id="" action="ppaction://hlinkshowjump?jump=previousslide"/>
              </a:rPr>
              <a:t>50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25%</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12.5</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第二步：实缴税额＝</a:t>
            </a:r>
            <a:r>
              <a:rPr lang="en-US" altLang="zh-CN" sz="2000" b="0" kern="1200" dirty="0">
                <a:latin typeface="微软雅黑" panose="020B0503020204020204" pitchFamily="34" charset="-122"/>
                <a:ea typeface="微软雅黑" panose="020B0503020204020204" pitchFamily="34" charset="-122"/>
                <a:sym typeface="+mn-ea"/>
                <a:hlinkClick r:id="" action="ppaction://hlinkshowjump?jump=previousslide"/>
              </a:rPr>
              <a:t>10</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第三步：</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可抵免税额＝</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10</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（万元）</a:t>
            </a:r>
            <a:r>
              <a:rPr lang="zh-CN" altLang="zh-CN" sz="2000" b="0" kern="1200" dirty="0">
                <a:latin typeface="微软雅黑" panose="020B0503020204020204" pitchFamily="34" charset="-122"/>
                <a:ea typeface="微软雅黑" panose="020B0503020204020204" pitchFamily="34" charset="-122"/>
                <a:sym typeface="+mn-ea"/>
              </a:rPr>
              <a:t>（孰低原则）</a:t>
            </a:r>
            <a:endParaRPr lang="zh-CN" altLang="zh-CN" sz="2000" b="0" kern="1200" dirty="0">
              <a:latin typeface="微软雅黑" panose="020B0503020204020204" pitchFamily="34" charset="-122"/>
              <a:ea typeface="微软雅黑" panose="020B0503020204020204" pitchFamily="34" charset="-122"/>
              <a:cs typeface="+mn-cs"/>
            </a:endParaRPr>
          </a:p>
          <a:p>
            <a:pPr>
              <a:lnSpc>
                <a:spcPct val="120000"/>
              </a:lnSpc>
              <a:spcBef>
                <a:spcPct val="0"/>
              </a:spcBef>
              <a:spcAft>
                <a:spcPts val="0"/>
              </a:spcAft>
            </a:pPr>
            <a:endParaRPr lang="zh-CN" altLang="en-US" sz="2000" b="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1125855"/>
            <a:ext cx="8229600" cy="2765425"/>
          </a:xfrm>
        </p:spPr>
        <p:txBody>
          <a:bodyPr/>
          <a:p>
            <a:pPr indent="466725" defTabSz="685800">
              <a:lnSpc>
                <a:spcPct val="120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B</a:t>
            </a:r>
            <a:r>
              <a:rPr lang="zh-CN" altLang="zh-CN" sz="2000" b="0" kern="1200" dirty="0">
                <a:latin typeface="微软雅黑" panose="020B0503020204020204" pitchFamily="34" charset="-122"/>
                <a:ea typeface="微软雅黑" panose="020B0503020204020204" pitchFamily="34" charset="-122"/>
                <a:sym typeface="+mn-ea"/>
              </a:rPr>
              <a:t>国的可抵免税额（三步法）</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第一步：抵免限额＝</a:t>
            </a:r>
            <a:r>
              <a:rPr lang="en-US" altLang="zh-CN" sz="2000" b="0" kern="1200" dirty="0">
                <a:latin typeface="微软雅黑" panose="020B0503020204020204" pitchFamily="34" charset="-122"/>
                <a:ea typeface="微软雅黑" panose="020B0503020204020204" pitchFamily="34" charset="-122"/>
                <a:sym typeface="+mn-ea"/>
              </a:rPr>
              <a:t>30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25%</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7.5</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第二步：实缴税额＝</a:t>
            </a:r>
            <a:r>
              <a:rPr lang="en-US" altLang="zh-CN" sz="2000" b="0" kern="1200" dirty="0">
                <a:latin typeface="微软雅黑" panose="020B0503020204020204" pitchFamily="34" charset="-122"/>
                <a:ea typeface="微软雅黑" panose="020B0503020204020204" pitchFamily="34" charset="-122"/>
                <a:sym typeface="+mn-ea"/>
              </a:rPr>
              <a:t>9</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第三步：</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可抵免税额＝</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7.5</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（万元）</a:t>
            </a:r>
            <a:r>
              <a:rPr lang="zh-CN" altLang="zh-CN" sz="2000" b="0" kern="1200" dirty="0">
                <a:latin typeface="微软雅黑" panose="020B0503020204020204" pitchFamily="34" charset="-122"/>
                <a:ea typeface="微软雅黑" panose="020B0503020204020204" pitchFamily="34" charset="-122"/>
                <a:sym typeface="+mn-ea"/>
              </a:rPr>
              <a:t>（孰低原则）</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4</a:t>
            </a:r>
            <a:r>
              <a:rPr lang="zh-CN" altLang="zh-CN" sz="2000" b="0" kern="1200" dirty="0">
                <a:latin typeface="微软雅黑" panose="020B0503020204020204" pitchFamily="34" charset="-122"/>
                <a:ea typeface="微软雅黑" panose="020B0503020204020204" pitchFamily="34" charset="-122"/>
                <a:sym typeface="+mn-ea"/>
              </a:rPr>
              <a:t>）该企业汇总时在我国应缴纳的企业所得税税额＝</a:t>
            </a:r>
            <a:r>
              <a:rPr lang="en-US" altLang="zh-CN" sz="2000" b="0" kern="1200" dirty="0">
                <a:latin typeface="微软雅黑" panose="020B0503020204020204" pitchFamily="34" charset="-122"/>
                <a:ea typeface="微软雅黑" panose="020B0503020204020204" pitchFamily="34" charset="-122"/>
                <a:sym typeface="+mn-ea"/>
              </a:rPr>
              <a:t>70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7.5</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52.5</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ct val="0"/>
              </a:spcBef>
              <a:spcAft>
                <a:spcPts val="0"/>
              </a:spcAft>
              <a:buClrTx/>
              <a:buSzTx/>
            </a:pPr>
            <a:endParaRPr lang="zh-CN" altLang="zh-CN" sz="2000" b="0" kern="1200" dirty="0">
              <a:latin typeface="微软雅黑" panose="020B0503020204020204" pitchFamily="34" charset="-122"/>
              <a:ea typeface="微软雅黑" panose="020B0503020204020204" pitchFamily="34" charset="-122"/>
              <a:cs typeface="+mn-cs"/>
              <a:sym typeface="+mn-ea"/>
            </a:endParaRPr>
          </a:p>
          <a:p>
            <a:pPr indent="466725" defTabSz="685800">
              <a:lnSpc>
                <a:spcPct val="120000"/>
              </a:lnSpc>
              <a:spcBef>
                <a:spcPct val="0"/>
              </a:spcBef>
              <a:spcAft>
                <a:spcPts val="0"/>
              </a:spcAft>
              <a:buClrTx/>
              <a:buSzTx/>
            </a:pPr>
            <a:endParaRPr lang="zh-CN" altLang="zh-CN" sz="2000" b="0" kern="1200" dirty="0">
              <a:latin typeface="微软雅黑" panose="020B0503020204020204" pitchFamily="34" charset="-122"/>
              <a:ea typeface="微软雅黑" panose="020B0503020204020204" pitchFamily="34" charset="-122"/>
              <a:cs typeface="+mn-cs"/>
            </a:endParaRPr>
          </a:p>
          <a:p>
            <a:pPr>
              <a:lnSpc>
                <a:spcPct val="120000"/>
              </a:lnSpc>
              <a:spcBef>
                <a:spcPct val="0"/>
              </a:spcBef>
              <a:spcAft>
                <a:spcPts val="0"/>
              </a:spcAft>
            </a:pPr>
            <a:endParaRPr lang="zh-CN" altLang="en-US" sz="2000" b="0">
              <a:solidFill>
                <a:schemeClr val="tx1"/>
              </a:solidFill>
              <a:latin typeface="Nexa Light" pitchFamily="50" charset="0"/>
              <a:ea typeface="华康少女文字W5(P)" pitchFamily="82" charset="-122"/>
            </a:endParaRPr>
          </a:p>
        </p:txBody>
      </p:sp>
      <p:sp>
        <p:nvSpPr>
          <p:cNvPr id="4" name="文本框 3"/>
          <p:cNvSpPr txBox="1"/>
          <p:nvPr/>
        </p:nvSpPr>
        <p:spPr>
          <a:xfrm>
            <a:off x="763270" y="3789045"/>
            <a:ext cx="7583170" cy="1198880"/>
          </a:xfrm>
          <a:prstGeom prst="rect">
            <a:avLst/>
          </a:prstGeom>
          <a:noFill/>
        </p:spPr>
        <p:txBody>
          <a:bodyPr wrap="square" rtlCol="0" anchor="t">
            <a:spAutoFit/>
          </a:bodyPr>
          <a:p>
            <a:pPr>
              <a:lnSpc>
                <a:spcPct val="120000"/>
              </a:lnSpc>
              <a:spcBef>
                <a:spcPct val="0"/>
              </a:spcBef>
              <a:spcAft>
                <a:spcPts val="0"/>
              </a:spcAft>
            </a:pPr>
            <a:r>
              <a:rPr lang="en-US" altLang="zh-CN" sz="2000" dirty="0">
                <a:latin typeface="微软雅黑" panose="020B0503020204020204" pitchFamily="34" charset="-122"/>
                <a:ea typeface="微软雅黑" panose="020B0503020204020204" pitchFamily="34" charset="-122"/>
                <a:sym typeface="+mn-ea"/>
              </a:rPr>
              <a:t>资料</a:t>
            </a:r>
            <a:r>
              <a:rPr lang="zh-CN" altLang="zh-CN" sz="2000" dirty="0">
                <a:latin typeface="微软雅黑" panose="020B0503020204020204" pitchFamily="34" charset="-122"/>
                <a:ea typeface="微软雅黑" panose="020B0503020204020204" pitchFamily="34" charset="-122"/>
                <a:sym typeface="+mn-ea"/>
              </a:rPr>
              <a:t>：在</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国的分支机构的应纳税所得额为</a:t>
            </a:r>
            <a:r>
              <a:rPr lang="en-US" altLang="zh-CN" sz="2000" dirty="0">
                <a:latin typeface="微软雅黑" panose="020B0503020204020204" pitchFamily="34" charset="-122"/>
                <a:ea typeface="微软雅黑" panose="020B0503020204020204" pitchFamily="34" charset="-122"/>
                <a:sym typeface="+mn-ea"/>
              </a:rPr>
              <a:t>30</a:t>
            </a:r>
            <a:r>
              <a:rPr lang="zh-CN" altLang="zh-CN" sz="2000" dirty="0">
                <a:latin typeface="微软雅黑" panose="020B0503020204020204" pitchFamily="34" charset="-122"/>
                <a:ea typeface="微软雅黑" panose="020B0503020204020204" pitchFamily="34" charset="-122"/>
                <a:sym typeface="+mn-ea"/>
              </a:rPr>
              <a:t>万元，</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国税率为</a:t>
            </a:r>
            <a:r>
              <a:rPr lang="en-US" altLang="zh-CN" sz="2000" dirty="0">
                <a:latin typeface="微软雅黑" panose="020B0503020204020204" pitchFamily="34" charset="-122"/>
                <a:ea typeface="微软雅黑" panose="020B0503020204020204" pitchFamily="34" charset="-122"/>
                <a:sym typeface="+mn-ea"/>
              </a:rPr>
              <a:t>30%</a:t>
            </a:r>
            <a:r>
              <a:rPr lang="zh-CN" altLang="zh-CN" sz="2000" dirty="0">
                <a:latin typeface="微软雅黑" panose="020B0503020204020204" pitchFamily="34" charset="-122"/>
                <a:ea typeface="微软雅黑" panose="020B0503020204020204" pitchFamily="34" charset="-122"/>
                <a:sym typeface="+mn-ea"/>
              </a:rPr>
              <a:t>。两个分支机构在</a:t>
            </a: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两国分别缴纳了</a:t>
            </a:r>
            <a:r>
              <a:rPr lang="en-US" altLang="zh-CN" sz="2000" dirty="0">
                <a:latin typeface="微软雅黑" panose="020B0503020204020204" pitchFamily="34" charset="-122"/>
                <a:ea typeface="微软雅黑" panose="020B0503020204020204" pitchFamily="34" charset="-122"/>
                <a:sym typeface="+mn-ea"/>
              </a:rPr>
              <a:t>10</a:t>
            </a:r>
            <a:r>
              <a:rPr lang="zh-CN" altLang="zh-CN" sz="2000" dirty="0">
                <a:latin typeface="微软雅黑" panose="020B0503020204020204" pitchFamily="34" charset="-122"/>
                <a:ea typeface="微软雅黑" panose="020B0503020204020204" pitchFamily="34" charset="-122"/>
                <a:sym typeface="+mn-ea"/>
              </a:rPr>
              <a:t>万元和</a:t>
            </a:r>
            <a:r>
              <a:rPr lang="en-US" altLang="zh-CN" sz="2000" dirty="0">
                <a:latin typeface="微软雅黑" panose="020B0503020204020204" pitchFamily="34" charset="-122"/>
                <a:ea typeface="微软雅黑" panose="020B0503020204020204" pitchFamily="34" charset="-122"/>
                <a:sym typeface="+mn-ea"/>
              </a:rPr>
              <a:t>9</a:t>
            </a:r>
            <a:r>
              <a:rPr lang="zh-CN" altLang="zh-CN" sz="2000" dirty="0">
                <a:latin typeface="微软雅黑" panose="020B0503020204020204" pitchFamily="34" charset="-122"/>
                <a:ea typeface="微软雅黑" panose="020B0503020204020204" pitchFamily="34" charset="-122"/>
                <a:sym typeface="+mn-ea"/>
              </a:rPr>
              <a:t>万元的企业所得税。</a:t>
            </a:r>
            <a:endParaRPr lang="zh-CN" altLang="zh-CN" sz="2000" dirty="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1125855"/>
            <a:ext cx="8229600" cy="2949575"/>
          </a:xfrm>
        </p:spPr>
        <p:txBody>
          <a:bodyPr/>
          <a:p>
            <a:pPr indent="466725" defTabSz="685800">
              <a:lnSpc>
                <a:spcPct val="120000"/>
              </a:lnSpc>
              <a:spcBef>
                <a:spcPts val="0"/>
              </a:spcBef>
              <a:spcAft>
                <a:spcPts val="0"/>
              </a:spcAft>
              <a:buClrTx/>
              <a:buSzTx/>
            </a:pPr>
            <a:r>
              <a:rPr lang="en-US" altLang="zh-CN" sz="2400" kern="1200" dirty="0">
                <a:latin typeface="微软雅黑" panose="020B0503020204020204" pitchFamily="34" charset="-122"/>
                <a:ea typeface="微软雅黑" panose="020B0503020204020204" pitchFamily="34" charset="-122"/>
                <a:sym typeface="+mn-ea"/>
              </a:rPr>
              <a:t>2.</a:t>
            </a:r>
            <a:r>
              <a:rPr lang="zh-CN" altLang="zh-CN" sz="2400" kern="1200" dirty="0">
                <a:latin typeface="微软雅黑" panose="020B0503020204020204" pitchFamily="34" charset="-122"/>
                <a:ea typeface="微软雅黑" panose="020B0503020204020204" pitchFamily="34" charset="-122"/>
                <a:sym typeface="+mn-ea"/>
              </a:rPr>
              <a:t>方法二：</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加法</a:t>
            </a:r>
            <a:r>
              <a:rPr lang="zh-CN" altLang="zh-CN" sz="2000" b="0" kern="1200" dirty="0">
                <a:latin typeface="微软雅黑" panose="020B0503020204020204" pitchFamily="34" charset="-122"/>
                <a:ea typeface="微软雅黑" panose="020B0503020204020204" pitchFamily="34" charset="-122"/>
                <a:sym typeface="+mn-ea"/>
              </a:rPr>
              <a:t>，即</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分别计算境内外的税额</a:t>
            </a:r>
            <a:r>
              <a:rPr lang="zh-CN" altLang="zh-CN" sz="2000" b="0" kern="1200" dirty="0">
                <a:latin typeface="微软雅黑" panose="020B0503020204020204" pitchFamily="34" charset="-122"/>
                <a:ea typeface="微软雅黑" panose="020B0503020204020204" pitchFamily="34" charset="-122"/>
                <a:sym typeface="+mn-ea"/>
              </a:rPr>
              <a:t>，计算境内税额后</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加上补税额</a:t>
            </a:r>
            <a:r>
              <a:rPr lang="zh-CN" altLang="zh-CN" sz="2000" b="0" kern="1200" dirty="0">
                <a:latin typeface="微软雅黑" panose="020B0503020204020204" pitchFamily="34" charset="-122"/>
                <a:ea typeface="微软雅黑" panose="020B0503020204020204" pitchFamily="34" charset="-122"/>
                <a:sym typeface="+mn-ea"/>
              </a:rPr>
              <a:t>。</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）境内所得的应纳税额＝</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200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25%</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50</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A</a:t>
            </a:r>
            <a:r>
              <a:rPr lang="zh-CN" altLang="zh-CN" sz="2000" b="0" kern="1200" dirty="0">
                <a:latin typeface="微软雅黑" panose="020B0503020204020204" pitchFamily="34" charset="-122"/>
                <a:ea typeface="微软雅黑" panose="020B0503020204020204" pitchFamily="34" charset="-122"/>
                <a:sym typeface="+mn-ea"/>
              </a:rPr>
              <a:t>国的可抵免税额（三步法）</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第一步：抵免限额＝</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50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25%</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12.5</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第二步：实缴税额＝</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10</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第三步：补税额＝</a:t>
            </a:r>
            <a:r>
              <a:rPr lang="en-US" altLang="zh-CN" sz="2000" b="0" kern="1200" dirty="0">
                <a:latin typeface="微软雅黑" panose="020B0503020204020204" pitchFamily="34" charset="-122"/>
                <a:ea typeface="微软雅黑" panose="020B0503020204020204" pitchFamily="34" charset="-122"/>
                <a:sym typeface="+mn-ea"/>
              </a:rPr>
              <a:t>2.5</a:t>
            </a:r>
            <a:r>
              <a:rPr lang="zh-CN" altLang="zh-CN" sz="2000" b="0" kern="1200" dirty="0">
                <a:latin typeface="微软雅黑" panose="020B0503020204020204" pitchFamily="34" charset="-122"/>
                <a:ea typeface="微软雅黑" panose="020B0503020204020204" pitchFamily="34" charset="-122"/>
                <a:sym typeface="+mn-ea"/>
              </a:rPr>
              <a:t>（万元）（多不退少要补）</a:t>
            </a:r>
            <a:endParaRPr lang="zh-CN" altLang="zh-CN" b="1" kern="1200" dirty="0">
              <a:latin typeface="微软雅黑" panose="020B0503020204020204" pitchFamily="34" charset="-122"/>
              <a:ea typeface="微软雅黑" panose="020B0503020204020204" pitchFamily="34" charset="-122"/>
              <a:cs typeface="+mn-cs"/>
            </a:endParaRPr>
          </a:p>
          <a:p>
            <a:endParaRPr lang="zh-CN" altLang="en-US"/>
          </a:p>
        </p:txBody>
      </p:sp>
      <p:sp>
        <p:nvSpPr>
          <p:cNvPr id="4" name="文本框 3"/>
          <p:cNvSpPr txBox="1"/>
          <p:nvPr/>
        </p:nvSpPr>
        <p:spPr>
          <a:xfrm>
            <a:off x="859790" y="4232910"/>
            <a:ext cx="7423785" cy="1363345"/>
          </a:xfrm>
          <a:prstGeom prst="rect">
            <a:avLst/>
          </a:prstGeom>
          <a:noFill/>
        </p:spPr>
        <p:txBody>
          <a:bodyPr wrap="square" rtlCol="0" anchor="t">
            <a:spAutoFit/>
          </a:bodyPr>
          <a:p>
            <a:pPr>
              <a:lnSpc>
                <a:spcPct val="115000"/>
              </a:lnSpc>
            </a:pPr>
            <a:r>
              <a:rPr lang="zh-CN" altLang="zh-CN" sz="1800" b="1" dirty="0">
                <a:solidFill>
                  <a:schemeClr val="tx1"/>
                </a:solidFill>
                <a:latin typeface="微软雅黑" panose="020B0503020204020204" pitchFamily="34" charset="-122"/>
                <a:ea typeface="微软雅黑" panose="020B0503020204020204" pitchFamily="34" charset="-122"/>
                <a:sym typeface="+mn-ea"/>
              </a:rPr>
              <a:t>资料：某企业</a:t>
            </a:r>
            <a:r>
              <a:rPr lang="en-US" altLang="zh-CN" sz="1800" b="1" dirty="0">
                <a:solidFill>
                  <a:schemeClr val="tx1"/>
                </a:solidFill>
                <a:latin typeface="微软雅黑" panose="020B0503020204020204" pitchFamily="34" charset="-122"/>
                <a:ea typeface="微软雅黑" panose="020B0503020204020204" pitchFamily="34" charset="-122"/>
                <a:sym typeface="+mn-ea"/>
              </a:rPr>
              <a:t>2022</a:t>
            </a:r>
            <a:r>
              <a:rPr lang="zh-CN" altLang="zh-CN" sz="1800" b="1" dirty="0">
                <a:solidFill>
                  <a:schemeClr val="tx1"/>
                </a:solidFill>
                <a:latin typeface="微软雅黑" panose="020B0503020204020204" pitchFamily="34" charset="-122"/>
                <a:ea typeface="微软雅黑" panose="020B0503020204020204" pitchFamily="34" charset="-122"/>
                <a:sym typeface="+mn-ea"/>
              </a:rPr>
              <a:t>年度境内应纳税所得额为</a:t>
            </a:r>
            <a:r>
              <a:rPr lang="en-US" altLang="zh-CN" sz="1800" b="1" dirty="0">
                <a:solidFill>
                  <a:schemeClr val="tx1"/>
                </a:solidFill>
                <a:latin typeface="微软雅黑" panose="020B0503020204020204" pitchFamily="34" charset="-122"/>
                <a:ea typeface="微软雅黑" panose="020B0503020204020204" pitchFamily="34" charset="-122"/>
                <a:sym typeface="+mn-ea"/>
              </a:rPr>
              <a:t>200</a:t>
            </a:r>
            <a:r>
              <a:rPr lang="zh-CN" altLang="zh-CN" sz="1800" b="1" dirty="0">
                <a:solidFill>
                  <a:schemeClr val="tx1"/>
                </a:solidFill>
                <a:latin typeface="微软雅黑" panose="020B0503020204020204" pitchFamily="34" charset="-122"/>
                <a:ea typeface="微软雅黑" panose="020B0503020204020204" pitchFamily="34" charset="-122"/>
                <a:sym typeface="+mn-ea"/>
              </a:rPr>
              <a:t>万元，适用</a:t>
            </a:r>
            <a:r>
              <a:rPr lang="en-US" altLang="zh-CN" sz="1800" b="1" dirty="0">
                <a:solidFill>
                  <a:schemeClr val="tx1"/>
                </a:solidFill>
                <a:latin typeface="微软雅黑" panose="020B0503020204020204" pitchFamily="34" charset="-122"/>
                <a:ea typeface="微软雅黑" panose="020B0503020204020204" pitchFamily="34" charset="-122"/>
                <a:sym typeface="+mn-ea"/>
              </a:rPr>
              <a:t>25%</a:t>
            </a:r>
            <a:r>
              <a:rPr lang="zh-CN" altLang="zh-CN" sz="1800" b="1" dirty="0">
                <a:solidFill>
                  <a:schemeClr val="tx1"/>
                </a:solidFill>
                <a:latin typeface="微软雅黑" panose="020B0503020204020204" pitchFamily="34" charset="-122"/>
                <a:ea typeface="微软雅黑" panose="020B0503020204020204" pitchFamily="34" charset="-122"/>
                <a:sym typeface="+mn-ea"/>
              </a:rPr>
              <a:t>的企业所得税税率。在</a:t>
            </a:r>
            <a:r>
              <a:rPr lang="en-US" altLang="zh-CN" sz="1800" b="1" dirty="0">
                <a:solidFill>
                  <a:schemeClr val="tx1"/>
                </a:solidFill>
                <a:latin typeface="微软雅黑" panose="020B0503020204020204" pitchFamily="34" charset="-122"/>
                <a:ea typeface="微软雅黑" panose="020B0503020204020204" pitchFamily="34" charset="-122"/>
                <a:sym typeface="+mn-ea"/>
              </a:rPr>
              <a:t>A</a:t>
            </a:r>
            <a:r>
              <a:rPr lang="zh-CN" altLang="zh-CN" sz="1800" b="1" dirty="0">
                <a:solidFill>
                  <a:schemeClr val="tx1"/>
                </a:solidFill>
                <a:latin typeface="微软雅黑" panose="020B0503020204020204" pitchFamily="34" charset="-122"/>
                <a:ea typeface="微软雅黑" panose="020B0503020204020204" pitchFamily="34" charset="-122"/>
                <a:sym typeface="+mn-ea"/>
              </a:rPr>
              <a:t>国分支机构的应纳税所得额为</a:t>
            </a:r>
            <a:r>
              <a:rPr lang="en-US" altLang="zh-CN" sz="1800" b="1" dirty="0">
                <a:solidFill>
                  <a:schemeClr val="tx1"/>
                </a:solidFill>
                <a:latin typeface="微软雅黑" panose="020B0503020204020204" pitchFamily="34" charset="-122"/>
                <a:ea typeface="微软雅黑" panose="020B0503020204020204" pitchFamily="34" charset="-122"/>
                <a:sym typeface="+mn-ea"/>
              </a:rPr>
              <a:t>50</a:t>
            </a:r>
            <a:r>
              <a:rPr lang="zh-CN" altLang="zh-CN" sz="1800" b="1" dirty="0">
                <a:solidFill>
                  <a:schemeClr val="tx1"/>
                </a:solidFill>
                <a:latin typeface="微软雅黑" panose="020B0503020204020204" pitchFamily="34" charset="-122"/>
                <a:ea typeface="微软雅黑" panose="020B0503020204020204" pitchFamily="34" charset="-122"/>
                <a:sym typeface="+mn-ea"/>
              </a:rPr>
              <a:t>万元，</a:t>
            </a:r>
            <a:r>
              <a:rPr lang="en-US" altLang="zh-CN" sz="1800" b="1" dirty="0">
                <a:solidFill>
                  <a:schemeClr val="tx1"/>
                </a:solidFill>
                <a:latin typeface="微软雅黑" panose="020B0503020204020204" pitchFamily="34" charset="-122"/>
                <a:ea typeface="微软雅黑" panose="020B0503020204020204" pitchFamily="34" charset="-122"/>
                <a:sym typeface="+mn-ea"/>
              </a:rPr>
              <a:t>A</a:t>
            </a:r>
            <a:r>
              <a:rPr lang="zh-CN" altLang="zh-CN" sz="1800" b="1" dirty="0">
                <a:solidFill>
                  <a:schemeClr val="tx1"/>
                </a:solidFill>
                <a:latin typeface="微软雅黑" panose="020B0503020204020204" pitchFamily="34" charset="-122"/>
                <a:ea typeface="微软雅黑" panose="020B0503020204020204" pitchFamily="34" charset="-122"/>
                <a:sym typeface="+mn-ea"/>
              </a:rPr>
              <a:t>国税率为</a:t>
            </a:r>
            <a:r>
              <a:rPr lang="en-US" altLang="zh-CN" sz="1800" b="1" dirty="0">
                <a:solidFill>
                  <a:schemeClr val="tx1"/>
                </a:solidFill>
                <a:latin typeface="微软雅黑" panose="020B0503020204020204" pitchFamily="34" charset="-122"/>
                <a:ea typeface="微软雅黑" panose="020B0503020204020204" pitchFamily="34" charset="-122"/>
                <a:sym typeface="+mn-ea"/>
              </a:rPr>
              <a:t>20%</a:t>
            </a:r>
            <a:r>
              <a:rPr lang="zh-CN" altLang="zh-CN" sz="1800" b="1" dirty="0">
                <a:solidFill>
                  <a:schemeClr val="tx1"/>
                </a:solidFill>
                <a:latin typeface="微软雅黑" panose="020B0503020204020204" pitchFamily="34" charset="-122"/>
                <a:ea typeface="微软雅黑" panose="020B0503020204020204" pitchFamily="34" charset="-122"/>
                <a:sym typeface="+mn-ea"/>
              </a:rPr>
              <a:t>；两个分支机构在</a:t>
            </a:r>
            <a:r>
              <a:rPr lang="en-US" altLang="zh-CN" sz="1800" b="1" dirty="0">
                <a:solidFill>
                  <a:schemeClr val="tx1"/>
                </a:solidFill>
                <a:latin typeface="微软雅黑" panose="020B0503020204020204" pitchFamily="34" charset="-122"/>
                <a:ea typeface="微软雅黑" panose="020B0503020204020204" pitchFamily="34" charset="-122"/>
                <a:sym typeface="+mn-ea"/>
              </a:rPr>
              <a:t>A</a:t>
            </a:r>
            <a:r>
              <a:rPr lang="zh-CN" altLang="zh-CN" sz="1800" b="1" dirty="0">
                <a:solidFill>
                  <a:schemeClr val="tx1"/>
                </a:solidFill>
                <a:latin typeface="微软雅黑" panose="020B0503020204020204" pitchFamily="34" charset="-122"/>
                <a:ea typeface="微软雅黑" panose="020B0503020204020204" pitchFamily="34" charset="-122"/>
                <a:sym typeface="+mn-ea"/>
              </a:rPr>
              <a:t>、</a:t>
            </a:r>
            <a:r>
              <a:rPr lang="en-US" altLang="zh-CN" sz="1800" b="1" dirty="0">
                <a:solidFill>
                  <a:schemeClr val="tx1"/>
                </a:solidFill>
                <a:latin typeface="微软雅黑" panose="020B0503020204020204" pitchFamily="34" charset="-122"/>
                <a:ea typeface="微软雅黑" panose="020B0503020204020204" pitchFamily="34" charset="-122"/>
                <a:sym typeface="+mn-ea"/>
              </a:rPr>
              <a:t>B</a:t>
            </a:r>
            <a:r>
              <a:rPr lang="zh-CN" altLang="zh-CN" sz="1800" b="1" dirty="0">
                <a:solidFill>
                  <a:schemeClr val="tx1"/>
                </a:solidFill>
                <a:latin typeface="微软雅黑" panose="020B0503020204020204" pitchFamily="34" charset="-122"/>
                <a:ea typeface="微软雅黑" panose="020B0503020204020204" pitchFamily="34" charset="-122"/>
                <a:sym typeface="+mn-ea"/>
              </a:rPr>
              <a:t>两国分别缴纳了</a:t>
            </a:r>
            <a:r>
              <a:rPr lang="en-US" altLang="zh-CN" sz="1800" b="1" dirty="0">
                <a:solidFill>
                  <a:schemeClr val="tx1"/>
                </a:solidFill>
                <a:latin typeface="微软雅黑" panose="020B0503020204020204" pitchFamily="34" charset="-122"/>
                <a:ea typeface="微软雅黑" panose="020B0503020204020204" pitchFamily="34" charset="-122"/>
                <a:sym typeface="+mn-ea"/>
              </a:rPr>
              <a:t>10</a:t>
            </a:r>
            <a:r>
              <a:rPr lang="zh-CN" altLang="zh-CN" sz="1800" b="1" dirty="0">
                <a:solidFill>
                  <a:schemeClr val="tx1"/>
                </a:solidFill>
                <a:latin typeface="微软雅黑" panose="020B0503020204020204" pitchFamily="34" charset="-122"/>
                <a:ea typeface="微软雅黑" panose="020B0503020204020204" pitchFamily="34" charset="-122"/>
                <a:sym typeface="+mn-ea"/>
              </a:rPr>
              <a:t>万元和</a:t>
            </a:r>
            <a:r>
              <a:rPr lang="en-US" altLang="zh-CN" sz="1800" b="1" dirty="0">
                <a:solidFill>
                  <a:schemeClr val="tx1"/>
                </a:solidFill>
                <a:latin typeface="微软雅黑" panose="020B0503020204020204" pitchFamily="34" charset="-122"/>
                <a:ea typeface="微软雅黑" panose="020B0503020204020204" pitchFamily="34" charset="-122"/>
                <a:sym typeface="+mn-ea"/>
              </a:rPr>
              <a:t>9</a:t>
            </a:r>
            <a:r>
              <a:rPr lang="zh-CN" altLang="zh-CN" sz="1800" b="1" dirty="0">
                <a:solidFill>
                  <a:schemeClr val="tx1"/>
                </a:solidFill>
                <a:latin typeface="微软雅黑" panose="020B0503020204020204" pitchFamily="34" charset="-122"/>
                <a:ea typeface="微软雅黑" panose="020B0503020204020204" pitchFamily="34" charset="-122"/>
                <a:sym typeface="+mn-ea"/>
              </a:rPr>
              <a:t>万元的企业所得税。</a:t>
            </a:r>
            <a:endParaRPr lang="zh-CN" altLang="zh-CN" sz="1800" b="1"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1125855"/>
            <a:ext cx="8229600" cy="2541270"/>
          </a:xfrm>
        </p:spPr>
        <p:txBody>
          <a:bodyPr/>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B</a:t>
            </a:r>
            <a:r>
              <a:rPr lang="zh-CN" altLang="zh-CN" sz="2000" b="0" kern="1200" dirty="0">
                <a:latin typeface="微软雅黑" panose="020B0503020204020204" pitchFamily="34" charset="-122"/>
                <a:ea typeface="微软雅黑" panose="020B0503020204020204" pitchFamily="34" charset="-122"/>
                <a:sym typeface="+mn-ea"/>
              </a:rPr>
              <a:t>国的可抵免税额（三步法）</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第一步：抵免限额＝</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30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25%</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7.5</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第二步：实缴税额＝</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9</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第三步：补税额＝</a:t>
            </a:r>
            <a:r>
              <a:rPr lang="en-US" altLang="zh-CN" sz="2000" b="0" kern="1200" dirty="0">
                <a:latin typeface="微软雅黑" panose="020B0503020204020204" pitchFamily="34" charset="-122"/>
                <a:ea typeface="微软雅黑" panose="020B0503020204020204" pitchFamily="34" charset="-122"/>
                <a:sym typeface="+mn-ea"/>
              </a:rPr>
              <a:t>0</a:t>
            </a:r>
            <a:r>
              <a:rPr lang="zh-CN" altLang="zh-CN" sz="2000" b="0" kern="1200" dirty="0">
                <a:latin typeface="微软雅黑" panose="020B0503020204020204" pitchFamily="34" charset="-122"/>
                <a:ea typeface="微软雅黑" panose="020B0503020204020204" pitchFamily="34" charset="-122"/>
                <a:sym typeface="+mn-ea"/>
              </a:rPr>
              <a:t>（万元）（多不退少要补）</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4</a:t>
            </a:r>
            <a:r>
              <a:rPr lang="zh-CN" altLang="zh-CN" sz="2000" b="0" kern="1200" dirty="0">
                <a:latin typeface="微软雅黑" panose="020B0503020204020204" pitchFamily="34" charset="-122"/>
                <a:ea typeface="微软雅黑" panose="020B0503020204020204" pitchFamily="34" charset="-122"/>
                <a:sym typeface="+mn-ea"/>
              </a:rPr>
              <a:t>）该企业汇总时在我国应缴纳的企业所得税税额＝</a:t>
            </a:r>
            <a:r>
              <a:rPr lang="en-US" altLang="zh-CN" sz="2000" b="0" kern="1200" dirty="0">
                <a:latin typeface="微软雅黑" panose="020B0503020204020204" pitchFamily="34" charset="-122"/>
                <a:ea typeface="微软雅黑" panose="020B0503020204020204" pitchFamily="34" charset="-122"/>
                <a:sym typeface="+mn-ea"/>
              </a:rPr>
              <a:t>50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2.5</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52.5</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endParaRPr lang="zh-CN" altLang="en-US" sz="2000" b="0"/>
          </a:p>
        </p:txBody>
      </p:sp>
      <p:sp>
        <p:nvSpPr>
          <p:cNvPr id="4" name="文本框 3"/>
          <p:cNvSpPr txBox="1"/>
          <p:nvPr/>
        </p:nvSpPr>
        <p:spPr>
          <a:xfrm>
            <a:off x="899160" y="3933190"/>
            <a:ext cx="7536815" cy="1153160"/>
          </a:xfrm>
          <a:prstGeom prst="rect">
            <a:avLst/>
          </a:prstGeom>
          <a:noFill/>
        </p:spPr>
        <p:txBody>
          <a:bodyPr wrap="square" rtlCol="0" anchor="t">
            <a:spAutoFit/>
          </a:bodyPr>
          <a:p>
            <a:pPr>
              <a:lnSpc>
                <a:spcPct val="115000"/>
              </a:lnSpc>
            </a:pPr>
            <a:r>
              <a:rPr lang="zh-CN"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资料：在</a:t>
            </a:r>
            <a:r>
              <a:rPr lang="en-US"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B</a:t>
            </a:r>
            <a:r>
              <a:rPr lang="zh-CN"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国的分支机构的应纳税所得额为</a:t>
            </a:r>
            <a:r>
              <a:rPr lang="en-US"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30</a:t>
            </a:r>
            <a:r>
              <a:rPr lang="zh-CN"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万元，</a:t>
            </a:r>
            <a:r>
              <a:rPr lang="en-US"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B</a:t>
            </a:r>
            <a:r>
              <a:rPr lang="zh-CN"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国税率为</a:t>
            </a:r>
            <a:r>
              <a:rPr lang="en-US"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30%</a:t>
            </a:r>
            <a:r>
              <a:rPr lang="zh-CN"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。两个分支机构在</a:t>
            </a:r>
            <a:r>
              <a:rPr lang="en-US"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A</a:t>
            </a:r>
            <a:r>
              <a:rPr lang="zh-CN"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a:t>
            </a:r>
            <a:r>
              <a:rPr lang="en-US"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B</a:t>
            </a:r>
            <a:r>
              <a:rPr lang="zh-CN"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两国分别缴纳了</a:t>
            </a:r>
            <a:r>
              <a:rPr lang="en-US"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10</a:t>
            </a:r>
            <a:r>
              <a:rPr lang="zh-CN"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万元和</a:t>
            </a:r>
            <a:r>
              <a:rPr lang="en-US"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9</a:t>
            </a:r>
            <a:r>
              <a:rPr lang="zh-CN"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rPr>
              <a:t>万元的企业所得税。</a:t>
            </a:r>
            <a:endParaRPr lang="zh-CN" altLang="zh-CN" sz="2000" dirty="0">
              <a:solidFill>
                <a:schemeClr val="tx1"/>
              </a:solidFill>
              <a:latin typeface="微软雅黑" panose="020B0503020204020204" pitchFamily="34" charset="-122"/>
              <a:ea typeface="微软雅黑" panose="020B0503020204020204" pitchFamily="34" charset="-122"/>
              <a:sym typeface="华康少女文字W5(P)" pitchFamily="8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405130"/>
            <a:ext cx="7595870" cy="4638040"/>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15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【考题</a:t>
              </a:r>
              <a:r>
                <a:rPr lang="en-US"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en-US" sz="2000" dirty="0">
                  <a:solidFill>
                    <a:srgbClr val="FF0000"/>
                  </a:solidFill>
                  <a:latin typeface="微软雅黑" panose="020B0503020204020204" pitchFamily="34" charset="-122"/>
                  <a:ea typeface="微软雅黑" panose="020B0503020204020204" pitchFamily="34" charset="-122"/>
                  <a:sym typeface="+mn-ea"/>
                </a:rPr>
                <a:t>单</a:t>
              </a:r>
              <a:r>
                <a:rPr lang="zh-CN" sz="2000" dirty="0">
                  <a:solidFill>
                    <a:srgbClr val="FF0000"/>
                  </a:solidFill>
                  <a:latin typeface="微软雅黑" panose="020B0503020204020204" pitchFamily="34" charset="-122"/>
                  <a:ea typeface="微软雅黑" panose="020B0503020204020204" pitchFamily="34" charset="-122"/>
                  <a:sym typeface="+mn-ea"/>
                </a:rPr>
                <a:t>选</a:t>
              </a:r>
              <a:r>
                <a:rPr lang="zh-CN" altLang="zh-CN" sz="2000" dirty="0">
                  <a:solidFill>
                    <a:srgbClr val="FF0000"/>
                  </a:solidFill>
                  <a:latin typeface="微软雅黑" panose="020B0503020204020204" pitchFamily="34" charset="-122"/>
                  <a:ea typeface="微软雅黑" panose="020B0503020204020204" pitchFamily="34" charset="-122"/>
                  <a:sym typeface="+mn-ea"/>
                </a:rPr>
                <a:t>题】</a:t>
              </a:r>
              <a:r>
                <a:rPr lang="zh-CN" altLang="zh-CN" sz="2000" dirty="0">
                  <a:latin typeface="微软雅黑" panose="020B0503020204020204" pitchFamily="34" charset="-122"/>
                  <a:ea typeface="微软雅黑" panose="020B0503020204020204" pitchFamily="34" charset="-122"/>
                  <a:sym typeface="+mn-ea"/>
                </a:rPr>
                <a:t>甲公司</a:t>
              </a:r>
              <a:r>
                <a:rPr lang="en-US" altLang="zh-CN" sz="2000" dirty="0">
                  <a:latin typeface="微软雅黑" panose="020B0503020204020204" pitchFamily="34" charset="-122"/>
                  <a:ea typeface="微软雅黑" panose="020B0503020204020204" pitchFamily="34" charset="-122"/>
                  <a:sym typeface="+mn-ea"/>
                </a:rPr>
                <a:t>2022</a:t>
              </a:r>
              <a:r>
                <a:rPr lang="zh-CN" altLang="zh-CN" sz="2000" dirty="0">
                  <a:latin typeface="微软雅黑" panose="020B0503020204020204" pitchFamily="34" charset="-122"/>
                  <a:ea typeface="微软雅黑" panose="020B0503020204020204" pitchFamily="34" charset="-122"/>
                  <a:sym typeface="+mn-ea"/>
                </a:rPr>
                <a:t>年应纳税所得额为</a:t>
              </a:r>
              <a:r>
                <a:rPr lang="en-US" altLang="zh-CN" sz="2000" dirty="0">
                  <a:latin typeface="微软雅黑" panose="020B0503020204020204" pitchFamily="34" charset="-122"/>
                  <a:ea typeface="微软雅黑" panose="020B0503020204020204" pitchFamily="34" charset="-122"/>
                  <a:sym typeface="+mn-ea"/>
                </a:rPr>
                <a:t>  1 000</a:t>
              </a:r>
              <a:r>
                <a:rPr lang="zh-CN" altLang="zh-CN" sz="2000" dirty="0">
                  <a:latin typeface="微软雅黑" panose="020B0503020204020204" pitchFamily="34" charset="-122"/>
                  <a:ea typeface="微软雅黑" panose="020B0503020204020204" pitchFamily="34" charset="-122"/>
                  <a:sym typeface="+mn-ea"/>
                </a:rPr>
                <a:t>万元，减免税额为</a:t>
              </a:r>
              <a:r>
                <a:rPr lang="en-US" altLang="zh-CN" sz="2000" dirty="0">
                  <a:latin typeface="微软雅黑" panose="020B0503020204020204" pitchFamily="34" charset="-122"/>
                  <a:ea typeface="微软雅黑" panose="020B0503020204020204" pitchFamily="34" charset="-122"/>
                  <a:sym typeface="+mn-ea"/>
                </a:rPr>
                <a:t>10</a:t>
              </a:r>
              <a:r>
                <a:rPr lang="zh-CN" altLang="zh-CN" sz="2000" dirty="0">
                  <a:latin typeface="微软雅黑" panose="020B0503020204020204" pitchFamily="34" charset="-122"/>
                  <a:ea typeface="微软雅黑" panose="020B0503020204020204" pitchFamily="34" charset="-122"/>
                  <a:sym typeface="+mn-ea"/>
                </a:rPr>
                <a:t>万元，抵免税额为</a:t>
              </a:r>
              <a:r>
                <a:rPr lang="en-US" altLang="zh-CN" sz="2000" dirty="0">
                  <a:latin typeface="微软雅黑" panose="020B0503020204020204" pitchFamily="34" charset="-122"/>
                  <a:ea typeface="微软雅黑" panose="020B0503020204020204" pitchFamily="34" charset="-122"/>
                  <a:sym typeface="+mn-ea"/>
                </a:rPr>
                <a:t>20</a:t>
              </a:r>
              <a:r>
                <a:rPr lang="zh-CN" altLang="zh-CN" sz="2000" dirty="0">
                  <a:latin typeface="微软雅黑" panose="020B0503020204020204" pitchFamily="34" charset="-122"/>
                  <a:ea typeface="微软雅黑" panose="020B0503020204020204" pitchFamily="34" charset="-122"/>
                  <a:sym typeface="+mn-ea"/>
                </a:rPr>
                <a:t>万元，所得税税率为</a:t>
              </a:r>
              <a:r>
                <a:rPr lang="en-US" altLang="zh-CN" sz="2000" dirty="0">
                  <a:latin typeface="微软雅黑" panose="020B0503020204020204" pitchFamily="34" charset="-122"/>
                  <a:ea typeface="微软雅黑" panose="020B0503020204020204" pitchFamily="34" charset="-122"/>
                  <a:sym typeface="+mn-ea"/>
                </a:rPr>
                <a:t>25%</a:t>
              </a:r>
              <a:r>
                <a:rPr lang="zh-CN" altLang="zh-CN" sz="2000" dirty="0">
                  <a:latin typeface="微软雅黑" panose="020B0503020204020204" pitchFamily="34" charset="-122"/>
                  <a:ea typeface="微软雅黑" panose="020B0503020204020204" pitchFamily="34" charset="-122"/>
                  <a:sym typeface="+mn-ea"/>
                </a:rPr>
                <a:t>，则企业所得税应纳税额的计算公式中，正确的是（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A.1 000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25%</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230</a:t>
              </a:r>
              <a:r>
                <a:rPr lang="zh-CN" altLang="zh-CN" sz="2000" dirty="0">
                  <a:latin typeface="微软雅黑" panose="020B0503020204020204" pitchFamily="34" charset="-122"/>
                  <a:ea typeface="微软雅黑" panose="020B0503020204020204" pitchFamily="34" charset="-122"/>
                  <a:sym typeface="+mn-ea"/>
                </a:rPr>
                <a:t>万元</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B.1 000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25%</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10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220</a:t>
              </a:r>
              <a:r>
                <a:rPr lang="zh-CN" altLang="zh-CN" sz="2000" dirty="0">
                  <a:latin typeface="微软雅黑" panose="020B0503020204020204" pitchFamily="34" charset="-122"/>
                  <a:ea typeface="微软雅黑" panose="020B0503020204020204" pitchFamily="34" charset="-122"/>
                  <a:sym typeface="+mn-ea"/>
                </a:rPr>
                <a:t>万元</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C.1 000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25%</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10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240</a:t>
              </a:r>
              <a:r>
                <a:rPr lang="zh-CN" altLang="zh-CN" sz="2000" dirty="0">
                  <a:latin typeface="微软雅黑" panose="020B0503020204020204" pitchFamily="34" charset="-122"/>
                  <a:ea typeface="微软雅黑" panose="020B0503020204020204" pitchFamily="34" charset="-122"/>
                  <a:sym typeface="+mn-ea"/>
                </a:rPr>
                <a:t>万元</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D.1 000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25%</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250</a:t>
              </a:r>
              <a:r>
                <a:rPr lang="zh-CN" altLang="zh-CN" sz="2000" dirty="0">
                  <a:latin typeface="微软雅黑" panose="020B0503020204020204" pitchFamily="34" charset="-122"/>
                  <a:ea typeface="微软雅黑" panose="020B0503020204020204" pitchFamily="34" charset="-122"/>
                  <a:sym typeface="+mn-ea"/>
                </a:rPr>
                <a:t>万元</a:t>
              </a:r>
              <a:r>
                <a:rPr lang="en-US" altLang="zh-CN" sz="2000" dirty="0">
                  <a:latin typeface="微软雅黑" panose="020B0503020204020204" pitchFamily="34" charset="-122"/>
                  <a:ea typeface="微软雅黑" panose="020B0503020204020204" pitchFamily="34" charset="-122"/>
                  <a:sym typeface="+mn-ea"/>
                </a:rPr>
                <a:t>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1" dirty="0">
                  <a:latin typeface="微软雅黑" panose="020B0503020204020204" pitchFamily="34" charset="-122"/>
                  <a:ea typeface="微软雅黑" panose="020B0503020204020204" pitchFamily="34" charset="-122"/>
                  <a:sym typeface="+mn-ea"/>
                </a:rPr>
                <a:t>  </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40080" y="4149090"/>
            <a:ext cx="8271510" cy="2474595"/>
          </a:xfrm>
          <a:prstGeom prst="rect">
            <a:avLst/>
          </a:prstGeom>
          <a:noFill/>
        </p:spPr>
        <p:txBody>
          <a:bodyPr wrap="square" rtlCol="0" anchor="t">
            <a:no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B</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defTabSz="685800">
              <a:lnSpc>
                <a:spcPts val="2800"/>
              </a:lnSpc>
              <a:spcBef>
                <a:spcPct val="0"/>
              </a:spcBef>
              <a:buClrTx/>
              <a:buSzTx/>
            </a:pPr>
            <a:r>
              <a:rPr lang="zh-CN" altLang="zh-CN" sz="1800" dirty="0">
                <a:solidFill>
                  <a:srgbClr val="FF0000"/>
                </a:solidFill>
                <a:latin typeface="微软雅黑" panose="020B0503020204020204" pitchFamily="34" charset="-122"/>
                <a:ea typeface="微软雅黑" panose="020B0503020204020204" pitchFamily="34" charset="-122"/>
                <a:sym typeface="+mn-ea"/>
              </a:rPr>
              <a:t>【解析】</a:t>
            </a:r>
            <a:r>
              <a:rPr lang="zh-CN" altLang="zh-CN" sz="2000" dirty="0">
                <a:latin typeface="微软雅黑" panose="020B0503020204020204" pitchFamily="34" charset="-122"/>
                <a:ea typeface="微软雅黑" panose="020B0503020204020204" pitchFamily="34" charset="-122"/>
                <a:sym typeface="+mn-ea"/>
              </a:rPr>
              <a:t>企业所得税应纳税额</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ts val="2800"/>
              </a:lnSpc>
              <a:spcBef>
                <a:spcPct val="0"/>
              </a:spcBef>
              <a:buClrTx/>
              <a:buSzTx/>
            </a:pPr>
            <a:r>
              <a:rPr lang="zh-CN" altLang="zh-CN" sz="2000" dirty="0">
                <a:latin typeface="微软雅黑" panose="020B0503020204020204" pitchFamily="34" charset="-122"/>
                <a:ea typeface="微软雅黑" panose="020B0503020204020204" pitchFamily="34" charset="-122"/>
                <a:sym typeface="+mn-ea"/>
              </a:rPr>
              <a:t>＝应纳税所得额×适用税率－减免税额－抵免税额</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ts val="2800"/>
              </a:lnSpc>
              <a:spcBef>
                <a:spcPct val="0"/>
              </a:spcBef>
              <a:buClrTx/>
              <a:buSzTx/>
            </a:pPr>
            <a:r>
              <a:rPr lang="en-US" altLang="zh-CN" sz="2000" dirty="0">
                <a:latin typeface="微软雅黑" panose="020B0503020204020204" pitchFamily="34" charset="-122"/>
                <a:ea typeface="+mn-ea"/>
                <a:sym typeface="+mn-ea"/>
              </a:rPr>
              <a:t>=1 000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25%</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10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20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220</a:t>
            </a:r>
            <a:r>
              <a:rPr lang="zh-CN" altLang="en-US" sz="2000" dirty="0">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万元）</a:t>
            </a:r>
            <a:endParaRPr lang="zh-CN" altLang="zh-CN" sz="2000" dirty="0">
              <a:solidFill>
                <a:schemeClr val="tx1"/>
              </a:solidFill>
              <a:latin typeface="微软雅黑" panose="020B0503020204020204" pitchFamily="34" charset="-122"/>
              <a:ea typeface="微软雅黑" panose="020B0503020204020204" pitchFamily="34" charset="-122"/>
            </a:endParaRPr>
          </a:p>
          <a:p>
            <a:pPr indent="466725">
              <a:lnSpc>
                <a:spcPts val="2800"/>
              </a:lnSpc>
              <a:buSzTx/>
              <a:buFont typeface="Arial" panose="020B0604020202020204" pitchFamily="34" charset="0"/>
            </a:pPr>
            <a:endParaRPr lang="en-US" altLang="zh-CN" sz="2000" dirty="0">
              <a:solidFill>
                <a:schemeClr val="tx1"/>
              </a:solidFill>
              <a:latin typeface="微软雅黑" panose="020B0503020204020204" pitchFamily="34" charset="-122"/>
              <a:ea typeface="微软雅黑" panose="020B0503020204020204" pitchFamily="34" charset="-122"/>
              <a:sym typeface="+mn-ea"/>
            </a:endParaRPr>
          </a:p>
          <a:p>
            <a:pPr indent="466725" defTabSz="685800">
              <a:lnSpc>
                <a:spcPct val="150000"/>
              </a:lnSpc>
              <a:spcBef>
                <a:spcPct val="0"/>
              </a:spcBef>
              <a:buClrTx/>
              <a:buSzTx/>
            </a:pPr>
            <a:endParaRPr lang="en-US" altLang="zh-CN" sz="20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3169" name="Rectangle 2"/>
          <p:cNvSpPr>
            <a:spLocks noGrp="1"/>
          </p:cNvSpPr>
          <p:nvPr>
            <p:ph type="title"/>
          </p:nvPr>
        </p:nvSpPr>
        <p:spPr>
          <a:xfrm>
            <a:off x="571500" y="332740"/>
            <a:ext cx="8439150" cy="563563"/>
          </a:xfrm>
        </p:spPr>
        <p:txBody>
          <a:bodyPr wrap="square" lIns="91440" tIns="45720" rIns="91440" bIns="45720" anchor="ctr" anchorCtr="0"/>
          <a:p>
            <a:pPr algn="ctr" eaLnBrk="1" hangingPunct="1"/>
            <a:r>
              <a:rPr lang="zh-CN" altLang="en-US" sz="3200" b="0" noProof="0">
                <a:ln>
                  <a:noFill/>
                </a:ln>
                <a:solidFill>
                  <a:srgbClr val="1318E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任务五</a:t>
            </a:r>
            <a:r>
              <a:rPr lang="en-US" altLang="zh-CN" sz="3200" b="0" noProof="0">
                <a:ln>
                  <a:noFill/>
                </a:ln>
                <a:solidFill>
                  <a:srgbClr val="1318E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b="0" noProof="0">
                <a:ln>
                  <a:noFill/>
                </a:ln>
                <a:solidFill>
                  <a:srgbClr val="1318E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源泉扣缴</a:t>
            </a:r>
            <a:endParaRPr lang="zh-CN" altLang="en-US" sz="3200" dirty="0"/>
          </a:p>
        </p:txBody>
      </p:sp>
      <p:sp>
        <p:nvSpPr>
          <p:cNvPr id="263170" name="Rectangle 3"/>
          <p:cNvSpPr>
            <a:spLocks noGrp="1"/>
          </p:cNvSpPr>
          <p:nvPr>
            <p:ph idx="1"/>
          </p:nvPr>
        </p:nvSpPr>
        <p:spPr>
          <a:xfrm>
            <a:off x="251460" y="836930"/>
            <a:ext cx="8496935" cy="5146040"/>
          </a:xfrm>
        </p:spPr>
        <p:txBody>
          <a:bodyPr wrap="square" lIns="91440" tIns="45720" rIns="91440" bIns="45720" anchor="t" anchorCtr="0"/>
          <a:p>
            <a:pPr indent="466725" defTabSz="685800">
              <a:lnSpc>
                <a:spcPct val="120000"/>
              </a:lnSpc>
              <a:spcBef>
                <a:spcPts val="0"/>
              </a:spcBef>
              <a:spcAft>
                <a:spcPts val="0"/>
              </a:spcAft>
              <a:buClrTx/>
              <a:buSzTx/>
            </a:pPr>
            <a:r>
              <a:rPr lang="zh-CN" altLang="zh-CN" sz="2000" kern="1200" dirty="0">
                <a:latin typeface="微软雅黑" panose="020B0503020204020204" pitchFamily="34" charset="-122"/>
                <a:ea typeface="微软雅黑" panose="020B0503020204020204" pitchFamily="34" charset="-122"/>
                <a:sym typeface="+mn-ea"/>
              </a:rPr>
              <a:t>一、扣缴义务人</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对非居民企业在中国境内未设立机构、场所的，或者虽设立机构、场所但取得的所得与其所设机构、场所没有实际联系的，就其来源于中国境内所得缴纳的所得税，实行源泉扣缴，以支付人为扣缴义务人。</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zh-CN" altLang="zh-CN" sz="2000" kern="1200" dirty="0">
                <a:latin typeface="微软雅黑" panose="020B0503020204020204" pitchFamily="34" charset="-122"/>
                <a:ea typeface="微软雅黑" panose="020B0503020204020204" pitchFamily="34" charset="-122"/>
                <a:sym typeface="+mn-ea"/>
              </a:rPr>
              <a:t>二、扣缴方法</a:t>
            </a:r>
            <a:endParaRPr lang="zh-CN" altLang="zh-CN" sz="200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在中国境内未设立机构、场所的，或者虽设立机构、场所但取得的所得与其所设机构、场所</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没有实际联系</a:t>
            </a:r>
            <a:r>
              <a:rPr lang="zh-CN" altLang="zh-CN" sz="2000" b="0" kern="1200" dirty="0">
                <a:latin typeface="微软雅黑" panose="020B0503020204020204" pitchFamily="34" charset="-122"/>
                <a:ea typeface="微软雅黑" panose="020B0503020204020204" pitchFamily="34" charset="-122"/>
                <a:sym typeface="+mn-ea"/>
              </a:rPr>
              <a:t>的非居民企业，其取得的来源于</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中国境内的所得</a:t>
            </a:r>
            <a:r>
              <a:rPr lang="zh-CN" altLang="zh-CN" sz="2000" b="0" kern="1200" dirty="0">
                <a:latin typeface="微软雅黑" panose="020B0503020204020204" pitchFamily="34" charset="-122"/>
                <a:ea typeface="微软雅黑" panose="020B0503020204020204" pitchFamily="34" charset="-122"/>
                <a:sym typeface="+mn-ea"/>
              </a:rPr>
              <a:t>，按照下列方法计算其应纳税所得额：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股息、红利等权益性投资收益和利息、租金、特许权使用费所得，以</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收入全额</a:t>
            </a:r>
            <a:r>
              <a:rPr lang="zh-CN" altLang="zh-CN" sz="2000" b="0" kern="1200" dirty="0">
                <a:latin typeface="微软雅黑" panose="020B0503020204020204" pitchFamily="34" charset="-122"/>
                <a:ea typeface="微软雅黑" panose="020B0503020204020204" pitchFamily="34" charset="-122"/>
                <a:sym typeface="+mn-ea"/>
              </a:rPr>
              <a:t>为应纳税所得额；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转让财产所得，以收入全额减除财产净值后的</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余额</a:t>
            </a:r>
            <a:r>
              <a:rPr lang="zh-CN" altLang="zh-CN" sz="2000" b="0" kern="1200" dirty="0">
                <a:latin typeface="微软雅黑" panose="020B0503020204020204" pitchFamily="34" charset="-122"/>
                <a:ea typeface="微软雅黑" panose="020B0503020204020204" pitchFamily="34" charset="-122"/>
                <a:sym typeface="+mn-ea"/>
              </a:rPr>
              <a:t>为应纳税所得额；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zh-CN" altLang="zh-CN" sz="2000" b="0" kern="1200" dirty="0">
                <a:latin typeface="微软雅黑" panose="020B0503020204020204" pitchFamily="34" charset="-122"/>
                <a:ea typeface="微软雅黑" panose="020B0503020204020204" pitchFamily="34" charset="-122"/>
                <a:sym typeface="+mn-ea"/>
              </a:rPr>
              <a:t>财产净值，是指有关资产、财产的计税基础减除已经按照规定扣除的折旧、折耗、摊销、准备金等后的余额。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其他所得，参照前两项规定的方法计算应纳税所得额。</a:t>
            </a:r>
            <a:endParaRPr lang="zh-CN" altLang="en-US" sz="2000" b="1" kern="1200" dirty="0">
              <a:latin typeface="微软雅黑" panose="020B0503020204020204" pitchFamily="34" charset="-122"/>
              <a:ea typeface="微软雅黑" panose="020B0503020204020204" pitchFamily="34" charset="-122"/>
              <a:cs typeface="+mn-cs"/>
            </a:endParaRPr>
          </a:p>
          <a:p>
            <a:pPr eaLnBrk="1" hangingPunct="1"/>
            <a:endParaRPr lang="zh-CN" altLang="en-US" sz="2000" b="0"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405130"/>
            <a:ext cx="7595870" cy="4318000"/>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【考题</a:t>
              </a:r>
              <a:r>
                <a:rPr lang="en-US"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en-US" sz="2000" dirty="0">
                  <a:solidFill>
                    <a:srgbClr val="FF0000"/>
                  </a:solidFill>
                  <a:latin typeface="微软雅黑" panose="020B0503020204020204" pitchFamily="34" charset="-122"/>
                  <a:ea typeface="微软雅黑" panose="020B0503020204020204" pitchFamily="34" charset="-122"/>
                  <a:sym typeface="+mn-ea"/>
                </a:rPr>
                <a:t>多</a:t>
              </a:r>
              <a:r>
                <a:rPr lang="zh-CN" sz="2000" dirty="0">
                  <a:solidFill>
                    <a:srgbClr val="FF0000"/>
                  </a:solidFill>
                  <a:latin typeface="微软雅黑" panose="020B0503020204020204" pitchFamily="34" charset="-122"/>
                  <a:ea typeface="微软雅黑" panose="020B0503020204020204" pitchFamily="34" charset="-122"/>
                  <a:sym typeface="+mn-ea"/>
                </a:rPr>
                <a:t>选</a:t>
              </a:r>
              <a:r>
                <a:rPr lang="zh-CN" altLang="zh-CN" sz="2000" dirty="0">
                  <a:solidFill>
                    <a:srgbClr val="FF0000"/>
                  </a:solidFill>
                  <a:latin typeface="微软雅黑" panose="020B0503020204020204" pitchFamily="34" charset="-122"/>
                  <a:ea typeface="微软雅黑" panose="020B0503020204020204" pitchFamily="34" charset="-122"/>
                  <a:sym typeface="+mn-ea"/>
                </a:rPr>
                <a:t>题】</a:t>
              </a:r>
              <a:r>
                <a:rPr lang="zh-CN" altLang="zh-CN" sz="2000" dirty="0">
                  <a:latin typeface="微软雅黑" panose="020B0503020204020204" pitchFamily="34" charset="-122"/>
                  <a:ea typeface="微软雅黑" panose="020B0503020204020204" pitchFamily="34" charset="-122"/>
                  <a:sym typeface="+mn-ea"/>
                </a:rPr>
                <a:t>根据企业所得税法律制度的规定，在中国境内未设立机构、场所，有来源于中国境内所得的非居民纳税人，取得下列所得中，应根据收入全额纳税的有（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特许权使用费所得</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股息红利所得</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租金所得</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转让财产所得</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40080" y="3861435"/>
            <a:ext cx="8271510" cy="2474595"/>
          </a:xfrm>
          <a:prstGeom prst="rect">
            <a:avLst/>
          </a:prstGeom>
          <a:noFill/>
        </p:spPr>
        <p:txBody>
          <a:bodyPr wrap="square" rtlCol="0" anchor="t">
            <a:no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AB</a:t>
            </a:r>
            <a:r>
              <a:rPr lang="en-US" altLang="zh-CN" sz="1800" dirty="0">
                <a:solidFill>
                  <a:srgbClr val="FF0000"/>
                </a:solidFill>
                <a:latin typeface="微软雅黑" panose="020B0503020204020204" pitchFamily="34" charset="-122"/>
                <a:ea typeface="微软雅黑" panose="020B0503020204020204" pitchFamily="34" charset="-122"/>
                <a:sym typeface="+mn-ea"/>
              </a:rPr>
              <a:t>C</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mn-ea"/>
              </a:rPr>
              <a:t>【解析】</a:t>
            </a:r>
            <a:r>
              <a:rPr lang="zh-CN" altLang="zh-CN" sz="1800" dirty="0">
                <a:latin typeface="微软雅黑" panose="020B0503020204020204" pitchFamily="34" charset="-122"/>
                <a:ea typeface="微软雅黑" panose="020B0503020204020204" pitchFamily="34" charset="-122"/>
                <a:sym typeface="+mn-ea"/>
              </a:rPr>
              <a:t>在中国境内未设立机构、场所的，或者虽设立机构、场所但取得的所得与其所设机构、场所没有实际联系的非居民企业，其取得的来源于中国境内的所得，按照下列方法计算其应纳税所得额：（</a:t>
            </a:r>
            <a:r>
              <a:rPr lang="en-US" altLang="zh-CN" sz="1800" dirty="0">
                <a:latin typeface="微软雅黑" panose="020B0503020204020204" pitchFamily="34" charset="-122"/>
                <a:ea typeface="微软雅黑" panose="020B0503020204020204" pitchFamily="34" charset="-122"/>
                <a:sym typeface="+mn-ea"/>
              </a:rPr>
              <a:t>1</a:t>
            </a:r>
            <a:r>
              <a:rPr lang="zh-CN" altLang="zh-CN" sz="1800" dirty="0">
                <a:latin typeface="微软雅黑" panose="020B0503020204020204" pitchFamily="34" charset="-122"/>
                <a:ea typeface="微软雅黑" panose="020B0503020204020204" pitchFamily="34" charset="-122"/>
                <a:sym typeface="+mn-ea"/>
              </a:rPr>
              <a:t>）股息、红利等权益性投资收益和利息、租金、特许权使用费所得，以收入全额为应纳税所得额；（</a:t>
            </a:r>
            <a:r>
              <a:rPr lang="en-US" altLang="zh-CN" sz="1800" dirty="0">
                <a:latin typeface="微软雅黑" panose="020B0503020204020204" pitchFamily="34" charset="-122"/>
                <a:ea typeface="微软雅黑" panose="020B0503020204020204" pitchFamily="34" charset="-122"/>
                <a:sym typeface="+mn-ea"/>
              </a:rPr>
              <a:t>2</a:t>
            </a:r>
            <a:r>
              <a:rPr lang="zh-CN" altLang="zh-CN" sz="1800" dirty="0">
                <a:latin typeface="微软雅黑" panose="020B0503020204020204" pitchFamily="34" charset="-122"/>
                <a:ea typeface="微软雅黑" panose="020B0503020204020204" pitchFamily="34" charset="-122"/>
                <a:sym typeface="+mn-ea"/>
              </a:rPr>
              <a:t>）转让财产所得，以收入全额减除财产净值后的余额为应纳税所得额。</a:t>
            </a:r>
            <a:endParaRPr lang="zh-CN" altLang="zh-CN" sz="1800" b="1" kern="1200" dirty="0">
              <a:latin typeface="微软雅黑" panose="020B0503020204020204" pitchFamily="34" charset="-122"/>
              <a:ea typeface="微软雅黑" panose="020B0503020204020204" pitchFamily="34" charset="-122"/>
              <a:cs typeface="+mn-cs"/>
            </a:endParaRPr>
          </a:p>
          <a:p>
            <a:pPr indent="466725">
              <a:lnSpc>
                <a:spcPct val="150000"/>
              </a:lnSpc>
              <a:buSzTx/>
              <a:buFont typeface="Arial" panose="020B0604020202020204" pitchFamily="34" charset="0"/>
            </a:pP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defTabSz="685800">
              <a:lnSpc>
                <a:spcPct val="150000"/>
              </a:lnSpc>
              <a:spcBef>
                <a:spcPct val="0"/>
              </a:spcBef>
              <a:buClrTx/>
              <a:buSzTx/>
            </a:pPr>
            <a:endParaRPr lang="zh-CN" altLang="en-US" sz="1800" kern="1200" dirty="0">
              <a:solidFill>
                <a:schemeClr val="tx1"/>
              </a:solidFill>
              <a:latin typeface="Nexa Light" pitchFamily="50" charset="0"/>
              <a:ea typeface="华康少女文字W5(P)" pitchFamily="82"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405130"/>
            <a:ext cx="7595870" cy="4318000"/>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【考题</a:t>
              </a:r>
              <a:r>
                <a:rPr lang="en-US"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en-US" sz="2000" dirty="0">
                  <a:solidFill>
                    <a:srgbClr val="FF0000"/>
                  </a:solidFill>
                  <a:latin typeface="微软雅黑" panose="020B0503020204020204" pitchFamily="34" charset="-122"/>
                  <a:ea typeface="微软雅黑" panose="020B0503020204020204" pitchFamily="34" charset="-122"/>
                  <a:sym typeface="+mn-ea"/>
                </a:rPr>
                <a:t>单</a:t>
              </a:r>
              <a:r>
                <a:rPr lang="zh-CN" sz="2000" dirty="0">
                  <a:solidFill>
                    <a:srgbClr val="FF0000"/>
                  </a:solidFill>
                  <a:latin typeface="微软雅黑" panose="020B0503020204020204" pitchFamily="34" charset="-122"/>
                  <a:ea typeface="微软雅黑" panose="020B0503020204020204" pitchFamily="34" charset="-122"/>
                  <a:sym typeface="+mn-ea"/>
                </a:rPr>
                <a:t>选</a:t>
              </a:r>
              <a:r>
                <a:rPr lang="zh-CN" altLang="zh-CN" sz="2000" dirty="0">
                  <a:solidFill>
                    <a:srgbClr val="FF0000"/>
                  </a:solidFill>
                  <a:latin typeface="微软雅黑" panose="020B0503020204020204" pitchFamily="34" charset="-122"/>
                  <a:ea typeface="微软雅黑" panose="020B0503020204020204" pitchFamily="34" charset="-122"/>
                  <a:sym typeface="+mn-ea"/>
                </a:rPr>
                <a:t>题】</a:t>
              </a:r>
              <a:r>
                <a:rPr lang="zh-CN" altLang="zh-CN" sz="2000" dirty="0">
                  <a:latin typeface="微软雅黑" panose="020B0503020204020204" pitchFamily="34" charset="-122"/>
                  <a:ea typeface="微软雅黑" panose="020B0503020204020204" pitchFamily="34" charset="-122"/>
                  <a:sym typeface="+mn-ea"/>
                </a:rPr>
                <a:t>境外某公司在中国境内未设立机构、场所，</a:t>
              </a:r>
              <a:r>
                <a:rPr lang="en-US" altLang="zh-CN" sz="2000" dirty="0">
                  <a:latin typeface="微软雅黑" panose="020B0503020204020204" pitchFamily="34" charset="-122"/>
                  <a:ea typeface="微软雅黑" panose="020B0503020204020204" pitchFamily="34" charset="-122"/>
                  <a:sym typeface="+mn-ea"/>
                </a:rPr>
                <a:t>2022</a:t>
              </a:r>
              <a:r>
                <a:rPr lang="zh-CN" altLang="zh-CN" sz="2000" dirty="0">
                  <a:latin typeface="微软雅黑" panose="020B0503020204020204" pitchFamily="34" charset="-122"/>
                  <a:ea typeface="微软雅黑" panose="020B0503020204020204" pitchFamily="34" charset="-122"/>
                  <a:sym typeface="+mn-ea"/>
                </a:rPr>
                <a:t>年取得境内甲公司支付的股息</a:t>
              </a:r>
              <a:r>
                <a:rPr lang="en-US" altLang="zh-CN" sz="2000" dirty="0">
                  <a:latin typeface="微软雅黑" panose="020B0503020204020204" pitchFamily="34" charset="-122"/>
                  <a:ea typeface="微软雅黑" panose="020B0503020204020204" pitchFamily="34" charset="-122"/>
                  <a:sym typeface="+mn-ea"/>
                </a:rPr>
                <a:t>500</a:t>
              </a:r>
              <a:r>
                <a:rPr lang="zh-CN" altLang="zh-CN" sz="2000" dirty="0">
                  <a:latin typeface="微软雅黑" panose="020B0503020204020204" pitchFamily="34" charset="-122"/>
                  <a:ea typeface="微软雅黑" panose="020B0503020204020204" pitchFamily="34" charset="-122"/>
                  <a:sym typeface="+mn-ea"/>
                </a:rPr>
                <a:t>万元，发生相关支出</a:t>
              </a:r>
              <a:r>
                <a:rPr lang="en-US" altLang="zh-CN" sz="2000" dirty="0">
                  <a:latin typeface="微软雅黑" panose="020B0503020204020204" pitchFamily="34" charset="-122"/>
                  <a:ea typeface="微软雅黑" panose="020B0503020204020204" pitchFamily="34" charset="-122"/>
                  <a:sym typeface="+mn-ea"/>
                </a:rPr>
                <a:t>1</a:t>
              </a:r>
              <a:r>
                <a:rPr lang="zh-CN" altLang="zh-CN" sz="2000" dirty="0">
                  <a:latin typeface="微软雅黑" panose="020B0503020204020204" pitchFamily="34" charset="-122"/>
                  <a:ea typeface="微软雅黑" panose="020B0503020204020204" pitchFamily="34" charset="-122"/>
                  <a:sym typeface="+mn-ea"/>
                </a:rPr>
                <a:t>万元，取得境内乙公司支付的特许权使用费</a:t>
              </a:r>
              <a:r>
                <a:rPr lang="en-US" altLang="zh-CN" sz="2000" dirty="0">
                  <a:latin typeface="微软雅黑" panose="020B0503020204020204" pitchFamily="34" charset="-122"/>
                  <a:ea typeface="微软雅黑" panose="020B0503020204020204" pitchFamily="34" charset="-122"/>
                  <a:sym typeface="+mn-ea"/>
                </a:rPr>
                <a:t>350</a:t>
              </a:r>
              <a:r>
                <a:rPr lang="zh-CN" altLang="zh-CN" sz="2000" dirty="0">
                  <a:latin typeface="微软雅黑" panose="020B0503020204020204" pitchFamily="34" charset="-122"/>
                  <a:ea typeface="微软雅黑" panose="020B0503020204020204" pitchFamily="34" charset="-122"/>
                  <a:sym typeface="+mn-ea"/>
                </a:rPr>
                <a:t>万元，发生相关支出</a:t>
              </a:r>
              <a:r>
                <a:rPr lang="en-US" altLang="zh-CN" sz="2000" dirty="0">
                  <a:latin typeface="微软雅黑" panose="020B0503020204020204" pitchFamily="34" charset="-122"/>
                  <a:ea typeface="微软雅黑" panose="020B0503020204020204" pitchFamily="34" charset="-122"/>
                  <a:sym typeface="+mn-ea"/>
                </a:rPr>
                <a:t>2</a:t>
              </a:r>
              <a:r>
                <a:rPr lang="zh-CN" altLang="zh-CN" sz="2000" dirty="0">
                  <a:latin typeface="微软雅黑" panose="020B0503020204020204" pitchFamily="34" charset="-122"/>
                  <a:ea typeface="微软雅黑" panose="020B0503020204020204" pitchFamily="34" charset="-122"/>
                  <a:sym typeface="+mn-ea"/>
                </a:rPr>
                <a:t>万元。</a:t>
              </a:r>
              <a:r>
                <a:rPr lang="en-US" altLang="zh-CN" sz="2000" dirty="0">
                  <a:latin typeface="微软雅黑" panose="020B0503020204020204" pitchFamily="34" charset="-122"/>
                  <a:ea typeface="微软雅黑" panose="020B0503020204020204" pitchFamily="34" charset="-122"/>
                  <a:sym typeface="+mn-ea"/>
                </a:rPr>
                <a:t>2022</a:t>
              </a:r>
              <a:r>
                <a:rPr lang="zh-CN" altLang="zh-CN" sz="2000" dirty="0">
                  <a:latin typeface="微软雅黑" panose="020B0503020204020204" pitchFamily="34" charset="-122"/>
                  <a:ea typeface="微软雅黑" panose="020B0503020204020204" pitchFamily="34" charset="-122"/>
                  <a:sym typeface="+mn-ea"/>
                </a:rPr>
                <a:t>年度该境外公司在我国的应纳税所得额是（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A.348</a:t>
              </a:r>
              <a:r>
                <a:rPr lang="zh-CN" altLang="zh-CN" sz="2000" dirty="0">
                  <a:latin typeface="微软雅黑" panose="020B0503020204020204" pitchFamily="34" charset="-122"/>
                  <a:ea typeface="微软雅黑" panose="020B0503020204020204" pitchFamily="34" charset="-122"/>
                  <a:sym typeface="+mn-ea"/>
                </a:rPr>
                <a:t>万元     </a:t>
              </a:r>
              <a:r>
                <a:rPr lang="en-US" altLang="zh-CN" sz="2000" dirty="0">
                  <a:latin typeface="微软雅黑" panose="020B0503020204020204" pitchFamily="34" charset="-122"/>
                  <a:ea typeface="微软雅黑" panose="020B0503020204020204" pitchFamily="34" charset="-122"/>
                  <a:sym typeface="+mn-ea"/>
                </a:rPr>
                <a:t>B.499</a:t>
              </a:r>
              <a:r>
                <a:rPr lang="zh-CN" altLang="zh-CN" sz="2000" dirty="0">
                  <a:latin typeface="微软雅黑" panose="020B0503020204020204" pitchFamily="34" charset="-122"/>
                  <a:ea typeface="微软雅黑" panose="020B0503020204020204" pitchFamily="34" charset="-122"/>
                  <a:sym typeface="+mn-ea"/>
                </a:rPr>
                <a:t>万元    </a:t>
              </a:r>
              <a:r>
                <a:rPr lang="en-US" altLang="zh-CN" sz="2000" dirty="0">
                  <a:latin typeface="微软雅黑" panose="020B0503020204020204" pitchFamily="34" charset="-122"/>
                  <a:ea typeface="微软雅黑" panose="020B0503020204020204" pitchFamily="34" charset="-122"/>
                  <a:sym typeface="+mn-ea"/>
                </a:rPr>
                <a:t>C.847</a:t>
              </a:r>
              <a:r>
                <a:rPr lang="zh-CN" altLang="zh-CN" sz="2000" dirty="0">
                  <a:latin typeface="微软雅黑" panose="020B0503020204020204" pitchFamily="34" charset="-122"/>
                  <a:ea typeface="微软雅黑" panose="020B0503020204020204" pitchFamily="34" charset="-122"/>
                  <a:sym typeface="+mn-ea"/>
                </a:rPr>
                <a:t>万元        </a:t>
              </a:r>
              <a:r>
                <a:rPr lang="en-US" altLang="zh-CN" sz="2000" dirty="0">
                  <a:latin typeface="微软雅黑" panose="020B0503020204020204" pitchFamily="34" charset="-122"/>
                  <a:ea typeface="微软雅黑" panose="020B0503020204020204" pitchFamily="34" charset="-122"/>
                  <a:sym typeface="+mn-ea"/>
                </a:rPr>
                <a:t>D.850</a:t>
              </a:r>
              <a:r>
                <a:rPr lang="zh-CN" altLang="zh-CN" sz="2000" dirty="0">
                  <a:latin typeface="微软雅黑" panose="020B0503020204020204" pitchFamily="34" charset="-122"/>
                  <a:ea typeface="微软雅黑" panose="020B0503020204020204" pitchFamily="34" charset="-122"/>
                  <a:sym typeface="+mn-ea"/>
                </a:rPr>
                <a:t>万元</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sz="2000" b="1" dirty="0">
                  <a:latin typeface="微软雅黑" panose="020B0503020204020204" pitchFamily="34" charset="-122"/>
                  <a:ea typeface="微软雅黑" panose="020B0503020204020204" pitchFamily="34" charset="-122"/>
                  <a:sym typeface="+mn-ea"/>
                </a:rPr>
                <a:t>  </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40080" y="3861435"/>
            <a:ext cx="8271510" cy="2474595"/>
          </a:xfrm>
          <a:prstGeom prst="rect">
            <a:avLst/>
          </a:prstGeom>
          <a:noFill/>
        </p:spPr>
        <p:txBody>
          <a:bodyPr wrap="square" rtlCol="0" anchor="t">
            <a:no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D</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mn-ea"/>
              </a:rPr>
              <a:t>【解析】</a:t>
            </a:r>
            <a:r>
              <a:rPr lang="zh-CN" altLang="zh-CN" sz="1800" dirty="0">
                <a:solidFill>
                  <a:schemeClr val="tx1"/>
                </a:solidFill>
                <a:latin typeface="微软雅黑" panose="020B0503020204020204" pitchFamily="34" charset="-122"/>
                <a:ea typeface="微软雅黑" panose="020B0503020204020204" pitchFamily="34" charset="-122"/>
                <a:sym typeface="+mn-ea"/>
              </a:rPr>
              <a:t>非居民企业在中国境内取得的股息、红利等权益性投资收益和利息、租金、特许权使用费所得，以收入全额为应纳税所得额。</a:t>
            </a:r>
            <a:r>
              <a:rPr lang="en-US" altLang="zh-CN" sz="1800" dirty="0">
                <a:solidFill>
                  <a:schemeClr val="tx1"/>
                </a:solidFill>
                <a:latin typeface="微软雅黑" panose="020B0503020204020204" pitchFamily="34" charset="-122"/>
                <a:ea typeface="微软雅黑" panose="020B0503020204020204" pitchFamily="34" charset="-122"/>
                <a:sym typeface="+mn-ea"/>
              </a:rPr>
              <a:t>2022</a:t>
            </a:r>
            <a:r>
              <a:rPr lang="zh-CN" altLang="zh-CN" sz="1800" dirty="0">
                <a:solidFill>
                  <a:schemeClr val="tx1"/>
                </a:solidFill>
                <a:latin typeface="微软雅黑" panose="020B0503020204020204" pitchFamily="34" charset="-122"/>
                <a:ea typeface="微软雅黑" panose="020B0503020204020204" pitchFamily="34" charset="-122"/>
                <a:sym typeface="+mn-ea"/>
              </a:rPr>
              <a:t>年度应纳税所得额＝</a:t>
            </a:r>
            <a:r>
              <a:rPr lang="en-US" altLang="zh-CN" sz="1800" dirty="0">
                <a:solidFill>
                  <a:schemeClr val="tx1"/>
                </a:solidFill>
                <a:latin typeface="微软雅黑" panose="020B0503020204020204" pitchFamily="34" charset="-122"/>
                <a:ea typeface="微软雅黑" panose="020B0503020204020204" pitchFamily="34" charset="-122"/>
                <a:sym typeface="+mn-ea"/>
              </a:rPr>
              <a:t>500</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350</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850</a:t>
            </a:r>
            <a:r>
              <a:rPr lang="zh-CN" altLang="zh-CN" sz="1800" dirty="0">
                <a:solidFill>
                  <a:schemeClr val="tx1"/>
                </a:solidFill>
                <a:latin typeface="微软雅黑" panose="020B0503020204020204" pitchFamily="34" charset="-122"/>
                <a:ea typeface="微软雅黑" panose="020B0503020204020204" pitchFamily="34" charset="-122"/>
                <a:sym typeface="+mn-ea"/>
              </a:rPr>
              <a:t>（万元）。</a:t>
            </a:r>
            <a:endParaRPr lang="zh-CN" altLang="zh-CN" sz="1800" dirty="0">
              <a:solidFill>
                <a:schemeClr val="tx1"/>
              </a:solidFill>
              <a:latin typeface="微软雅黑" panose="020B0503020204020204" pitchFamily="34" charset="-122"/>
              <a:ea typeface="微软雅黑" panose="020B0503020204020204" pitchFamily="34" charset="-122"/>
            </a:endParaRPr>
          </a:p>
          <a:p>
            <a:pPr indent="466725">
              <a:lnSpc>
                <a:spcPct val="150000"/>
              </a:lnSpc>
              <a:buSzTx/>
              <a:buFont typeface="Arial" panose="020B0604020202020204" pitchFamily="34" charset="0"/>
            </a:pPr>
            <a:endParaRPr lang="en-US" altLang="zh-CN" sz="1800" dirty="0">
              <a:solidFill>
                <a:schemeClr val="tx1"/>
              </a:solidFill>
              <a:latin typeface="微软雅黑" panose="020B0503020204020204" pitchFamily="34" charset="-122"/>
              <a:ea typeface="微软雅黑" panose="020B0503020204020204" pitchFamily="34" charset="-122"/>
              <a:sym typeface="+mn-ea"/>
            </a:endParaRPr>
          </a:p>
          <a:p>
            <a:pPr indent="466725" defTabSz="685800">
              <a:lnSpc>
                <a:spcPct val="150000"/>
              </a:lnSpc>
              <a:spcBef>
                <a:spcPct val="0"/>
              </a:spcBef>
              <a:buClrTx/>
              <a:buSzTx/>
            </a:pPr>
            <a:endParaRPr lang="en-US"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1185" name="标题 1"/>
          <p:cNvSpPr>
            <a:spLocks noGrp="1"/>
          </p:cNvSpPr>
          <p:nvPr>
            <p:ph type="title"/>
          </p:nvPr>
        </p:nvSpPr>
        <p:spPr/>
        <p:txBody>
          <a:bodyPr wrap="square" lIns="91440" tIns="45720" rIns="91440" bIns="45720" anchor="ctr" anchorCtr="0"/>
          <a:p>
            <a:endParaRPr lang="zh-CN" altLang="en-US"/>
          </a:p>
        </p:txBody>
      </p:sp>
      <p:sp>
        <p:nvSpPr>
          <p:cNvPr id="2" name="文本框 1"/>
          <p:cNvSpPr txBox="1"/>
          <p:nvPr/>
        </p:nvSpPr>
        <p:spPr>
          <a:xfrm>
            <a:off x="1125220" y="1506855"/>
            <a:ext cx="6932295" cy="2891155"/>
          </a:xfrm>
          <a:prstGeom prst="rect">
            <a:avLst/>
          </a:prstGeom>
          <a:noFill/>
        </p:spPr>
        <p:txBody>
          <a:bodyPr wrap="square" rtlCol="0" anchor="t">
            <a:noAutofit/>
          </a:bodyPr>
          <a:p>
            <a:pPr indent="466725" defTabSz="685800">
              <a:lnSpc>
                <a:spcPct val="120000"/>
              </a:lnSpc>
              <a:spcBef>
                <a:spcPts val="0"/>
              </a:spcBef>
              <a:spcAft>
                <a:spcPts val="0"/>
              </a:spcAft>
              <a:buClrTx/>
              <a:buSzTx/>
            </a:pPr>
            <a:r>
              <a:rPr lang="zh-CN" altLang="zh-CN" sz="2400" dirty="0">
                <a:solidFill>
                  <a:srgbClr val="FF0000"/>
                </a:solidFill>
                <a:latin typeface="微软雅黑" panose="020B0503020204020204" pitchFamily="34" charset="-122"/>
                <a:ea typeface="微软雅黑" panose="020B0503020204020204" pitchFamily="34" charset="-122"/>
                <a:sym typeface="+mn-ea"/>
              </a:rPr>
              <a:t>【考题·判断题】</a:t>
            </a:r>
            <a:r>
              <a:rPr lang="zh-CN" altLang="zh-CN" sz="2400" dirty="0">
                <a:latin typeface="微软雅黑" panose="020B0503020204020204" pitchFamily="34" charset="-122"/>
                <a:ea typeface="微软雅黑" panose="020B0503020204020204" pitchFamily="34" charset="-122"/>
                <a:sym typeface="+mn-ea"/>
              </a:rPr>
              <a:t>居民企业来源于中国境外的租金所得不征收企业所得税。（　）</a:t>
            </a:r>
            <a:endParaRPr lang="zh-CN" altLang="zh-CN" sz="24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dirty="0">
                <a:solidFill>
                  <a:srgbClr val="FF0000"/>
                </a:solidFill>
                <a:latin typeface="微软雅黑" panose="020B0503020204020204" pitchFamily="34" charset="-122"/>
                <a:ea typeface="微软雅黑" panose="020B0503020204020204" pitchFamily="34" charset="-122"/>
                <a:sym typeface="+mn-ea"/>
              </a:rPr>
              <a:t>【答案】×</a:t>
            </a:r>
            <a:endParaRPr lang="zh-CN" altLang="zh-CN" sz="2400" kern="1200" dirty="0">
              <a:solidFill>
                <a:srgbClr val="FF0000"/>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dirty="0">
                <a:solidFill>
                  <a:srgbClr val="FF0000"/>
                </a:solidFill>
                <a:latin typeface="微软雅黑" panose="020B0503020204020204" pitchFamily="34" charset="-122"/>
                <a:ea typeface="微软雅黑" panose="020B0503020204020204" pitchFamily="34" charset="-122"/>
                <a:sym typeface="+mn-ea"/>
              </a:rPr>
              <a:t>【解析】</a:t>
            </a:r>
            <a:r>
              <a:rPr lang="zh-CN" altLang="zh-CN" sz="2400" dirty="0">
                <a:latin typeface="微软雅黑" panose="020B0503020204020204" pitchFamily="34" charset="-122"/>
                <a:ea typeface="微软雅黑" panose="020B0503020204020204" pitchFamily="34" charset="-122"/>
                <a:sym typeface="+mn-ea"/>
              </a:rPr>
              <a:t>居民企业应当就其来源于中国境内、境外的所得缴纳企业所得税。</a:t>
            </a:r>
            <a:endParaRPr lang="zh-CN" altLang="zh-CN" sz="2400" dirty="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 calcmode="lin" valueType="num">
                                      <p:cBhvr additive="base">
                                        <p:cTn id="1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39750" y="404813"/>
            <a:ext cx="7391400" cy="563563"/>
          </a:xfrm>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0" cap="none" spc="0" normalizeH="0" baseline="0" noProof="0">
              <a:ln>
                <a:noFill/>
              </a:ln>
              <a:solidFill>
                <a:srgbClr val="1318EB"/>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81602" name="内容占位符 2"/>
          <p:cNvSpPr>
            <a:spLocks noGrp="1"/>
          </p:cNvSpPr>
          <p:nvPr>
            <p:ph idx="1"/>
          </p:nvPr>
        </p:nvSpPr>
        <p:spPr/>
        <p:txBody>
          <a:bodyPr wrap="square" lIns="91440" tIns="45720" rIns="91440" bIns="45720" anchor="t" anchorCtr="0"/>
          <a:p>
            <a:r>
              <a:rPr lang="zh-CN" altLang="en-US" sz="2400" dirty="0"/>
              <a:t>三、扣缴管理</a:t>
            </a:r>
            <a:endParaRPr lang="zh-CN" altLang="en-US" dirty="0"/>
          </a:p>
          <a:p>
            <a:pPr>
              <a:lnSpc>
                <a:spcPct val="130000"/>
              </a:lnSpc>
              <a:spcBef>
                <a:spcPts val="20"/>
              </a:spcBef>
              <a:spcAft>
                <a:spcPts val="0"/>
              </a:spcAft>
            </a:pPr>
            <a:endParaRPr lang="zh-CN" altLang="en-US" sz="2000" b="0" dirty="0"/>
          </a:p>
          <a:p>
            <a:pPr>
              <a:lnSpc>
                <a:spcPct val="130000"/>
              </a:lnSpc>
              <a:spcBef>
                <a:spcPts val="20"/>
              </a:spcBef>
              <a:spcAft>
                <a:spcPts val="0"/>
              </a:spcAft>
            </a:pPr>
            <a:r>
              <a:rPr lang="zh-CN" altLang="en-US" sz="2000" b="0" dirty="0"/>
              <a:t> </a:t>
            </a:r>
            <a:r>
              <a:rPr lang="en-US" altLang="zh-CN" sz="2000" b="0" dirty="0"/>
              <a:t>   </a:t>
            </a:r>
            <a:r>
              <a:rPr lang="zh-CN" altLang="en-US" sz="2000" b="0" dirty="0"/>
              <a:t>扣缴义务人每次代扣的税款，应当自代扣之日起7日内缴入国库，并向所在地的税务机关报送扣缴企业所得税报告表。</a:t>
            </a:r>
            <a:endParaRPr lang="zh-CN" altLang="en-US" sz="2000" b="0" dirty="0"/>
          </a:p>
          <a:p>
            <a:pPr>
              <a:lnSpc>
                <a:spcPct val="130000"/>
              </a:lnSpc>
              <a:spcBef>
                <a:spcPts val="20"/>
              </a:spcBef>
              <a:spcAft>
                <a:spcPts val="0"/>
              </a:spcAft>
            </a:pPr>
            <a:r>
              <a:rPr lang="zh-CN" altLang="en-US" sz="2000" b="0" dirty="0"/>
              <a:t>扣缴义务人未依法扣缴或者无法履行扣缴义务的，非居民企业应于扣缴义务人支付或到期应支付之日起7日内，到所得发生地主管税务机关申报缴纳企业所得税。</a:t>
            </a:r>
            <a:endParaRPr lang="zh-CN" altLang="en-US" sz="2000" b="0" dirty="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sz="3200" b="0">
                <a:solidFill>
                  <a:srgbClr val="1318EB"/>
                </a:solidFill>
                <a:latin typeface="微软雅黑" panose="020B0503020204020204" pitchFamily="34" charset="-122"/>
                <a:ea typeface="微软雅黑" panose="020B0503020204020204" pitchFamily="34" charset="-122"/>
                <a:cs typeface="微软雅黑" panose="020B0503020204020204" pitchFamily="34" charset="-122"/>
              </a:rPr>
              <a:t>任务六</a:t>
            </a:r>
            <a:r>
              <a:rPr lang="en-US" altLang="zh-CN" sz="3200" b="0">
                <a:solidFill>
                  <a:srgbClr val="1318EB"/>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0">
                <a:solidFill>
                  <a:srgbClr val="1318EB"/>
                </a:solidFill>
                <a:latin typeface="微软雅黑" panose="020B0503020204020204" pitchFamily="34" charset="-122"/>
                <a:ea typeface="微软雅黑" panose="020B0503020204020204" pitchFamily="34" charset="-122"/>
                <a:cs typeface="微软雅黑" panose="020B0503020204020204" pitchFamily="34" charset="-122"/>
              </a:rPr>
              <a:t>企业所得税纳税申报</a:t>
            </a:r>
            <a:endParaRPr lang="zh-CN" altLang="en-US" sz="3200" b="0">
              <a:solidFill>
                <a:srgbClr val="1318EB"/>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内容占位符 2"/>
          <p:cNvSpPr>
            <a:spLocks noGrp="1"/>
          </p:cNvSpPr>
          <p:nvPr>
            <p:ph idx="1"/>
          </p:nvPr>
        </p:nvSpPr>
        <p:spPr>
          <a:xfrm>
            <a:off x="318770" y="1125855"/>
            <a:ext cx="8300085" cy="1762760"/>
          </a:xfrm>
        </p:spPr>
        <p:txBody>
          <a:bodyPr/>
          <a:p>
            <a:pPr>
              <a:lnSpc>
                <a:spcPct val="115000"/>
              </a:lnSpc>
              <a:spcBef>
                <a:spcPts val="20"/>
              </a:spcBef>
              <a:spcAft>
                <a:spcPts val="0"/>
              </a:spcAft>
            </a:pPr>
            <a:r>
              <a:rPr lang="zh-CN" altLang="en-US" sz="2400"/>
              <a:t>一、征收缴纳方法</a:t>
            </a:r>
            <a:endParaRPr lang="zh-CN" altLang="en-US" sz="2400"/>
          </a:p>
          <a:p>
            <a:pPr>
              <a:lnSpc>
                <a:spcPct val="115000"/>
              </a:lnSpc>
              <a:spcBef>
                <a:spcPts val="20"/>
              </a:spcBef>
              <a:spcAft>
                <a:spcPts val="0"/>
              </a:spcAft>
            </a:pPr>
            <a:r>
              <a:rPr lang="en-US" altLang="zh-CN" sz="2000" b="0"/>
              <a:t>    </a:t>
            </a:r>
            <a:r>
              <a:rPr lang="zh-CN" altLang="en-US" sz="2000" b="0"/>
              <a:t>企业所得税按年计征，分月或者分季预缴，年终汇算清缴，多退少补。</a:t>
            </a:r>
            <a:endParaRPr lang="zh-CN" altLang="en-US" sz="2000" b="0"/>
          </a:p>
          <a:p>
            <a:pPr>
              <a:lnSpc>
                <a:spcPct val="115000"/>
              </a:lnSpc>
              <a:spcBef>
                <a:spcPts val="20"/>
              </a:spcBef>
              <a:spcAft>
                <a:spcPts val="0"/>
              </a:spcAft>
            </a:pPr>
            <a:r>
              <a:rPr lang="zh-CN" altLang="en-US" sz="2000">
                <a:latin typeface="微软雅黑" panose="020B0503020204020204" pitchFamily="34" charset="-122"/>
                <a:ea typeface="微软雅黑" panose="020B0503020204020204" pitchFamily="34" charset="-122"/>
              </a:rPr>
              <a:t>二、纳税期限</a:t>
            </a:r>
            <a:endParaRPr lang="zh-CN" altLang="en-US" sz="2000">
              <a:latin typeface="微软雅黑" panose="020B0503020204020204" pitchFamily="34" charset="-122"/>
              <a:ea typeface="微软雅黑" panose="020B0503020204020204" pitchFamily="34" charset="-122"/>
            </a:endParaRPr>
          </a:p>
          <a:p>
            <a:pPr>
              <a:lnSpc>
                <a:spcPct val="115000"/>
              </a:lnSpc>
              <a:spcBef>
                <a:spcPts val="20"/>
              </a:spcBef>
              <a:spcAft>
                <a:spcPts val="0"/>
              </a:spcAft>
            </a:pPr>
            <a:r>
              <a:rPr lang="en-US" altLang="zh-CN" sz="2000" b="0"/>
              <a:t>   </a:t>
            </a:r>
            <a:endParaRPr lang="zh-CN" altLang="en-US" sz="2000" b="0"/>
          </a:p>
        </p:txBody>
      </p:sp>
      <p:graphicFrame>
        <p:nvGraphicFramePr>
          <p:cNvPr id="4" name="表格 3"/>
          <p:cNvGraphicFramePr>
            <a:graphicFrameLocks noGrp="1"/>
          </p:cNvGraphicFramePr>
          <p:nvPr>
            <p:custDataLst>
              <p:tags r:id="rId1"/>
            </p:custDataLst>
          </p:nvPr>
        </p:nvGraphicFramePr>
        <p:xfrm>
          <a:off x="754698" y="2780983"/>
          <a:ext cx="6815043" cy="2926080"/>
        </p:xfrm>
        <a:graphic>
          <a:graphicData uri="http://schemas.openxmlformats.org/drawingml/2006/table">
            <a:tbl>
              <a:tblPr/>
              <a:tblGrid>
                <a:gridCol w="464185"/>
                <a:gridCol w="6350858"/>
              </a:tblGrid>
              <a:tr h="2817812">
                <a:tc>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纳税期限</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企业所得税按</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年计征</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，分月或者分季</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预缴，年终汇算清缴</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，多退少补。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企业在一个纳税年度中间开业，或者终止经营活动，使该纳税年度的实际经营期不足</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个月的，应当以其实际经营期为</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个纳税年度。企业依法清算时，应当以清算期间作为</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个纳税年度。</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企业应当自年度终了之日起</a:t>
                      </a:r>
                      <a:r>
                        <a:rPr lang="en-US"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5</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个月内</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，向税务机关报送</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年度</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企业所得税纳税申报表，并汇算清缴，结清应缴应退税款。</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4.</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企业在年度中间终止经营活动的，应当自实际经营终止之日起</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60</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日内，向税务机关办理当期企业所得税汇算清缴。</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20000"/>
              </a:lnSpc>
              <a:spcBef>
                <a:spcPts val="20"/>
              </a:spcBef>
              <a:spcAft>
                <a:spcPts val="0"/>
              </a:spcAft>
            </a:pPr>
            <a:r>
              <a:rPr lang="zh-CN" altLang="en-US" sz="2400">
                <a:latin typeface="微软雅黑" panose="020B0503020204020204" pitchFamily="34" charset="-122"/>
                <a:ea typeface="微软雅黑" panose="020B0503020204020204" pitchFamily="34" charset="-122"/>
                <a:cs typeface="微软雅黑" panose="020B0503020204020204" pitchFamily="34" charset="-122"/>
              </a:rPr>
              <a:t>三、纳税地点</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000" b="0">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4" name="表格 3"/>
          <p:cNvGraphicFramePr>
            <a:graphicFrameLocks noGrp="1"/>
          </p:cNvGraphicFramePr>
          <p:nvPr>
            <p:custDataLst>
              <p:tags r:id="rId1"/>
            </p:custDataLst>
          </p:nvPr>
        </p:nvGraphicFramePr>
        <p:xfrm>
          <a:off x="683260" y="1844675"/>
          <a:ext cx="6942455" cy="3168650"/>
        </p:xfrm>
        <a:graphic>
          <a:graphicData uri="http://schemas.openxmlformats.org/drawingml/2006/table">
            <a:tbl>
              <a:tblPr/>
              <a:tblGrid>
                <a:gridCol w="1136650"/>
                <a:gridCol w="2178177"/>
                <a:gridCol w="3627311"/>
              </a:tblGrid>
              <a:tr h="316865">
                <a:tc gridSpan="2">
                  <a:txBody>
                    <a:bodyPr/>
                    <a:p>
                      <a:pPr algn="ct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纳税人</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3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纳税地点</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68605">
                <a:tc rowSpan="3">
                  <a:txBody>
                    <a:bodyPr/>
                    <a:p>
                      <a:pPr algn="ct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居民企业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登记注册地为境内的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登记注册地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68605">
                <a:tc vMerge="1">
                  <a:tcPr>
                    <a:lnL w="12700">
                      <a:solidFill>
                        <a:schemeClr val="tx1"/>
                      </a:solidFill>
                      <a:prstDash val="solid"/>
                    </a:lnL>
                    <a:lnR w="12700">
                      <a:solidFill>
                        <a:schemeClr val="tx1"/>
                      </a:solidFill>
                      <a:prstDash val="solid"/>
                    </a:lnR>
                  </a:tcPr>
                </a:tc>
                <a:tc>
                  <a:txBody>
                    <a:bodyPr/>
                    <a:p>
                      <a:pP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登记注册</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地</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在境外的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实际管理机构所在地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537210">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3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境内设立不具有法人资格的营业机构的</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汇总计算并缴纳企业所得税</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68605">
                <a:tc rowSpan="3">
                  <a:txBody>
                    <a:bodyPr/>
                    <a:p>
                      <a:pPr algn="ct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非居民企业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境内设立机构、场所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机构、场所所在地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537210">
                <a:tc vMerge="1">
                  <a:tcPr>
                    <a:lnL w="12700">
                      <a:solidFill>
                        <a:schemeClr val="tx1"/>
                      </a:solidFill>
                      <a:prstDash val="solid"/>
                    </a:lnL>
                    <a:lnR w="12700">
                      <a:solidFill>
                        <a:schemeClr val="tx1"/>
                      </a:solidFill>
                      <a:prstDash val="solid"/>
                    </a:lnR>
                  </a:tcPr>
                </a:tc>
                <a:tc>
                  <a:txBody>
                    <a:bodyPr/>
                    <a:p>
                      <a:pPr>
                        <a:lnSpc>
                          <a:spcPct val="13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境内设立两个或两个以上机构</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、场所</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的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符合国务院税务主管部门规定条件的，可以选择由其主要机构、场所汇总缴纳。</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537210">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3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未设立机构场所或虽设立但无实际联系所得的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扣缴义务人所在地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67360" y="765175"/>
            <a:ext cx="8229600" cy="728345"/>
          </a:xfrm>
        </p:spPr>
        <p:txBody>
          <a:bodyPr/>
          <a:p>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四、纳税申报</a:t>
            </a:r>
            <a:endParaRPr lang="zh-CN" altLang="en-US" sz="2400"/>
          </a:p>
        </p:txBody>
      </p:sp>
      <p:graphicFrame>
        <p:nvGraphicFramePr>
          <p:cNvPr id="4" name="表格 3"/>
          <p:cNvGraphicFramePr>
            <a:graphicFrameLocks noGrp="1"/>
          </p:cNvGraphicFramePr>
          <p:nvPr>
            <p:custDataLst>
              <p:tags r:id="rId1"/>
            </p:custDataLst>
          </p:nvPr>
        </p:nvGraphicFramePr>
        <p:xfrm>
          <a:off x="899160" y="1340803"/>
          <a:ext cx="6535420" cy="3802380"/>
        </p:xfrm>
        <a:graphic>
          <a:graphicData uri="http://schemas.openxmlformats.org/drawingml/2006/table">
            <a:tbl>
              <a:tblPr/>
              <a:tblGrid>
                <a:gridCol w="477520"/>
                <a:gridCol w="6057900"/>
              </a:tblGrid>
              <a:tr h="3802380">
                <a:tc>
                  <a:txBody>
                    <a:bodyPr/>
                    <a:p>
                      <a:pP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纳税申报</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按月或按季预缴的，应当自月份或者季度终了之日起</a:t>
                      </a:r>
                      <a:r>
                        <a:rPr lang="en-US"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15</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日内</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，向税务机关报送预缴企业所得税纳税申报表，预缴税款。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3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企业应当在办理注销登记前，就其清算所得向税务机关申报并依法缴纳企业所得税。</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3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企业分月或者分季预缴企业所得税时，应当按照月度或者季度的</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实际利润额</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预缴；</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3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4.</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按照月度或者季度的实际利润额预缴有困难的，可以按照上一纳税年度应纳税所得额的月度或者季度平均额预缴，或者按照税务机关认可的其他方法预缴。预缴方法一经确定，该纳税年度内不得随意变更。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3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5.</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企业在纳税年度内</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无论盈利或者亏损</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，都应当依照规定期限，向税务机关</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报送预缴</a:t>
                      </a:r>
                      <a:r>
                        <a:rPr lang="zh-CN" sz="1600" b="1" kern="100" dirty="0" smtClean="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endParaRPr lang="zh-CN" sz="1600" b="1" kern="100" dirty="0" smtClean="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968375"/>
            <a:ext cx="8229600" cy="518795"/>
          </a:xfrm>
        </p:spPr>
        <p:txBody>
          <a:bodyPr/>
          <a:p>
            <a:r>
              <a:rPr lang="zh-CN" altLang="en-US" sz="2400"/>
              <a:t>续表</a:t>
            </a:r>
            <a:endParaRPr lang="zh-CN" altLang="en-US" sz="2400"/>
          </a:p>
        </p:txBody>
      </p:sp>
      <p:graphicFrame>
        <p:nvGraphicFramePr>
          <p:cNvPr id="4" name="表格 3"/>
          <p:cNvGraphicFramePr>
            <a:graphicFrameLocks noGrp="1"/>
          </p:cNvGraphicFramePr>
          <p:nvPr>
            <p:custDataLst>
              <p:tags r:id="rId1"/>
            </p:custDataLst>
          </p:nvPr>
        </p:nvGraphicFramePr>
        <p:xfrm>
          <a:off x="755015" y="1772603"/>
          <a:ext cx="6446838" cy="3206750"/>
        </p:xfrm>
        <a:graphic>
          <a:graphicData uri="http://schemas.openxmlformats.org/drawingml/2006/table">
            <a:tbl>
              <a:tblPr/>
              <a:tblGrid>
                <a:gridCol w="488315"/>
                <a:gridCol w="5958221"/>
              </a:tblGrid>
              <a:tr h="2319338">
                <a:tc>
                  <a:txBody>
                    <a:bodyPr/>
                    <a:p>
                      <a:pPr>
                        <a:lnSpc>
                          <a:spcPct val="13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纳税申报</a:t>
                      </a:r>
                      <a:endPar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en-US" sz="1800" b="1" kern="100" dirty="0" smtClean="0">
                          <a:solidFill>
                            <a:schemeClr val="tx1"/>
                          </a:solidFill>
                          <a:latin typeface="微软雅黑" panose="020B0503020204020204" pitchFamily="34" charset="-122"/>
                          <a:ea typeface="微软雅黑" panose="020B0503020204020204" pitchFamily="34" charset="-122"/>
                          <a:cs typeface="宋体" panose="02010600030101010101" pitchFamily="2" charset="-122"/>
                        </a:rPr>
                        <a:t>6</a:t>
                      </a: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企业所得税以人民币计算。所得以人民币以外的货币计算的，应当折合成人民币计算并缴纳税款。</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30000"/>
                        </a:lnSpc>
                        <a:spcAft>
                          <a:spcPts val="0"/>
                        </a:spcAft>
                      </a:pP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7.</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企业所得以人民币以外的货币计算的，预缴企业所得税时，应当按照</a:t>
                      </a:r>
                      <a:r>
                        <a:rPr lang="zh-CN" sz="18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月度或者季度最后</a:t>
                      </a:r>
                      <a:r>
                        <a:rPr lang="en-US" sz="18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1</a:t>
                      </a:r>
                      <a:r>
                        <a:rPr lang="zh-CN" sz="18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日</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的人民币</a:t>
                      </a:r>
                      <a:r>
                        <a:rPr lang="zh-CN" sz="18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汇率</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中间价，折合成人民币计算应纳税所得额。 </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30000"/>
                        </a:lnSpc>
                        <a:spcAft>
                          <a:spcPts val="0"/>
                        </a:spcAft>
                      </a:pP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8.</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年度终了汇算清缴时，对已经按照月度或者季度预缴税款的，不再重新折合计算，只就该纳税年度内未缴纳企业所得税的部分，按照纳税年度最后</a:t>
                      </a: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日的人民币汇率中间价，折合成人民币计算应纳税所得额。</a:t>
                      </a:r>
                      <a:endPar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405130"/>
            <a:ext cx="7595870" cy="4318000"/>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【考题</a:t>
              </a:r>
              <a:r>
                <a:rPr lang="en-US"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en-US" sz="2000" dirty="0">
                  <a:solidFill>
                    <a:srgbClr val="FF0000"/>
                  </a:solidFill>
                  <a:latin typeface="微软雅黑" panose="020B0503020204020204" pitchFamily="34" charset="-122"/>
                  <a:ea typeface="微软雅黑" panose="020B0503020204020204" pitchFamily="34" charset="-122"/>
                  <a:sym typeface="+mn-ea"/>
                </a:rPr>
                <a:t>判断</a:t>
              </a:r>
              <a:r>
                <a:rPr lang="zh-CN" altLang="zh-CN" sz="2000" dirty="0">
                  <a:solidFill>
                    <a:srgbClr val="FF0000"/>
                  </a:solidFill>
                  <a:latin typeface="微软雅黑" panose="020B0503020204020204" pitchFamily="34" charset="-122"/>
                  <a:ea typeface="微软雅黑" panose="020B0503020204020204" pitchFamily="34" charset="-122"/>
                  <a:sym typeface="+mn-ea"/>
                </a:rPr>
                <a:t>题】</a:t>
              </a:r>
              <a:r>
                <a:rPr lang="zh-CN" altLang="zh-CN" sz="2000" dirty="0">
                  <a:latin typeface="微软雅黑" panose="020B0503020204020204" pitchFamily="34" charset="-122"/>
                  <a:ea typeface="微软雅黑" panose="020B0503020204020204" pitchFamily="34" charset="-122"/>
                  <a:sym typeface="+mn-ea"/>
                </a:rPr>
                <a:t>企业所得税按年计征，分月或者分季预缴，年终汇算清缴，多退少补。（　）</a:t>
              </a:r>
              <a:r>
                <a:rPr lang="en-US" altLang="zh-CN" sz="2000" dirty="0">
                  <a:latin typeface="微软雅黑" panose="020B0503020204020204" pitchFamily="34" charset="-122"/>
                  <a:ea typeface="微软雅黑" panose="020B0503020204020204" pitchFamily="34" charset="-122"/>
                  <a:sym typeface="+mn-ea"/>
                </a:rPr>
                <a:t>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sz="2000" dirty="0">
                  <a:latin typeface="微软雅黑" panose="020B0503020204020204" pitchFamily="34" charset="-122"/>
                  <a:ea typeface="微软雅黑" panose="020B0503020204020204" pitchFamily="34" charset="-122"/>
                  <a:sym typeface="+mn-ea"/>
                </a:rPr>
                <a:t>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40080" y="3861435"/>
            <a:ext cx="8271510" cy="2474595"/>
          </a:xfrm>
          <a:prstGeom prst="rect">
            <a:avLst/>
          </a:prstGeom>
          <a:noFill/>
        </p:spPr>
        <p:txBody>
          <a:bodyPr wrap="square" rtlCol="0" anchor="t">
            <a:no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ea typeface="微软雅黑" panose="020B0503020204020204" pitchFamily="34" charset="-122"/>
                <a:cs typeface="Arial" panose="020B0604020202020204" pitchFamily="34" charset="0"/>
                <a:sym typeface="华康少女文字W5(P)" pitchFamily="82" charset="-122"/>
              </a:rPr>
              <a:t>√</a:t>
            </a:r>
            <a:endParaRPr lang="zh-CN" altLang="zh-CN" sz="1800" dirty="0">
              <a:solidFill>
                <a:schemeClr val="tx1"/>
              </a:solidFill>
              <a:latin typeface="微软雅黑" panose="020B0503020204020204" pitchFamily="34" charset="-122"/>
              <a:ea typeface="微软雅黑" panose="020B0503020204020204" pitchFamily="34" charset="-122"/>
            </a:endParaRPr>
          </a:p>
          <a:p>
            <a:pPr indent="466725">
              <a:lnSpc>
                <a:spcPct val="150000"/>
              </a:lnSpc>
              <a:buSzTx/>
              <a:buFont typeface="Arial" panose="020B0604020202020204" pitchFamily="34" charset="0"/>
            </a:pPr>
            <a:endParaRPr lang="en-US" altLang="zh-CN" sz="1800" dirty="0">
              <a:solidFill>
                <a:schemeClr val="tx1"/>
              </a:solidFill>
              <a:latin typeface="微软雅黑" panose="020B0503020204020204" pitchFamily="34" charset="-122"/>
              <a:ea typeface="微软雅黑" panose="020B0503020204020204" pitchFamily="34" charset="-122"/>
              <a:sym typeface="+mn-ea"/>
            </a:endParaRPr>
          </a:p>
          <a:p>
            <a:pPr indent="466725" defTabSz="685800">
              <a:lnSpc>
                <a:spcPct val="150000"/>
              </a:lnSpc>
              <a:spcBef>
                <a:spcPct val="0"/>
              </a:spcBef>
              <a:buClrTx/>
              <a:buSzTx/>
            </a:pPr>
            <a:endParaRPr lang="en-US"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405130"/>
            <a:ext cx="7595870" cy="4318000"/>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【考题</a:t>
              </a:r>
              <a:r>
                <a:rPr lang="en-US"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en-US" sz="2000" dirty="0">
                  <a:solidFill>
                    <a:srgbClr val="FF0000"/>
                  </a:solidFill>
                  <a:latin typeface="微软雅黑" panose="020B0503020204020204" pitchFamily="34" charset="-122"/>
                  <a:ea typeface="微软雅黑" panose="020B0503020204020204" pitchFamily="34" charset="-122"/>
                  <a:sym typeface="+mn-ea"/>
                </a:rPr>
                <a:t>判断</a:t>
              </a:r>
              <a:r>
                <a:rPr lang="zh-CN" altLang="zh-CN" sz="2000" dirty="0">
                  <a:solidFill>
                    <a:srgbClr val="FF0000"/>
                  </a:solidFill>
                  <a:latin typeface="微软雅黑" panose="020B0503020204020204" pitchFamily="34" charset="-122"/>
                  <a:ea typeface="微软雅黑" panose="020B0503020204020204" pitchFamily="34" charset="-122"/>
                  <a:sym typeface="+mn-ea"/>
                </a:rPr>
                <a:t>题】</a:t>
              </a:r>
              <a:r>
                <a:rPr lang="zh-CN" altLang="zh-CN" sz="2000" dirty="0">
                  <a:latin typeface="微软雅黑" panose="020B0503020204020204" pitchFamily="34" charset="-122"/>
                  <a:ea typeface="微软雅黑" panose="020B0503020204020204" pitchFamily="34" charset="-122"/>
                  <a:sym typeface="+mn-ea"/>
                </a:rPr>
                <a:t>企业在年度中间终止经营活动的，应当自实际经营终止之日起</a:t>
              </a:r>
              <a:r>
                <a:rPr lang="en-US" altLang="zh-CN" sz="2000" dirty="0">
                  <a:latin typeface="微软雅黑" panose="020B0503020204020204" pitchFamily="34" charset="-122"/>
                  <a:ea typeface="微软雅黑" panose="020B0503020204020204" pitchFamily="34" charset="-122"/>
                  <a:sym typeface="+mn-ea"/>
                </a:rPr>
                <a:t>60</a:t>
              </a:r>
              <a:r>
                <a:rPr lang="zh-CN" altLang="zh-CN" sz="2000" dirty="0">
                  <a:latin typeface="微软雅黑" panose="020B0503020204020204" pitchFamily="34" charset="-122"/>
                  <a:ea typeface="微软雅黑" panose="020B0503020204020204" pitchFamily="34" charset="-122"/>
                  <a:sym typeface="+mn-ea"/>
                </a:rPr>
                <a:t>日内，向税务机关办理当期企业所得税汇算清缴。（　）</a:t>
              </a:r>
              <a:r>
                <a:rPr lang="en-US" altLang="zh-CN" sz="2000" dirty="0">
                  <a:latin typeface="微软雅黑" panose="020B0503020204020204" pitchFamily="34" charset="-122"/>
                  <a:ea typeface="微软雅黑" panose="020B0503020204020204" pitchFamily="34" charset="-122"/>
                  <a:sym typeface="+mn-ea"/>
                </a:rPr>
                <a:t>  </a:t>
              </a:r>
              <a:r>
                <a:rPr lang="en-US" altLang="zh-CN" sz="2000" dirty="0">
                  <a:latin typeface="微软雅黑" panose="020B0503020204020204" pitchFamily="34" charset="-122"/>
                  <a:ea typeface="微软雅黑" panose="020B0503020204020204" pitchFamily="34" charset="-122"/>
                  <a:sym typeface="+mn-ea"/>
                </a:rPr>
                <a:t>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sz="2000" dirty="0">
                  <a:latin typeface="微软雅黑" panose="020B0503020204020204" pitchFamily="34" charset="-122"/>
                  <a:ea typeface="微软雅黑" panose="020B0503020204020204" pitchFamily="34" charset="-122"/>
                  <a:sym typeface="+mn-ea"/>
                </a:rPr>
                <a:t>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40080" y="3861435"/>
            <a:ext cx="8271510" cy="2474595"/>
          </a:xfrm>
          <a:prstGeom prst="rect">
            <a:avLst/>
          </a:prstGeom>
          <a:noFill/>
        </p:spPr>
        <p:txBody>
          <a:bodyPr wrap="square" rtlCol="0" anchor="t">
            <a:no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ea typeface="微软雅黑" panose="020B0503020204020204" pitchFamily="34" charset="-122"/>
                <a:cs typeface="Arial" panose="020B0604020202020204" pitchFamily="34" charset="0"/>
                <a:sym typeface="华康少女文字W5(P)" pitchFamily="82" charset="-122"/>
              </a:rPr>
              <a:t>√</a:t>
            </a:r>
            <a:endParaRPr lang="zh-CN" altLang="zh-CN" sz="1800" dirty="0">
              <a:solidFill>
                <a:schemeClr val="tx1"/>
              </a:solidFill>
              <a:latin typeface="微软雅黑" panose="020B0503020204020204" pitchFamily="34" charset="-122"/>
              <a:ea typeface="微软雅黑" panose="020B0503020204020204" pitchFamily="34" charset="-122"/>
            </a:endParaRPr>
          </a:p>
          <a:p>
            <a:pPr indent="466725">
              <a:lnSpc>
                <a:spcPct val="150000"/>
              </a:lnSpc>
              <a:buSzTx/>
              <a:buFont typeface="Arial" panose="020B0604020202020204" pitchFamily="34" charset="0"/>
            </a:pPr>
            <a:endParaRPr lang="en-US" altLang="zh-CN" sz="1800" dirty="0">
              <a:solidFill>
                <a:schemeClr val="tx1"/>
              </a:solidFill>
              <a:latin typeface="微软雅黑" panose="020B0503020204020204" pitchFamily="34" charset="-122"/>
              <a:ea typeface="微软雅黑" panose="020B0503020204020204" pitchFamily="34" charset="-122"/>
              <a:sym typeface="+mn-ea"/>
            </a:endParaRPr>
          </a:p>
          <a:p>
            <a:pPr indent="466725" defTabSz="685800">
              <a:lnSpc>
                <a:spcPct val="150000"/>
              </a:lnSpc>
              <a:spcBef>
                <a:spcPct val="0"/>
              </a:spcBef>
              <a:buClrTx/>
              <a:buSzTx/>
            </a:pPr>
            <a:endParaRPr lang="en-US"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20000"/>
              </a:lnSpc>
              <a:spcBef>
                <a:spcPts val="20"/>
              </a:spcBef>
              <a:spcAft>
                <a:spcPts val="0"/>
              </a:spcAft>
            </a:pPr>
            <a:r>
              <a:rPr lang="zh-CN" altLang="en-US" sz="2000">
                <a:latin typeface="微软雅黑" panose="020B0503020204020204" pitchFamily="34" charset="-122"/>
                <a:ea typeface="微软雅黑" panose="020B0503020204020204" pitchFamily="34" charset="-122"/>
                <a:sym typeface="+mn-ea"/>
              </a:rPr>
              <a:t>（一）核算（查账）征收方式的纳税申报</a:t>
            </a:r>
            <a:endParaRPr lang="zh-CN" altLang="en-US" sz="2000">
              <a:latin typeface="微软雅黑" panose="020B0503020204020204" pitchFamily="34" charset="-122"/>
              <a:ea typeface="微软雅黑" panose="020B0503020204020204" pitchFamily="34" charset="-122"/>
            </a:endParaRPr>
          </a:p>
          <a:p>
            <a:pPr>
              <a:lnSpc>
                <a:spcPct val="120000"/>
              </a:lnSpc>
              <a:spcBef>
                <a:spcPts val="20"/>
              </a:spcBef>
              <a:spcAft>
                <a:spcPts val="0"/>
              </a:spcAft>
            </a:pPr>
            <a:r>
              <a:rPr lang="zh-CN" altLang="en-US" sz="2000" b="0">
                <a:sym typeface="+mn-ea"/>
              </a:rPr>
              <a:t>1．预缴纳税申报</a:t>
            </a:r>
            <a:endParaRPr lang="zh-CN" altLang="en-US" sz="2000" b="0"/>
          </a:p>
          <a:p>
            <a:pPr>
              <a:lnSpc>
                <a:spcPct val="120000"/>
              </a:lnSpc>
              <a:spcBef>
                <a:spcPts val="20"/>
              </a:spcBef>
              <a:spcAft>
                <a:spcPts val="0"/>
              </a:spcAft>
            </a:pPr>
            <a:r>
              <a:rPr lang="zh-CN" altLang="en-US" sz="2000" b="0">
                <a:sym typeface="+mn-ea"/>
              </a:rPr>
              <a:t>（1）提供纳税申报资料</a:t>
            </a:r>
            <a:endParaRPr lang="zh-CN" altLang="en-US" sz="2000" b="0"/>
          </a:p>
          <a:p>
            <a:pPr>
              <a:lnSpc>
                <a:spcPct val="120000"/>
              </a:lnSpc>
              <a:spcBef>
                <a:spcPts val="20"/>
              </a:spcBef>
              <a:spcAft>
                <a:spcPts val="0"/>
              </a:spcAft>
            </a:pPr>
            <a:r>
              <a:rPr lang="zh-CN" altLang="en-US" sz="2000" b="0">
                <a:sym typeface="+mn-ea"/>
              </a:rPr>
              <a:t>根据国家税务总局关于发布《中华人民共和国企业所得税月（季）度预缴纳税申报表（A类）》的公告，实行查账征收企业所得税的居民企业预缴纳税申报时填报一张主表和三个附列资料，具体见表下表。</a:t>
            </a:r>
            <a:endParaRPr lang="zh-CN" altLang="en-US" sz="2000" b="0"/>
          </a:p>
          <a:p>
            <a:pPr>
              <a:lnSpc>
                <a:spcPct val="120000"/>
              </a:lnSpc>
              <a:spcBef>
                <a:spcPts val="20"/>
              </a:spcBef>
              <a:spcAft>
                <a:spcPts val="0"/>
              </a:spcAft>
            </a:pPr>
            <a:endParaRPr lang="zh-CN" altLang="en-US" sz="2000" b="0"/>
          </a:p>
        </p:txBody>
      </p:sp>
      <p:graphicFrame>
        <p:nvGraphicFramePr>
          <p:cNvPr id="4" name="表格 3"/>
          <p:cNvGraphicFramePr/>
          <p:nvPr>
            <p:custDataLst>
              <p:tags r:id="rId1"/>
            </p:custDataLst>
          </p:nvPr>
        </p:nvGraphicFramePr>
        <p:xfrm>
          <a:off x="1115060" y="3535680"/>
          <a:ext cx="6953885" cy="1816735"/>
        </p:xfrm>
        <a:graphic>
          <a:graphicData uri="http://schemas.openxmlformats.org/drawingml/2006/table">
            <a:tbl>
              <a:tblPr firstRow="1" bandRow="1">
                <a:tableStyleId>{5940675A-B579-460E-94D1-54222C63F5DA}</a:tableStyleId>
              </a:tblPr>
              <a:tblGrid>
                <a:gridCol w="574675"/>
                <a:gridCol w="6379210"/>
              </a:tblGrid>
              <a:tr h="726440">
                <a:tc rowSpan="2">
                  <a:txBody>
                    <a:bodyPr/>
                    <a:p>
                      <a:pPr indent="0" fontAlgn="auto">
                        <a:lnSpc>
                          <a:spcPts val="2860"/>
                        </a:lnSpc>
                        <a:buNone/>
                      </a:pPr>
                      <a:r>
                        <a:rPr lang="en-US" sz="1800" b="1">
                          <a:latin typeface="Times New Roman" panose="02020603050405020304" pitchFamily="18" charset="0"/>
                          <a:cs typeface="Times New Roman" panose="02020603050405020304" pitchFamily="18" charset="0"/>
                        </a:rPr>
                        <a:t> </a:t>
                      </a:r>
                      <a:r>
                        <a:rPr lang="en-US" sz="1800" b="1">
                          <a:latin typeface="宋体" panose="02010600030101010101" pitchFamily="2" charset="-122"/>
                          <a:ea typeface="宋体" panose="02010600030101010101" pitchFamily="2" charset="-122"/>
                          <a:cs typeface="宋体" panose="02010600030101010101" pitchFamily="2" charset="-122"/>
                        </a:rPr>
                        <a:t>填写的表单</a:t>
                      </a:r>
                      <a:endParaRPr lang="en-US" altLang="en-US" sz="18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fontAlgn="auto">
                        <a:lnSpc>
                          <a:spcPts val="2860"/>
                        </a:lnSpc>
                        <a:buNone/>
                      </a:pPr>
                      <a:r>
                        <a:rPr lang="en-US" sz="1800" b="1">
                          <a:latin typeface="宋体" panose="02010600030101010101" pitchFamily="2" charset="-122"/>
                          <a:ea typeface="宋体" panose="02010600030101010101" pitchFamily="2" charset="-122"/>
                          <a:cs typeface="宋体" panose="02010600030101010101" pitchFamily="2" charset="-122"/>
                        </a:rPr>
                        <a:t>（</a:t>
                      </a:r>
                      <a:r>
                        <a:rPr lang="en-US" sz="1800" b="1">
                          <a:latin typeface="Times New Roman" panose="02020603050405020304" pitchFamily="18" charset="0"/>
                          <a:cs typeface="Times New Roman" panose="02020603050405020304" pitchFamily="18" charset="0"/>
                        </a:rPr>
                        <a:t>1</a:t>
                      </a:r>
                      <a:r>
                        <a:rPr lang="en-US" sz="1800" b="1">
                          <a:latin typeface="宋体" panose="02010600030101010101" pitchFamily="2" charset="-122"/>
                          <a:ea typeface="宋体" panose="02010600030101010101" pitchFamily="2" charset="-122"/>
                          <a:cs typeface="宋体" panose="02010600030101010101" pitchFamily="2" charset="-122"/>
                        </a:rPr>
                        <a:t>）一张主表：《中华人民共和国企业所得税月（季）度预缴纳税申报表（A类，2020年版）》 </a:t>
                      </a:r>
                      <a:r>
                        <a:rPr lang="zh-CN" altLang="en-US" sz="1800" b="1">
                          <a:latin typeface="宋体" panose="02010600030101010101" pitchFamily="2" charset="-122"/>
                          <a:ea typeface="宋体" panose="02010600030101010101" pitchFamily="2" charset="-122"/>
                          <a:cs typeface="宋体" panose="02010600030101010101" pitchFamily="2" charset="-122"/>
                        </a:rPr>
                        <a:t>（</a:t>
                      </a:r>
                      <a:r>
                        <a:rPr lang="zh-CN" altLang="en-US" sz="1800" b="1">
                          <a:latin typeface="宋体" panose="02010600030101010101" pitchFamily="2" charset="-122"/>
                          <a:ea typeface="宋体" panose="02010600030101010101" pitchFamily="2" charset="-122"/>
                          <a:cs typeface="宋体" panose="02010600030101010101" pitchFamily="2" charset="-122"/>
                        </a:rPr>
                        <a:t>见文件）</a:t>
                      </a:r>
                      <a:endParaRPr lang="zh-CN"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9029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fontAlgn="auto">
                        <a:lnSpc>
                          <a:spcPts val="2860"/>
                        </a:lnSpc>
                        <a:buNone/>
                      </a:pPr>
                      <a:r>
                        <a:rPr lang="en-US" sz="1800" b="1">
                          <a:latin typeface="宋体" panose="02010600030101010101" pitchFamily="2" charset="-122"/>
                          <a:ea typeface="宋体" panose="02010600030101010101" pitchFamily="2" charset="-122"/>
                          <a:cs typeface="宋体" panose="02010600030101010101" pitchFamily="2" charset="-122"/>
                        </a:rPr>
                        <a:t>（</a:t>
                      </a:r>
                      <a:r>
                        <a:rPr lang="en-US" sz="1800" b="1">
                          <a:latin typeface="Times New Roman" panose="02020603050405020304" pitchFamily="18" charset="0"/>
                          <a:cs typeface="Times New Roman" panose="02020603050405020304" pitchFamily="18" charset="0"/>
                        </a:rPr>
                        <a:t>2</a:t>
                      </a:r>
                      <a:r>
                        <a:rPr lang="en-US" sz="1800" b="1">
                          <a:latin typeface="宋体" panose="02010600030101010101" pitchFamily="2" charset="-122"/>
                          <a:ea typeface="宋体" panose="02010600030101010101" pitchFamily="2" charset="-122"/>
                          <a:cs typeface="宋体" panose="02010600030101010101" pitchFamily="2" charset="-122"/>
                        </a:rPr>
                        <a:t>）三个附列资料：①《不征税收入和税基类减免应纳税所得额明细表》②《固定资产加速折旧（扣除）明细表》 ③《减免所得税额明细表》  </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en-US" altLang="zh-CN" sz="2400" b="0">
                <a:sym typeface="+mn-ea"/>
              </a:rPr>
              <a:t>    </a:t>
            </a:r>
            <a:r>
              <a:rPr lang="zh-CN" altLang="en-US" sz="2400" b="0">
                <a:sym typeface="+mn-ea"/>
              </a:rPr>
              <a:t>上述公告（国家税务总局公告2021年第3号）自2021年4月1日起施行。《国家税务总局关于修订〈中华人民共和国企业所得税月（季）度预缴纳税申报表（A类，2018年版）〉等报表的公告》（2020年第12号）中的附件1《中华人民共和国企业所得税月（季）度预缴纳税申报表（A类，2018年版）》（2020年修订）同时废止。</a:t>
            </a:r>
            <a:endParaRPr lang="zh-CN" altLang="en-US"/>
          </a:p>
          <a:p>
            <a:endParaRPr lang="zh-CN" altLang="en-US"/>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indent="276225">
              <a:lnSpc>
                <a:spcPct val="120000"/>
              </a:lnSpc>
              <a:spcBef>
                <a:spcPts val="20"/>
              </a:spcBef>
              <a:spcAft>
                <a:spcPts val="0"/>
              </a:spcAft>
            </a:pPr>
            <a:r>
              <a:rPr lang="zh-CN" altLang="zh-CN" sz="2400" b="0">
                <a:latin typeface="微软雅黑" panose="020B0503020204020204" pitchFamily="34" charset="-122"/>
                <a:ea typeface="微软雅黑" panose="020B0503020204020204" pitchFamily="34" charset="-122"/>
                <a:cs typeface="微软雅黑" panose="020B0503020204020204" pitchFamily="34" charset="-122"/>
                <a:sym typeface="+mn-ea"/>
              </a:rPr>
              <a:t>（2）年终汇算清缴</a:t>
            </a:r>
            <a:endParaRPr lang="zh-CN" altLang="zh-CN" sz="2400" b="0">
              <a:latin typeface="微软雅黑" panose="020B0503020204020204" pitchFamily="34" charset="-122"/>
              <a:ea typeface="微软雅黑" panose="020B0503020204020204" pitchFamily="34" charset="-122"/>
              <a:cs typeface="微软雅黑" panose="020B0503020204020204" pitchFamily="34" charset="-122"/>
            </a:endParaRPr>
          </a:p>
          <a:p>
            <a:pPr indent="276225">
              <a:lnSpc>
                <a:spcPct val="120000"/>
              </a:lnSpc>
              <a:spcBef>
                <a:spcPts val="20"/>
              </a:spcBef>
              <a:spcAft>
                <a:spcPts val="0"/>
              </a:spcAft>
            </a:pPr>
            <a:r>
              <a:rPr lang="zh-CN" altLang="zh-CN" sz="2400" b="0">
                <a:latin typeface="微软雅黑" panose="020B0503020204020204" pitchFamily="34" charset="-122"/>
                <a:ea typeface="微软雅黑" panose="020B0503020204020204" pitchFamily="34" charset="-122"/>
                <a:cs typeface="微软雅黑" panose="020B0503020204020204" pitchFamily="34" charset="-122"/>
                <a:sym typeface="+mn-ea"/>
              </a:rPr>
              <a:t>1）提供纳税申报资料</a:t>
            </a:r>
            <a:endParaRPr lang="zh-CN" altLang="zh-CN" sz="2400" b="0">
              <a:latin typeface="微软雅黑" panose="020B0503020204020204" pitchFamily="34" charset="-122"/>
              <a:ea typeface="微软雅黑" panose="020B0503020204020204" pitchFamily="34" charset="-122"/>
              <a:cs typeface="微软雅黑" panose="020B0503020204020204" pitchFamily="34" charset="-122"/>
            </a:endParaRPr>
          </a:p>
          <a:p>
            <a:pPr indent="276225">
              <a:lnSpc>
                <a:spcPct val="120000"/>
              </a:lnSpc>
              <a:spcBef>
                <a:spcPts val="20"/>
              </a:spcBef>
              <a:spcAft>
                <a:spcPts val="0"/>
              </a:spcAft>
            </a:pPr>
            <a:r>
              <a:rPr lang="zh-CN" altLang="zh-CN" sz="2400" b="0">
                <a:latin typeface="微软雅黑" panose="020B0503020204020204" pitchFamily="34" charset="-122"/>
                <a:ea typeface="微软雅黑" panose="020B0503020204020204" pitchFamily="34" charset="-122"/>
                <a:cs typeface="微软雅黑" panose="020B0503020204020204" pitchFamily="34" charset="-122"/>
                <a:sym typeface="+mn-ea"/>
              </a:rPr>
              <a:t>根据国家税务总局公告20</a:t>
            </a:r>
            <a:r>
              <a:rPr lang="en-US" altLang="zh-CN" sz="2400" b="0">
                <a:latin typeface="微软雅黑" panose="020B0503020204020204" pitchFamily="34" charset="-122"/>
                <a:ea typeface="微软雅黑" panose="020B0503020204020204" pitchFamily="34" charset="-122"/>
                <a:cs typeface="微软雅黑" panose="020B0503020204020204" pitchFamily="34" charset="-122"/>
                <a:sym typeface="+mn-ea"/>
              </a:rPr>
              <a:t>21</a:t>
            </a:r>
            <a:r>
              <a:rPr lang="zh-CN" altLang="zh-CN" sz="2400" b="0">
                <a:latin typeface="微软雅黑" panose="020B0503020204020204" pitchFamily="34" charset="-122"/>
                <a:ea typeface="微软雅黑" panose="020B0503020204020204" pitchFamily="34" charset="-122"/>
                <a:cs typeface="微软雅黑" panose="020B0503020204020204" pitchFamily="34" charset="-122"/>
                <a:sym typeface="+mn-ea"/>
              </a:rPr>
              <a:t>年第3号，实行查账征收企业所得税的居民企业年终汇算清缴需填报</a:t>
            </a:r>
            <a:r>
              <a:rPr lang="en-US" altLang="zh-CN" sz="2400" b="0">
                <a:latin typeface="微软雅黑" panose="020B0503020204020204" pitchFamily="34" charset="-122"/>
                <a:ea typeface="微软雅黑" panose="020B0503020204020204" pitchFamily="34" charset="-122"/>
                <a:cs typeface="微软雅黑" panose="020B0503020204020204" pitchFamily="34" charset="-122"/>
                <a:sym typeface="+mn-ea"/>
              </a:rPr>
              <a:t>39</a:t>
            </a:r>
            <a:r>
              <a:rPr lang="zh-CN" altLang="zh-CN" sz="2400" b="0">
                <a:latin typeface="微软雅黑" panose="020B0503020204020204" pitchFamily="34" charset="-122"/>
                <a:ea typeface="微软雅黑" panose="020B0503020204020204" pitchFamily="34" charset="-122"/>
                <a:cs typeface="微软雅黑" panose="020B0503020204020204" pitchFamily="34" charset="-122"/>
                <a:sym typeface="+mn-ea"/>
              </a:rPr>
              <a:t>张报表，由</a:t>
            </a:r>
            <a:r>
              <a:rPr lang="en-US"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张基础信息表、</a:t>
            </a:r>
            <a:r>
              <a:rPr lang="en-US"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张主表、</a:t>
            </a:r>
            <a:r>
              <a:rPr lang="en-US"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6</a:t>
            </a:r>
            <a:r>
              <a:rPr lang="zh-CN"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张收入费用明细表、</a:t>
            </a:r>
            <a:r>
              <a:rPr lang="en-US"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15</a:t>
            </a:r>
            <a:r>
              <a:rPr lang="zh-CN"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张纳税调整表、</a:t>
            </a:r>
            <a:r>
              <a:rPr lang="en-US"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张亏损弥补表、</a:t>
            </a:r>
            <a:r>
              <a:rPr lang="en-US"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9</a:t>
            </a:r>
            <a:r>
              <a:rPr lang="zh-CN"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张税收优惠表、</a:t>
            </a:r>
            <a:r>
              <a:rPr lang="en-US"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张境外所得抵免表和</a:t>
            </a:r>
            <a:r>
              <a:rPr lang="en-US"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zh-CN" sz="2400" b="0">
                <a:solidFill>
                  <a:srgbClr val="333333"/>
                </a:solidFill>
                <a:latin typeface="微软雅黑" panose="020B0503020204020204" pitchFamily="34" charset="-122"/>
                <a:ea typeface="微软雅黑" panose="020B0503020204020204" pitchFamily="34" charset="-122"/>
                <a:cs typeface="微软雅黑" panose="020B0503020204020204" pitchFamily="34" charset="-122"/>
                <a:sym typeface="+mn-ea"/>
              </a:rPr>
              <a:t>张汇总纳税表构成。</a:t>
            </a:r>
            <a:r>
              <a:rPr lang="zh-CN" altLang="zh-CN" sz="2400" b="0">
                <a:latin typeface="微软雅黑" panose="020B0503020204020204" pitchFamily="34" charset="-122"/>
                <a:ea typeface="微软雅黑" panose="020B0503020204020204" pitchFamily="34" charset="-122"/>
                <a:cs typeface="微软雅黑" panose="020B0503020204020204" pitchFamily="34" charset="-122"/>
                <a:sym typeface="+mn-ea"/>
              </a:rPr>
              <a:t>具体表单见表</a:t>
            </a:r>
            <a:r>
              <a:rPr lang="en-US" altLang="zh-CN" sz="2400" b="0">
                <a:latin typeface="微软雅黑" panose="020B0503020204020204" pitchFamily="34" charset="-122"/>
                <a:ea typeface="微软雅黑" panose="020B0503020204020204" pitchFamily="34" charset="-122"/>
                <a:cs typeface="微软雅黑" panose="020B0503020204020204" pitchFamily="34" charset="-122"/>
                <a:sym typeface="+mn-ea"/>
              </a:rPr>
              <a:t>5-8</a:t>
            </a:r>
            <a:r>
              <a:rPr lang="zh-CN" altLang="zh-CN" sz="2400" b="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a:graphicFrameLocks noGrp="1"/>
          </p:cNvGraphicFramePr>
          <p:nvPr>
            <p:custDataLst>
              <p:tags r:id="rId1"/>
            </p:custDataLst>
          </p:nvPr>
        </p:nvGraphicFramePr>
        <p:xfrm>
          <a:off x="1042988" y="1412875"/>
          <a:ext cx="6632575" cy="4203700"/>
        </p:xfrm>
        <a:graphic>
          <a:graphicData uri="http://schemas.openxmlformats.org/drawingml/2006/table">
            <a:tbl>
              <a:tblPr/>
              <a:tblGrid>
                <a:gridCol w="769620"/>
                <a:gridCol w="2298700"/>
                <a:gridCol w="3563938"/>
              </a:tblGrid>
              <a:tr h="411480">
                <a:tc gridSpan="2">
                  <a:txBody>
                    <a:bodyPr/>
                    <a:p>
                      <a:pPr algn="ctr">
                        <a:lnSpc>
                          <a:spcPct val="150000"/>
                        </a:lnSpc>
                        <a:spcAft>
                          <a:spcPts val="0"/>
                        </a:spcAft>
                      </a:pPr>
                      <a:r>
                        <a:rPr lang="en-US" alt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1.</a:t>
                      </a: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销售货物</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a:lnSpc>
                          <a:spcPct val="15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交易活动发生地</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7552">
                <a:tc gridSpan="2">
                  <a:txBody>
                    <a:bodyPr/>
                    <a:p>
                      <a:pPr algn="ctr">
                        <a:lnSpc>
                          <a:spcPct val="150000"/>
                        </a:lnSpc>
                        <a:spcAft>
                          <a:spcPts val="0"/>
                        </a:spcAft>
                      </a:pPr>
                      <a:r>
                        <a:rPr lang="en-US" alt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2.</a:t>
                      </a: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提供劳务</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a:lnSpc>
                          <a:spcPct val="15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劳务发生地</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7552">
                <a:tc rowSpan="3">
                  <a:txBody>
                    <a:bodyPr/>
                    <a:p>
                      <a:pPr>
                        <a:lnSpc>
                          <a:spcPct val="150000"/>
                        </a:lnSpc>
                        <a:spcAft>
                          <a:spcPts val="0"/>
                        </a:spcAft>
                      </a:pPr>
                      <a:r>
                        <a:rPr lang="en-US" alt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3.</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转让财产所得</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p>
                      <a:pPr>
                        <a:lnSpc>
                          <a:spcPct val="15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不动产转让</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a:lnSpc>
                          <a:spcPct val="15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不动产所在地</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7552">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p>
                      <a:pPr>
                        <a:lnSpc>
                          <a:spcPct val="15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动产转让</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a:lnSpc>
                          <a:spcPct val="15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转让动产的企业或者机构、场所所在地</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7552">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mpd="sng">
                      <a:solidFill>
                        <a:schemeClr val="tx1"/>
                      </a:solidFill>
                      <a:prstDash val="solid"/>
                    </a:lnB>
                  </a:tcPr>
                </a:tc>
                <a:tc>
                  <a:txBody>
                    <a:bodyPr/>
                    <a:p>
                      <a:pPr>
                        <a:lnSpc>
                          <a:spcPct val="15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权益性投资资产转让</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a:lnSpc>
                          <a:spcPct val="15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被投资企业所在地</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0036">
                <a:tc gridSpan="2">
                  <a:txBody>
                    <a:bodyPr/>
                    <a:p>
                      <a:pPr>
                        <a:lnSpc>
                          <a:spcPct val="150000"/>
                        </a:lnSpc>
                        <a:spcAft>
                          <a:spcPts val="0"/>
                        </a:spcAft>
                      </a:pPr>
                      <a:r>
                        <a:rPr lang="en-US" alt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4.</a:t>
                      </a: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股息、红利等权益性投资</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a:lnSpc>
                          <a:spcPct val="15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分配所得的企业所在地</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7552">
                <a:tc gridSpan="2">
                  <a:txBody>
                    <a:bodyPr/>
                    <a:p>
                      <a:pPr>
                        <a:lnSpc>
                          <a:spcPct val="150000"/>
                        </a:lnSpc>
                        <a:spcAft>
                          <a:spcPts val="0"/>
                        </a:spcAft>
                      </a:pPr>
                      <a:r>
                        <a:rPr lang="en-US" alt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5.</a:t>
                      </a: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利息、租金和特许权使用费所得</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a:lnSpc>
                          <a:spcPct val="15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负担支付所得的企业或者个人机构、场所所在地、住所地</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7552">
                <a:tc gridSpan="2">
                  <a:txBody>
                    <a:bodyPr/>
                    <a:p>
                      <a:pPr>
                        <a:lnSpc>
                          <a:spcPct val="150000"/>
                        </a:lnSpc>
                        <a:spcAft>
                          <a:spcPts val="0"/>
                        </a:spcAft>
                        <a:buNone/>
                      </a:pPr>
                      <a:r>
                        <a:rPr lang="en-US" alt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6.</a:t>
                      </a:r>
                      <a:r>
                        <a:rPr lang="zh-CN" altLang="en-US" sz="1800" b="1" kern="100">
                          <a:solidFill>
                            <a:schemeClr val="tx1"/>
                          </a:solidFill>
                          <a:latin typeface="微软雅黑" panose="020B0503020204020204" pitchFamily="34" charset="-122"/>
                          <a:ea typeface="微软雅黑" panose="020B0503020204020204" pitchFamily="34" charset="-122"/>
                          <a:cs typeface="Times New Roman" panose="02020603050405020304"/>
                        </a:rPr>
                        <a:t>其他所得</a:t>
                      </a:r>
                      <a:endParaRPr lang="zh-CN" altLang="en-US"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a:lnSpc>
                          <a:spcPct val="150000"/>
                        </a:lnSpc>
                        <a:spcAft>
                          <a:spcPts val="0"/>
                        </a:spcAft>
                        <a:buNone/>
                      </a:pPr>
                      <a:r>
                        <a:rPr lang="zh-CN" altLang="en-US"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由国务院、税务主管部门确定</a:t>
                      </a:r>
                      <a:endParaRPr lang="zh-CN" altLang="en-US"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8891" marR="4889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文本框 5"/>
          <p:cNvSpPr txBox="1"/>
          <p:nvPr/>
        </p:nvSpPr>
        <p:spPr>
          <a:xfrm>
            <a:off x="1043305" y="621030"/>
            <a:ext cx="7162165" cy="398780"/>
          </a:xfrm>
          <a:prstGeom prst="rect">
            <a:avLst/>
          </a:prstGeom>
          <a:noFill/>
        </p:spPr>
        <p:txBody>
          <a:bodyPr wrap="square" rtlCol="0" anchor="t">
            <a:spAutoFit/>
          </a:bodyPr>
          <a:p>
            <a:r>
              <a:rPr lang="zh-CN" altLang="zh-CN" sz="2000" b="1" dirty="0">
                <a:solidFill>
                  <a:srgbClr val="FF0000"/>
                </a:solidFill>
                <a:latin typeface="微软雅黑" panose="020B0503020204020204" pitchFamily="34" charset="-122"/>
                <a:ea typeface="微软雅黑" panose="020B0503020204020204" pitchFamily="34" charset="-122"/>
                <a:sym typeface="+mn-ea"/>
              </a:rPr>
              <a:t>来源于中国境内、境外所得的确定原则</a:t>
            </a:r>
            <a:r>
              <a:rPr lang="zh-CN" altLang="zh-CN" sz="2000" b="1" dirty="0">
                <a:solidFill>
                  <a:schemeClr val="tx1"/>
                </a:solidFill>
                <a:latin typeface="微软雅黑" panose="020B0503020204020204" pitchFamily="34" charset="-122"/>
                <a:ea typeface="微软雅黑" panose="020B0503020204020204" pitchFamily="34" charset="-122"/>
                <a:sym typeface="+mn-ea"/>
              </a:rPr>
              <a:t>（</a:t>
            </a:r>
            <a:r>
              <a:rPr lang="zh-CN" altLang="zh-CN" sz="2000" dirty="0">
                <a:solidFill>
                  <a:schemeClr val="tx1"/>
                </a:solidFill>
                <a:latin typeface="微软雅黑" panose="020B0503020204020204" pitchFamily="34" charset="-122"/>
                <a:ea typeface="微软雅黑" panose="020B0503020204020204" pitchFamily="34" charset="-122"/>
                <a:sym typeface="+mn-ea"/>
              </a:rPr>
              <a:t>所得来源地确认）</a:t>
            </a:r>
            <a:endParaRPr lang="zh-CN" altLang="zh-CN" sz="2000"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27681" name="内容占位符 4"/>
          <p:cNvPicPr>
            <a:picLocks noGrp="1" noRot="1" noChangeAspect="1"/>
          </p:cNvPicPr>
          <p:nvPr>
            <p:ph idx="1"/>
          </p:nvPr>
        </p:nvPicPr>
        <p:blipFill>
          <a:blip r:embed="rId1"/>
          <a:stretch>
            <a:fillRect/>
          </a:stretch>
        </p:blipFill>
        <p:spPr>
          <a:xfrm>
            <a:off x="933450" y="1228725"/>
            <a:ext cx="8061325" cy="4400550"/>
          </a:xfrm>
        </p:spPr>
      </p:pic>
      <p:sp>
        <p:nvSpPr>
          <p:cNvPr id="327682" name="文本框 99"/>
          <p:cNvSpPr txBox="1"/>
          <p:nvPr/>
        </p:nvSpPr>
        <p:spPr>
          <a:xfrm>
            <a:off x="1907223" y="692468"/>
            <a:ext cx="5080000" cy="337185"/>
          </a:xfrm>
          <a:prstGeom prst="rect">
            <a:avLst/>
          </a:prstGeom>
          <a:noFill/>
          <a:ln w="9525">
            <a:noFill/>
          </a:ln>
        </p:spPr>
        <p:txBody>
          <a:bodyPr anchor="t" anchorCtr="0">
            <a:spAutoFit/>
          </a:bodyPr>
          <a:p>
            <a:r>
              <a:rPr lang="zh-CN" altLang="zh-CN" sz="1600" b="1">
                <a:latin typeface="Nexa Light" pitchFamily="50" charset="0"/>
                <a:ea typeface="宋体" panose="02010600030101010101" pitchFamily="2" charset="-122"/>
              </a:rPr>
              <a:t>企业所得税年度纳税申报表填报表单</a:t>
            </a:r>
            <a:endParaRPr lang="zh-CN" altLang="en-US" sz="1600">
              <a:latin typeface="Nexa Light" pitchFamily="50" charset="0"/>
              <a:ea typeface="华康少女文字W5(P)" pitchFamily="82" charset="-122"/>
            </a:endParaRPr>
          </a:p>
        </p:txBody>
      </p:sp>
      <mc:AlternateContent xmlns:mc="http://schemas.openxmlformats.org/markup-compatibility/2006" xmlns:p14="http://schemas.microsoft.com/office/powerpoint/2010/main">
        <mc:Choice Requires="p14">
          <p:contentPart r:id="rId2" p14:bwMode="auto">
            <p14:nvContentPartPr>
              <p14:cNvPr id="6" name="墨迹 5"/>
              <p14:cNvContentPartPr/>
              <p14:nvPr/>
            </p14:nvContentPartPr>
            <p14:xfrm>
              <a:off x="1727835" y="4138295"/>
              <a:ext cx="3510280" cy="13970"/>
            </p14:xfrm>
          </p:contentPart>
        </mc:Choice>
        <mc:Fallback xmlns="">
          <p:pic>
            <p:nvPicPr>
              <p:cNvPr id="6" name="墨迹 5"/>
            </p:nvPicPr>
            <p:blipFill>
              <a:blip r:embed="rId3"/>
            </p:blipFill>
            <p:spPr>
              <a:xfrm>
                <a:off x="1727835" y="4138295"/>
                <a:ext cx="3510280" cy="13970"/>
              </a:xfrm>
              <a:prstGeom prst="rect"/>
            </p:spPr>
          </p:pic>
        </mc:Fallback>
      </mc:AlternateContent>
      <mc:AlternateContent xmlns:mc="http://schemas.openxmlformats.org/markup-compatibility/2006" xmlns:p14="http://schemas.microsoft.com/office/powerpoint/2010/main">
        <mc:Choice Requires="p14">
          <p:contentPart r:id="rId4" p14:bwMode="auto">
            <p14:nvContentPartPr>
              <p14:cNvPr id="7" name="墨迹 6"/>
              <p14:cNvContentPartPr/>
              <p14:nvPr/>
            </p14:nvContentPartPr>
            <p14:xfrm>
              <a:off x="1151888" y="5156835"/>
              <a:ext cx="2860675" cy="6350"/>
            </p14:xfrm>
          </p:contentPart>
        </mc:Choice>
        <mc:Fallback xmlns="">
          <p:pic>
            <p:nvPicPr>
              <p:cNvPr id="7" name="墨迹 6"/>
            </p:nvPicPr>
            <p:blipFill>
              <a:blip r:embed="rId5"/>
            </p:blipFill>
            <p:spPr>
              <a:xfrm>
                <a:off x="1151888" y="5156835"/>
                <a:ext cx="2860675" cy="6350"/>
              </a:xfrm>
              <a:prstGeom prst="rect"/>
            </p:spPr>
          </p:pic>
        </mc:Fallback>
      </mc:AlternateContent>
      <mc:AlternateContent xmlns:mc="http://schemas.openxmlformats.org/markup-compatibility/2006" xmlns:p14="http://schemas.microsoft.com/office/powerpoint/2010/main">
        <mc:Choice Requires="p14">
          <p:contentPart r:id="rId6" p14:bwMode="auto">
            <p14:nvContentPartPr>
              <p14:cNvPr id="8" name="墨迹 7"/>
              <p14:cNvContentPartPr/>
              <p14:nvPr/>
            </p14:nvContentPartPr>
            <p14:xfrm>
              <a:off x="5526402" y="3140710"/>
              <a:ext cx="187325" cy="127000"/>
            </p14:xfrm>
          </p:contentPart>
        </mc:Choice>
        <mc:Fallback xmlns="">
          <p:pic>
            <p:nvPicPr>
              <p:cNvPr id="8" name="墨迹 7"/>
            </p:nvPicPr>
            <p:blipFill>
              <a:blip r:embed="rId7"/>
            </p:blipFill>
            <p:spPr>
              <a:xfrm>
                <a:off x="5526402" y="3140710"/>
                <a:ext cx="187325" cy="127000"/>
              </a:xfrm>
              <a:prstGeom prst="rect"/>
            </p:spPr>
          </p:pic>
        </mc:Fallback>
      </mc:AlternateContent>
      <mc:AlternateContent xmlns:mc="http://schemas.openxmlformats.org/markup-compatibility/2006" xmlns:p14="http://schemas.microsoft.com/office/powerpoint/2010/main">
        <mc:Choice Requires="p14">
          <p:contentPart r:id="rId8" p14:bwMode="auto">
            <p14:nvContentPartPr>
              <p14:cNvPr id="9" name="墨迹 8"/>
              <p14:cNvContentPartPr/>
              <p14:nvPr/>
            </p14:nvContentPartPr>
            <p14:xfrm>
              <a:off x="5338445" y="4111625"/>
              <a:ext cx="27305" cy="80645"/>
            </p14:xfrm>
          </p:contentPart>
        </mc:Choice>
        <mc:Fallback xmlns="">
          <p:pic>
            <p:nvPicPr>
              <p:cNvPr id="9" name="墨迹 8"/>
            </p:nvPicPr>
            <p:blipFill>
              <a:blip r:embed="rId9"/>
            </p:blipFill>
            <p:spPr>
              <a:xfrm>
                <a:off x="5338445" y="4111625"/>
                <a:ext cx="27305" cy="80645"/>
              </a:xfrm>
              <a:prstGeom prst="rect"/>
            </p:spPr>
          </p:pic>
        </mc:Fallback>
      </mc:AlternateContent>
      <mc:AlternateContent xmlns:mc="http://schemas.openxmlformats.org/markup-compatibility/2006" xmlns:p14="http://schemas.microsoft.com/office/powerpoint/2010/main">
        <mc:Choice Requires="p14">
          <p:contentPart r:id="rId10" p14:bwMode="auto">
            <p14:nvContentPartPr>
              <p14:cNvPr id="10" name="墨迹 9"/>
              <p14:cNvContentPartPr/>
              <p14:nvPr/>
            </p14:nvContentPartPr>
            <p14:xfrm>
              <a:off x="5372100" y="4078602"/>
              <a:ext cx="40005" cy="127000"/>
            </p14:xfrm>
          </p:contentPart>
        </mc:Choice>
        <mc:Fallback xmlns="">
          <p:pic>
            <p:nvPicPr>
              <p:cNvPr id="10" name="墨迹 9"/>
            </p:nvPicPr>
            <p:blipFill>
              <a:blip r:embed="rId11"/>
            </p:blipFill>
            <p:spPr>
              <a:xfrm>
                <a:off x="5372100" y="4078602"/>
                <a:ext cx="40005" cy="127000"/>
              </a:xfrm>
              <a:prstGeom prst="rect"/>
            </p:spPr>
          </p:pic>
        </mc:Fallback>
      </mc:AlternateContent>
      <mc:AlternateContent xmlns:mc="http://schemas.openxmlformats.org/markup-compatibility/2006" xmlns:p14="http://schemas.microsoft.com/office/powerpoint/2010/main">
        <mc:Choice Requires="p14">
          <p:contentPart r:id="rId12" p14:bwMode="auto">
            <p14:nvContentPartPr>
              <p14:cNvPr id="11" name="墨迹 10"/>
              <p14:cNvContentPartPr/>
              <p14:nvPr/>
            </p14:nvContentPartPr>
            <p14:xfrm>
              <a:off x="5412102" y="4084952"/>
              <a:ext cx="33655" cy="127000"/>
            </p14:xfrm>
          </p:contentPart>
        </mc:Choice>
        <mc:Fallback xmlns="">
          <p:pic>
            <p:nvPicPr>
              <p:cNvPr id="11" name="墨迹 10"/>
            </p:nvPicPr>
            <p:blipFill>
              <a:blip r:embed="rId13"/>
            </p:blipFill>
            <p:spPr>
              <a:xfrm>
                <a:off x="5412102" y="4084952"/>
                <a:ext cx="33655" cy="127000"/>
              </a:xfrm>
              <a:prstGeom prst="rect"/>
            </p:spPr>
          </p:pic>
        </mc:Fallback>
      </mc:AlternateContent>
      <mc:AlternateContent xmlns:mc="http://schemas.openxmlformats.org/markup-compatibility/2006" xmlns:p14="http://schemas.microsoft.com/office/powerpoint/2010/main">
        <mc:Choice Requires="p14">
          <p:contentPart r:id="rId14" p14:bwMode="auto">
            <p14:nvContentPartPr>
              <p14:cNvPr id="12" name="墨迹 11"/>
              <p14:cNvContentPartPr/>
              <p14:nvPr/>
            </p14:nvContentPartPr>
            <p14:xfrm>
              <a:off x="5439410" y="4058285"/>
              <a:ext cx="60325" cy="147320"/>
            </p14:xfrm>
          </p:contentPart>
        </mc:Choice>
        <mc:Fallback xmlns="">
          <p:pic>
            <p:nvPicPr>
              <p:cNvPr id="12" name="墨迹 11"/>
            </p:nvPicPr>
            <p:blipFill>
              <a:blip r:embed="rId15"/>
            </p:blipFill>
            <p:spPr>
              <a:xfrm>
                <a:off x="5439410" y="4058285"/>
                <a:ext cx="60325" cy="147320"/>
              </a:xfrm>
              <a:prstGeom prst="rect"/>
            </p:spPr>
          </p:pic>
        </mc:Fallback>
      </mc:AlternateContent>
      <mc:AlternateContent xmlns:mc="http://schemas.openxmlformats.org/markup-compatibility/2006" xmlns:p14="http://schemas.microsoft.com/office/powerpoint/2010/main">
        <mc:Choice Requires="p14">
          <p:contentPart r:id="rId16" p14:bwMode="auto">
            <p14:nvContentPartPr>
              <p14:cNvPr id="13" name="墨迹 12"/>
              <p14:cNvContentPartPr/>
              <p14:nvPr/>
            </p14:nvContentPartPr>
            <p14:xfrm>
              <a:off x="5258435" y="4138294"/>
              <a:ext cx="287655" cy="360"/>
            </p14:xfrm>
          </p:contentPart>
        </mc:Choice>
        <mc:Fallback xmlns="">
          <p:pic>
            <p:nvPicPr>
              <p:cNvPr id="13" name="墨迹 12"/>
            </p:nvPicPr>
            <p:blipFill>
              <a:blip r:embed="rId17"/>
            </p:blipFill>
            <p:spPr>
              <a:xfrm>
                <a:off x="5258435" y="4138294"/>
                <a:ext cx="287655" cy="360"/>
              </a:xfrm>
              <a:prstGeom prst="rect"/>
            </p:spPr>
          </p:pic>
        </mc:Fallback>
      </mc:AlternateContent>
      <mc:AlternateContent xmlns:mc="http://schemas.openxmlformats.org/markup-compatibility/2006" xmlns:p14="http://schemas.microsoft.com/office/powerpoint/2010/main">
        <mc:Choice Requires="p14">
          <p:contentPart r:id="rId18" p14:bwMode="auto">
            <p14:nvContentPartPr>
              <p14:cNvPr id="14" name="墨迹 13"/>
              <p14:cNvContentPartPr/>
              <p14:nvPr/>
            </p14:nvContentPartPr>
            <p14:xfrm>
              <a:off x="5566410" y="4118610"/>
              <a:ext cx="360" cy="40005"/>
            </p14:xfrm>
          </p:contentPart>
        </mc:Choice>
        <mc:Fallback xmlns="">
          <p:pic>
            <p:nvPicPr>
              <p:cNvPr id="14" name="墨迹 13"/>
            </p:nvPicPr>
            <p:blipFill>
              <a:blip r:embed="rId19"/>
            </p:blipFill>
            <p:spPr>
              <a:xfrm>
                <a:off x="5566410" y="4118610"/>
                <a:ext cx="360" cy="40005"/>
              </a:xfrm>
              <a:prstGeom prst="rect"/>
            </p:spPr>
          </p:pic>
        </mc:Fallback>
      </mc:AlternateContent>
      <mc:AlternateContent xmlns:mc="http://schemas.openxmlformats.org/markup-compatibility/2006" xmlns:p14="http://schemas.microsoft.com/office/powerpoint/2010/main">
        <mc:Choice Requires="p14">
          <p:contentPart r:id="rId20" p14:bwMode="auto">
            <p14:nvContentPartPr>
              <p14:cNvPr id="15" name="墨迹 14"/>
              <p14:cNvContentPartPr/>
              <p14:nvPr/>
            </p14:nvContentPartPr>
            <p14:xfrm>
              <a:off x="5539738" y="4037965"/>
              <a:ext cx="107315" cy="248285"/>
            </p14:xfrm>
          </p:contentPart>
        </mc:Choice>
        <mc:Fallback xmlns="">
          <p:pic>
            <p:nvPicPr>
              <p:cNvPr id="15" name="墨迹 14"/>
            </p:nvPicPr>
            <p:blipFill>
              <a:blip r:embed="rId21"/>
            </p:blipFill>
            <p:spPr>
              <a:xfrm>
                <a:off x="5539738" y="4037965"/>
                <a:ext cx="107315" cy="248285"/>
              </a:xfrm>
              <a:prstGeom prst="rect"/>
            </p:spPr>
          </p:pic>
        </mc:Fallback>
      </mc:AlternateContent>
      <mc:AlternateContent xmlns:mc="http://schemas.openxmlformats.org/markup-compatibility/2006" xmlns:p14="http://schemas.microsoft.com/office/powerpoint/2010/main">
        <mc:Choice Requires="p14">
          <p:contentPart r:id="rId22" p14:bwMode="auto">
            <p14:nvContentPartPr>
              <p14:cNvPr id="16" name="墨迹 15"/>
              <p14:cNvContentPartPr/>
              <p14:nvPr/>
            </p14:nvContentPartPr>
            <p14:xfrm>
              <a:off x="5747385" y="3107052"/>
              <a:ext cx="53340" cy="53975"/>
            </p14:xfrm>
          </p:contentPart>
        </mc:Choice>
        <mc:Fallback xmlns="">
          <p:pic>
            <p:nvPicPr>
              <p:cNvPr id="16" name="墨迹 15"/>
            </p:nvPicPr>
            <p:blipFill>
              <a:blip r:embed="rId23"/>
            </p:blipFill>
            <p:spPr>
              <a:xfrm>
                <a:off x="5747385" y="3107052"/>
                <a:ext cx="53340" cy="53975"/>
              </a:xfrm>
              <a:prstGeom prst="rect"/>
            </p:spPr>
          </p:pic>
        </mc:Fallback>
      </mc:AlternateContent>
      <mc:AlternateContent xmlns:mc="http://schemas.openxmlformats.org/markup-compatibility/2006" xmlns:p14="http://schemas.microsoft.com/office/powerpoint/2010/main">
        <mc:Choice Requires="p14">
          <p:contentPart r:id="rId24" p14:bwMode="auto">
            <p14:nvContentPartPr>
              <p14:cNvPr id="17" name="墨迹 16"/>
              <p14:cNvContentPartPr/>
              <p14:nvPr/>
            </p14:nvContentPartPr>
            <p14:xfrm>
              <a:off x="5787388" y="3107054"/>
              <a:ext cx="40640" cy="13335"/>
            </p14:xfrm>
          </p:contentPart>
        </mc:Choice>
        <mc:Fallback xmlns="">
          <p:pic>
            <p:nvPicPr>
              <p:cNvPr id="17" name="墨迹 16"/>
            </p:nvPicPr>
            <p:blipFill>
              <a:blip r:embed="rId25"/>
            </p:blipFill>
            <p:spPr>
              <a:xfrm>
                <a:off x="5787388" y="3107054"/>
                <a:ext cx="40640" cy="13335"/>
              </a:xfrm>
              <a:prstGeom prst="rect"/>
            </p:spPr>
          </p:pic>
        </mc:Fallback>
      </mc:AlternateContent>
      <mc:AlternateContent xmlns:mc="http://schemas.openxmlformats.org/markup-compatibility/2006" xmlns:p14="http://schemas.microsoft.com/office/powerpoint/2010/main">
        <mc:Choice Requires="p14">
          <p:contentPart r:id="rId26" p14:bwMode="auto">
            <p14:nvContentPartPr>
              <p14:cNvPr id="18" name="墨迹 17"/>
              <p14:cNvContentPartPr/>
              <p14:nvPr/>
            </p14:nvContentPartPr>
            <p14:xfrm>
              <a:off x="5807710" y="3114038"/>
              <a:ext cx="360" cy="19685"/>
            </p14:xfrm>
          </p:contentPart>
        </mc:Choice>
        <mc:Fallback xmlns="">
          <p:pic>
            <p:nvPicPr>
              <p:cNvPr id="18" name="墨迹 17"/>
            </p:nvPicPr>
            <p:blipFill>
              <a:blip r:embed="rId27"/>
            </p:blipFill>
            <p:spPr>
              <a:xfrm>
                <a:off x="5807710" y="3114038"/>
                <a:ext cx="360" cy="19685"/>
              </a:xfrm>
              <a:prstGeom prst="rect"/>
            </p:spPr>
          </p:pic>
        </mc:Fallback>
      </mc:AlternateContent>
      <mc:AlternateContent xmlns:mc="http://schemas.openxmlformats.org/markup-compatibility/2006" xmlns:p14="http://schemas.microsoft.com/office/powerpoint/2010/main">
        <mc:Choice Requires="p14">
          <p:contentPart r:id="rId28" p14:bwMode="auto">
            <p14:nvContentPartPr>
              <p14:cNvPr id="19" name="墨迹 18"/>
              <p14:cNvContentPartPr/>
              <p14:nvPr/>
            </p14:nvContentPartPr>
            <p14:xfrm>
              <a:off x="5841365" y="3053715"/>
              <a:ext cx="80010" cy="80010"/>
            </p14:xfrm>
          </p:contentPart>
        </mc:Choice>
        <mc:Fallback xmlns="">
          <p:pic>
            <p:nvPicPr>
              <p:cNvPr id="19" name="墨迹 18"/>
            </p:nvPicPr>
            <p:blipFill>
              <a:blip r:embed="rId29"/>
            </p:blipFill>
            <p:spPr>
              <a:xfrm>
                <a:off x="5841365" y="3053715"/>
                <a:ext cx="80010" cy="80010"/>
              </a:xfrm>
              <a:prstGeom prst="rect"/>
            </p:spPr>
          </p:pic>
        </mc:Fallback>
      </mc:AlternateContent>
      <mc:AlternateContent xmlns:mc="http://schemas.openxmlformats.org/markup-compatibility/2006" xmlns:p14="http://schemas.microsoft.com/office/powerpoint/2010/main">
        <mc:Choice Requires="p14">
          <p:contentPart r:id="rId30" p14:bwMode="auto">
            <p14:nvContentPartPr>
              <p14:cNvPr id="20" name="墨迹 19"/>
              <p14:cNvContentPartPr/>
              <p14:nvPr/>
            </p14:nvContentPartPr>
            <p14:xfrm>
              <a:off x="5874385" y="3107054"/>
              <a:ext cx="40640" cy="13335"/>
            </p14:xfrm>
          </p:contentPart>
        </mc:Choice>
        <mc:Fallback xmlns="">
          <p:pic>
            <p:nvPicPr>
              <p:cNvPr id="20" name="墨迹 19"/>
            </p:nvPicPr>
            <p:blipFill>
              <a:blip r:embed="rId31"/>
            </p:blipFill>
            <p:spPr>
              <a:xfrm>
                <a:off x="5874385" y="3107054"/>
                <a:ext cx="40640" cy="13335"/>
              </a:xfrm>
              <a:prstGeom prst="rect"/>
            </p:spPr>
          </p:pic>
        </mc:Fallback>
      </mc:AlternateContent>
      <mc:AlternateContent xmlns:mc="http://schemas.openxmlformats.org/markup-compatibility/2006" xmlns:p14="http://schemas.microsoft.com/office/powerpoint/2010/main">
        <mc:Choice Requires="p14">
          <p:contentPart r:id="rId32" p14:bwMode="auto">
            <p14:nvContentPartPr>
              <p14:cNvPr id="21" name="墨迹 20"/>
              <p14:cNvContentPartPr/>
              <p14:nvPr/>
            </p14:nvContentPartPr>
            <p14:xfrm>
              <a:off x="5908040" y="3107054"/>
              <a:ext cx="6985" cy="20320"/>
            </p14:xfrm>
          </p:contentPart>
        </mc:Choice>
        <mc:Fallback xmlns="">
          <p:pic>
            <p:nvPicPr>
              <p:cNvPr id="21" name="墨迹 20"/>
            </p:nvPicPr>
            <p:blipFill>
              <a:blip r:embed="rId33"/>
            </p:blipFill>
            <p:spPr>
              <a:xfrm>
                <a:off x="5908040" y="3107054"/>
                <a:ext cx="6985" cy="20320"/>
              </a:xfrm>
              <a:prstGeom prst="rect"/>
            </p:spPr>
          </p:pic>
        </mc:Fallback>
      </mc:AlternateContent>
      <mc:AlternateContent xmlns:mc="http://schemas.openxmlformats.org/markup-compatibility/2006" xmlns:p14="http://schemas.microsoft.com/office/powerpoint/2010/main">
        <mc:Choice Requires="p14">
          <p:contentPart r:id="rId34" p14:bwMode="auto">
            <p14:nvContentPartPr>
              <p14:cNvPr id="22" name="墨迹 21"/>
              <p14:cNvContentPartPr/>
              <p14:nvPr/>
            </p14:nvContentPartPr>
            <p14:xfrm>
              <a:off x="5787388" y="3194050"/>
              <a:ext cx="13335" cy="80645"/>
            </p14:xfrm>
          </p:contentPart>
        </mc:Choice>
        <mc:Fallback xmlns="">
          <p:pic>
            <p:nvPicPr>
              <p:cNvPr id="22" name="墨迹 21"/>
            </p:nvPicPr>
            <p:blipFill>
              <a:blip r:embed="rId35"/>
            </p:blipFill>
            <p:spPr>
              <a:xfrm>
                <a:off x="5787388" y="3194050"/>
                <a:ext cx="13335" cy="80645"/>
              </a:xfrm>
              <a:prstGeom prst="rect"/>
            </p:spPr>
          </p:pic>
        </mc:Fallback>
      </mc:AlternateContent>
      <mc:AlternateContent xmlns:mc="http://schemas.openxmlformats.org/markup-compatibility/2006" xmlns:p14="http://schemas.microsoft.com/office/powerpoint/2010/main">
        <mc:Choice Requires="p14">
          <p:contentPart r:id="rId36" p14:bwMode="auto">
            <p14:nvContentPartPr>
              <p14:cNvPr id="23" name="墨迹 22"/>
              <p14:cNvContentPartPr/>
              <p14:nvPr/>
            </p14:nvContentPartPr>
            <p14:xfrm>
              <a:off x="5834379" y="3174365"/>
              <a:ext cx="13335" cy="360"/>
            </p14:xfrm>
          </p:contentPart>
        </mc:Choice>
        <mc:Fallback xmlns="">
          <p:pic>
            <p:nvPicPr>
              <p:cNvPr id="23" name="墨迹 22"/>
            </p:nvPicPr>
            <p:blipFill>
              <a:blip r:embed="rId37"/>
            </p:blipFill>
            <p:spPr>
              <a:xfrm>
                <a:off x="5834379" y="3174365"/>
                <a:ext cx="13335" cy="360"/>
              </a:xfrm>
              <a:prstGeom prst="rect"/>
            </p:spPr>
          </p:pic>
        </mc:Fallback>
      </mc:AlternateContent>
      <mc:AlternateContent xmlns:mc="http://schemas.openxmlformats.org/markup-compatibility/2006" xmlns:p14="http://schemas.microsoft.com/office/powerpoint/2010/main">
        <mc:Choice Requires="p14">
          <p:contentPart r:id="rId38" p14:bwMode="auto">
            <p14:nvContentPartPr>
              <p14:cNvPr id="24" name="墨迹 23"/>
              <p14:cNvContentPartPr/>
              <p14:nvPr/>
            </p14:nvContentPartPr>
            <p14:xfrm>
              <a:off x="5887719" y="3167380"/>
              <a:ext cx="53975" cy="207645"/>
            </p14:xfrm>
          </p:contentPart>
        </mc:Choice>
        <mc:Fallback xmlns="">
          <p:pic>
            <p:nvPicPr>
              <p:cNvPr id="24" name="墨迹 23"/>
            </p:nvPicPr>
            <p:blipFill>
              <a:blip r:embed="rId39"/>
            </p:blipFill>
            <p:spPr>
              <a:xfrm>
                <a:off x="5887719" y="3167380"/>
                <a:ext cx="53975" cy="207645"/>
              </a:xfrm>
              <a:prstGeom prst="rect"/>
            </p:spPr>
          </p:pic>
        </mc:Fallback>
      </mc:AlternateContent>
      <mc:AlternateContent xmlns:mc="http://schemas.openxmlformats.org/markup-compatibility/2006" xmlns:p14="http://schemas.microsoft.com/office/powerpoint/2010/main">
        <mc:Choice Requires="p14">
          <p:contentPart r:id="rId40" p14:bwMode="auto">
            <p14:nvContentPartPr>
              <p14:cNvPr id="25" name="墨迹 24"/>
              <p14:cNvContentPartPr/>
              <p14:nvPr/>
            </p14:nvContentPartPr>
            <p14:xfrm>
              <a:off x="5834380" y="3221355"/>
              <a:ext cx="26670" cy="73660"/>
            </p14:xfrm>
          </p:contentPart>
        </mc:Choice>
        <mc:Fallback xmlns="">
          <p:pic>
            <p:nvPicPr>
              <p:cNvPr id="25" name="墨迹 24"/>
            </p:nvPicPr>
            <p:blipFill>
              <a:blip r:embed="rId41"/>
            </p:blipFill>
            <p:spPr>
              <a:xfrm>
                <a:off x="5834380" y="3221355"/>
                <a:ext cx="26670" cy="73660"/>
              </a:xfrm>
              <a:prstGeom prst="rect"/>
            </p:spPr>
          </p:pic>
        </mc:Fallback>
      </mc:AlternateContent>
      <mc:AlternateContent xmlns:mc="http://schemas.openxmlformats.org/markup-compatibility/2006" xmlns:p14="http://schemas.microsoft.com/office/powerpoint/2010/main">
        <mc:Choice Requires="p14">
          <p:contentPart r:id="rId42" p14:bwMode="auto">
            <p14:nvContentPartPr>
              <p14:cNvPr id="26" name="墨迹 25"/>
              <p14:cNvContentPartPr/>
              <p14:nvPr/>
            </p14:nvContentPartPr>
            <p14:xfrm>
              <a:off x="5887720" y="3214370"/>
              <a:ext cx="27305" cy="26670"/>
            </p14:xfrm>
          </p:contentPart>
        </mc:Choice>
        <mc:Fallback xmlns="">
          <p:pic>
            <p:nvPicPr>
              <p:cNvPr id="26" name="墨迹 25"/>
            </p:nvPicPr>
            <p:blipFill>
              <a:blip r:embed="rId43"/>
            </p:blipFill>
            <p:spPr>
              <a:xfrm>
                <a:off x="5887720" y="3214370"/>
                <a:ext cx="27305" cy="26670"/>
              </a:xfrm>
              <a:prstGeom prst="rect"/>
            </p:spPr>
          </p:pic>
        </mc:Fallback>
      </mc:AlternateContent>
      <mc:AlternateContent xmlns:mc="http://schemas.openxmlformats.org/markup-compatibility/2006" xmlns:p14="http://schemas.microsoft.com/office/powerpoint/2010/main">
        <mc:Choice Requires="p14">
          <p:contentPart r:id="rId44" p14:bwMode="auto">
            <p14:nvContentPartPr>
              <p14:cNvPr id="27" name="墨迹 26"/>
              <p14:cNvContentPartPr/>
              <p14:nvPr/>
            </p14:nvContentPartPr>
            <p14:xfrm>
              <a:off x="5861050" y="3241040"/>
              <a:ext cx="13335" cy="360"/>
            </p14:xfrm>
          </p:contentPart>
        </mc:Choice>
        <mc:Fallback xmlns="">
          <p:pic>
            <p:nvPicPr>
              <p:cNvPr id="27" name="墨迹 26"/>
            </p:nvPicPr>
            <p:blipFill>
              <a:blip r:embed="rId37"/>
            </p:blipFill>
            <p:spPr>
              <a:xfrm>
                <a:off x="5861050" y="3241040"/>
                <a:ext cx="13335" cy="360"/>
              </a:xfrm>
              <a:prstGeom prst="rect"/>
            </p:spPr>
          </p:pic>
        </mc:Fallback>
      </mc:AlternateContent>
      <mc:AlternateContent xmlns:mc="http://schemas.openxmlformats.org/markup-compatibility/2006" xmlns:p14="http://schemas.microsoft.com/office/powerpoint/2010/main">
        <mc:Choice Requires="p14">
          <p:contentPart r:id="rId45" p14:bwMode="auto">
            <p14:nvContentPartPr>
              <p14:cNvPr id="28" name="墨迹 27"/>
              <p14:cNvContentPartPr/>
              <p14:nvPr/>
            </p14:nvContentPartPr>
            <p14:xfrm>
              <a:off x="5881370" y="3241040"/>
              <a:ext cx="20320" cy="360"/>
            </p14:xfrm>
          </p:contentPart>
        </mc:Choice>
        <mc:Fallback xmlns="">
          <p:pic>
            <p:nvPicPr>
              <p:cNvPr id="28" name="墨迹 27"/>
            </p:nvPicPr>
            <p:blipFill>
              <a:blip r:embed="rId46"/>
            </p:blipFill>
            <p:spPr>
              <a:xfrm>
                <a:off x="5881370" y="3241040"/>
                <a:ext cx="20320" cy="360"/>
              </a:xfrm>
              <a:prstGeom prst="rect"/>
            </p:spPr>
          </p:pic>
        </mc:Fallback>
      </mc:AlternateContent>
      <mc:AlternateContent xmlns:mc="http://schemas.openxmlformats.org/markup-compatibility/2006" xmlns:p14="http://schemas.microsoft.com/office/powerpoint/2010/main">
        <mc:Choice Requires="p14">
          <p:contentPart r:id="rId47" p14:bwMode="auto">
            <p14:nvContentPartPr>
              <p14:cNvPr id="29" name="墨迹 28"/>
              <p14:cNvContentPartPr/>
              <p14:nvPr/>
            </p14:nvContentPartPr>
            <p14:xfrm>
              <a:off x="5874385" y="3267710"/>
              <a:ext cx="40640" cy="360"/>
            </p14:xfrm>
          </p:contentPart>
        </mc:Choice>
        <mc:Fallback xmlns="">
          <p:pic>
            <p:nvPicPr>
              <p:cNvPr id="29" name="墨迹 28"/>
            </p:nvPicPr>
            <p:blipFill>
              <a:blip r:embed="rId48"/>
            </p:blipFill>
            <p:spPr>
              <a:xfrm>
                <a:off x="5874385" y="3267710"/>
                <a:ext cx="40640" cy="360"/>
              </a:xfrm>
              <a:prstGeom prst="rect"/>
            </p:spPr>
          </p:pic>
        </mc:Fallback>
      </mc:AlternateContent>
      <mc:AlternateContent xmlns:mc="http://schemas.openxmlformats.org/markup-compatibility/2006" xmlns:p14="http://schemas.microsoft.com/office/powerpoint/2010/main">
        <mc:Choice Requires="p14">
          <p:contentPart r:id="rId49" p14:bwMode="auto">
            <p14:nvContentPartPr>
              <p14:cNvPr id="30" name="墨迹 29"/>
              <p14:cNvContentPartPr/>
              <p14:nvPr/>
            </p14:nvContentPartPr>
            <p14:xfrm>
              <a:off x="5981700" y="3147695"/>
              <a:ext cx="93980" cy="93345"/>
            </p14:xfrm>
          </p:contentPart>
        </mc:Choice>
        <mc:Fallback xmlns="">
          <p:pic>
            <p:nvPicPr>
              <p:cNvPr id="30" name="墨迹 29"/>
            </p:nvPicPr>
            <p:blipFill>
              <a:blip r:embed="rId50"/>
            </p:blipFill>
            <p:spPr>
              <a:xfrm>
                <a:off x="5981700" y="3147695"/>
                <a:ext cx="93980" cy="93345"/>
              </a:xfrm>
              <a:prstGeom prst="rect"/>
            </p:spPr>
          </p:pic>
        </mc:Fallback>
      </mc:AlternateContent>
      <mc:AlternateContent xmlns:mc="http://schemas.openxmlformats.org/markup-compatibility/2006" xmlns:p14="http://schemas.microsoft.com/office/powerpoint/2010/main">
        <mc:Choice Requires="p14">
          <p:contentPart r:id="rId51" p14:bwMode="auto">
            <p14:nvContentPartPr>
              <p14:cNvPr id="31" name="墨迹 30"/>
              <p14:cNvContentPartPr/>
              <p14:nvPr/>
            </p14:nvContentPartPr>
            <p14:xfrm>
              <a:off x="6015352" y="3241040"/>
              <a:ext cx="6350" cy="60325"/>
            </p14:xfrm>
          </p:contentPart>
        </mc:Choice>
        <mc:Fallback xmlns="">
          <p:pic>
            <p:nvPicPr>
              <p:cNvPr id="31" name="墨迹 30"/>
            </p:nvPicPr>
            <p:blipFill>
              <a:blip r:embed="rId52"/>
            </p:blipFill>
            <p:spPr>
              <a:xfrm>
                <a:off x="6015352" y="3241040"/>
                <a:ext cx="6350" cy="60325"/>
              </a:xfrm>
              <a:prstGeom prst="rect"/>
            </p:spPr>
          </p:pic>
        </mc:Fallback>
      </mc:AlternateContent>
      <mc:AlternateContent xmlns:mc="http://schemas.openxmlformats.org/markup-compatibility/2006" xmlns:p14="http://schemas.microsoft.com/office/powerpoint/2010/main">
        <mc:Choice Requires="p14">
          <p:contentPart r:id="rId53" p14:bwMode="auto">
            <p14:nvContentPartPr>
              <p14:cNvPr id="32" name="墨迹 31"/>
              <p14:cNvContentPartPr/>
              <p14:nvPr/>
            </p14:nvContentPartPr>
            <p14:xfrm>
              <a:off x="6055360" y="3154045"/>
              <a:ext cx="107315" cy="113665"/>
            </p14:xfrm>
          </p:contentPart>
        </mc:Choice>
        <mc:Fallback xmlns="">
          <p:pic>
            <p:nvPicPr>
              <p:cNvPr id="32" name="墨迹 31"/>
            </p:nvPicPr>
            <p:blipFill>
              <a:blip r:embed="rId54"/>
            </p:blipFill>
            <p:spPr>
              <a:xfrm>
                <a:off x="6055360" y="3154045"/>
                <a:ext cx="107315" cy="113665"/>
              </a:xfrm>
              <a:prstGeom prst="rect"/>
            </p:spPr>
          </p:pic>
        </mc:Fallback>
      </mc:AlternateContent>
      <mc:AlternateContent xmlns:mc="http://schemas.openxmlformats.org/markup-compatibility/2006" xmlns:p14="http://schemas.microsoft.com/office/powerpoint/2010/main">
        <mc:Choice Requires="p14">
          <p:contentPart r:id="rId55" p14:bwMode="auto">
            <p14:nvContentPartPr>
              <p14:cNvPr id="33" name="墨迹 32"/>
              <p14:cNvContentPartPr/>
              <p14:nvPr/>
            </p14:nvContentPartPr>
            <p14:xfrm>
              <a:off x="6115685" y="3087370"/>
              <a:ext cx="133985" cy="220980"/>
            </p14:xfrm>
          </p:contentPart>
        </mc:Choice>
        <mc:Fallback xmlns="">
          <p:pic>
            <p:nvPicPr>
              <p:cNvPr id="33" name="墨迹 32"/>
            </p:nvPicPr>
            <p:blipFill>
              <a:blip r:embed="rId56"/>
            </p:blipFill>
            <p:spPr>
              <a:xfrm>
                <a:off x="6115685" y="3087370"/>
                <a:ext cx="133985" cy="220980"/>
              </a:xfrm>
              <a:prstGeom prst="rect"/>
            </p:spPr>
          </p:pic>
        </mc:Fallback>
      </mc:AlternateContent>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8705" name="标题 1"/>
          <p:cNvSpPr>
            <a:spLocks noGrp="1" noRot="1"/>
          </p:cNvSpPr>
          <p:nvPr>
            <p:ph type="title"/>
          </p:nvPr>
        </p:nvSpPr>
        <p:spPr>
          <a:xfrm>
            <a:off x="323215" y="692785"/>
            <a:ext cx="8540750" cy="857250"/>
          </a:xfrm>
        </p:spPr>
        <p:txBody>
          <a:bodyPr anchor="ctr" anchorCtr="0"/>
          <a:p>
            <a:pPr algn="l"/>
            <a:r>
              <a:rPr lang="zh-CN" altLang="en-US" sz="2000">
                <a:solidFill>
                  <a:schemeClr val="accent1">
                    <a:lumMod val="10000"/>
                  </a:schemeClr>
                </a:solidFill>
                <a:latin typeface="微软雅黑" panose="020B0503020204020204" pitchFamily="34" charset="-122"/>
                <a:ea typeface="微软雅黑" panose="020B0503020204020204" pitchFamily="34" charset="-122"/>
                <a:cs typeface="微软雅黑" panose="020B0503020204020204" pitchFamily="34" charset="-122"/>
              </a:rPr>
              <a:t>（2）核算（查账）征收年度汇算清缴纳税申报表样及填报</a:t>
            </a:r>
            <a:br>
              <a:rPr lang="zh-CN" altLang="en-US" sz="2000">
                <a:solidFill>
                  <a:schemeClr val="accent1">
                    <a:lumMod val="10000"/>
                  </a:schemeClr>
                </a:solidFill>
                <a:latin typeface="微软雅黑" panose="020B0503020204020204" pitchFamily="34" charset="-122"/>
                <a:ea typeface="微软雅黑" panose="020B0503020204020204" pitchFamily="34" charset="-122"/>
                <a:cs typeface="微软雅黑" panose="020B0503020204020204" pitchFamily="34" charset="-122"/>
              </a:rPr>
            </a:br>
            <a:r>
              <a:rPr lang="zh-CN" altLang="en-US" sz="1600" b="1"/>
              <a:t>《中华人民共和国企业所得税年度纳税申报表（A类）》如表，其余</a:t>
            </a:r>
            <a:r>
              <a:rPr lang="en-US" altLang="zh-CN" sz="1600" b="1"/>
              <a:t>38</a:t>
            </a:r>
            <a:r>
              <a:rPr lang="zh-CN" altLang="en-US" sz="1600" b="1"/>
              <a:t>张报表样表略。</a:t>
            </a:r>
            <a:endParaRPr lang="zh-CN" altLang="en-US" sz="1600" b="1"/>
          </a:p>
        </p:txBody>
      </p:sp>
      <p:pic>
        <p:nvPicPr>
          <p:cNvPr id="328706" name="内容占位符 3"/>
          <p:cNvPicPr>
            <a:picLocks noGrp="1" noRot="1" noChangeAspect="1"/>
          </p:cNvPicPr>
          <p:nvPr>
            <p:ph idx="1"/>
          </p:nvPr>
        </p:nvPicPr>
        <p:blipFill>
          <a:blip r:embed="rId1"/>
          <a:stretch>
            <a:fillRect/>
          </a:stretch>
        </p:blipFill>
        <p:spPr>
          <a:xfrm>
            <a:off x="1082675" y="1739900"/>
            <a:ext cx="6654800" cy="4130675"/>
          </a:xfrm>
        </p:spPr>
      </p:pic>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427855" y="981075"/>
            <a:ext cx="3850640" cy="633095"/>
          </a:xfrm>
        </p:spPr>
        <p:txBody>
          <a:bodyPr/>
          <a:p>
            <a:r>
              <a:rPr lang="zh-CN" altLang="en-US" sz="2400">
                <a:solidFill>
                  <a:srgbClr val="FF0000"/>
                </a:solidFill>
                <a:latin typeface="微软雅黑" panose="020B0503020204020204" pitchFamily="34" charset="-122"/>
                <a:ea typeface="微软雅黑" panose="020B0503020204020204" pitchFamily="34" charset="-122"/>
              </a:rPr>
              <a:t>小结</a:t>
            </a:r>
            <a:endParaRPr lang="zh-CN" altLang="en-US" sz="2400">
              <a:solidFill>
                <a:srgbClr val="FF0000"/>
              </a:solidFill>
              <a:latin typeface="微软雅黑" panose="020B0503020204020204" pitchFamily="34" charset="-122"/>
              <a:ea typeface="微软雅黑" panose="020B0503020204020204" pitchFamily="34" charset="-122"/>
            </a:endParaRPr>
          </a:p>
        </p:txBody>
      </p:sp>
      <p:grpSp>
        <p:nvGrpSpPr>
          <p:cNvPr id="4" name="组合 3" descr="7b0a202020202274657874626f78223a2022220a7d0a"/>
          <p:cNvGrpSpPr/>
          <p:nvPr/>
        </p:nvGrpSpPr>
        <p:grpSpPr>
          <a:xfrm>
            <a:off x="1022985" y="1193165"/>
            <a:ext cx="7123430" cy="459168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147" y="4098"/>
              <a:ext cx="6900" cy="2519"/>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2000" dirty="0">
                  <a:solidFill>
                    <a:schemeClr val="accent1">
                      <a:lumMod val="10000"/>
                    </a:schemeClr>
                  </a:solidFill>
                  <a:latin typeface="微软雅黑" panose="020B0503020204020204" pitchFamily="34" charset="-122"/>
                  <a:ea typeface="微软雅黑" panose="020B0503020204020204" pitchFamily="34" charset="-122"/>
                  <a:sym typeface="+mn-ea"/>
                </a:rPr>
                <a:t>1</a:t>
              </a:r>
              <a:r>
                <a:rPr lang="zh-CN" altLang="en-US" sz="2000" dirty="0">
                  <a:solidFill>
                    <a:schemeClr val="accent1">
                      <a:lumMod val="10000"/>
                    </a:schemeClr>
                  </a:solidFill>
                  <a:latin typeface="微软雅黑" panose="020B0503020204020204" pitchFamily="34" charset="-122"/>
                  <a:ea typeface="微软雅黑" panose="020B0503020204020204" pitchFamily="34" charset="-122"/>
                  <a:sym typeface="+mn-ea"/>
                </a:rPr>
                <a:t>、</a:t>
              </a:r>
              <a:r>
                <a:rPr lang="zh-CN" altLang="zh-CN" sz="2000" dirty="0">
                  <a:solidFill>
                    <a:schemeClr val="accent1">
                      <a:lumMod val="10000"/>
                    </a:schemeClr>
                  </a:solidFill>
                  <a:latin typeface="微软雅黑" panose="020B0503020204020204" pitchFamily="34" charset="-122"/>
                  <a:ea typeface="微软雅黑" panose="020B0503020204020204" pitchFamily="34" charset="-122"/>
                  <a:sym typeface="+mn-ea"/>
                </a:rPr>
                <a:t>熟悉企业所得税纳税人、税率、税收优惠的形式及基本规定，特别是税率优惠、加计扣除、应纳税所得额抵扣、应纳税额抵免、加速折旧等；</a:t>
              </a:r>
              <a:endParaRPr lang="zh-CN" altLang="zh-CN" sz="2000" kern="1200" dirty="0">
                <a:solidFill>
                  <a:schemeClr val="accent1">
                    <a:lumMod val="10000"/>
                  </a:schemeClr>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solidFill>
                    <a:schemeClr val="accent1">
                      <a:lumMod val="10000"/>
                    </a:schemeClr>
                  </a:solidFill>
                  <a:latin typeface="微软雅黑" panose="020B0503020204020204" pitchFamily="34" charset="-122"/>
                  <a:ea typeface="微软雅黑" panose="020B0503020204020204" pitchFamily="34" charset="-122"/>
                  <a:sym typeface="+mn-ea"/>
                </a:rPr>
                <a:t>2</a:t>
              </a:r>
              <a:r>
                <a:rPr lang="zh-CN" altLang="en-US" sz="2000" dirty="0">
                  <a:solidFill>
                    <a:schemeClr val="accent1">
                      <a:lumMod val="10000"/>
                    </a:schemeClr>
                  </a:solidFill>
                  <a:latin typeface="微软雅黑" panose="020B0503020204020204" pitchFamily="34" charset="-122"/>
                  <a:ea typeface="微软雅黑" panose="020B0503020204020204" pitchFamily="34" charset="-122"/>
                  <a:sym typeface="+mn-ea"/>
                </a:rPr>
                <a:t>、掌握企业所得税应税所得额、应纳税额的计算</a:t>
              </a:r>
              <a:endParaRPr lang="zh-CN" altLang="en-US" sz="2000" dirty="0">
                <a:solidFill>
                  <a:schemeClr val="accent1">
                    <a:lumMod val="10000"/>
                  </a:schemeClr>
                </a:solidFill>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en-US" altLang="zh-CN" sz="2000" dirty="0">
                  <a:solidFill>
                    <a:schemeClr val="accent1">
                      <a:lumMod val="10000"/>
                    </a:schemeClr>
                  </a:solidFill>
                  <a:latin typeface="微软雅黑" panose="020B0503020204020204" pitchFamily="34" charset="-122"/>
                  <a:ea typeface="微软雅黑" panose="020B0503020204020204" pitchFamily="34" charset="-122"/>
                  <a:sym typeface="+mn-ea"/>
                </a:rPr>
                <a:t>3</a:t>
              </a:r>
              <a:r>
                <a:rPr lang="zh-CN" altLang="en-US" sz="2000" dirty="0">
                  <a:solidFill>
                    <a:schemeClr val="accent1">
                      <a:lumMod val="10000"/>
                    </a:schemeClr>
                  </a:solidFill>
                  <a:latin typeface="微软雅黑" panose="020B0503020204020204" pitchFamily="34" charset="-122"/>
                  <a:ea typeface="微软雅黑" panose="020B0503020204020204" pitchFamily="34" charset="-122"/>
                  <a:sym typeface="+mn-ea"/>
                </a:rPr>
                <a:t>、了解资产的税务处理、源泉扣缴；明确</a:t>
              </a:r>
              <a:r>
                <a:rPr lang="zh-CN" altLang="zh-CN" sz="2000" dirty="0">
                  <a:solidFill>
                    <a:schemeClr val="accent1">
                      <a:lumMod val="10000"/>
                    </a:schemeClr>
                  </a:solidFill>
                  <a:latin typeface="微软雅黑" panose="020B0503020204020204" pitchFamily="34" charset="-122"/>
                  <a:ea typeface="微软雅黑" panose="020B0503020204020204" pitchFamily="34" charset="-122"/>
                  <a:sym typeface="+mn-ea"/>
                </a:rPr>
                <a:t>企业所得税居民企业、非居民企业纳税地点；纳税期限及纳税申报的有关规定。</a:t>
              </a:r>
              <a:endParaRPr lang="zh-CN" altLang="zh-CN" sz="2000" kern="1200" dirty="0">
                <a:solidFill>
                  <a:schemeClr val="accent1">
                    <a:lumMod val="10000"/>
                  </a:schemeClr>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solidFill>
                    <a:schemeClr val="accent1">
                      <a:lumMod val="10000"/>
                    </a:schemeClr>
                  </a:solidFill>
                  <a:latin typeface="微软雅黑" panose="020B0503020204020204" pitchFamily="34" charset="-122"/>
                  <a:ea typeface="微软雅黑" panose="020B0503020204020204" pitchFamily="34" charset="-122"/>
                  <a:sym typeface="+mn-ea"/>
                </a:rPr>
                <a:t>本讲的结束代表企业所得税内容全部学习完成，这是一个有难度的税种，同学们要投入时间精力，适当做题不断重复基本知识点。</a:t>
              </a:r>
              <a:endParaRPr lang="zh-CN" altLang="zh-CN" sz="2000" spc="200" dirty="0">
                <a:solidFill>
                  <a:schemeClr val="accent1">
                    <a:lumMod val="10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11505" y="908368"/>
            <a:ext cx="7391400" cy="563562"/>
          </a:xfrm>
        </p:spPr>
        <p:txBody>
          <a:bodyPr/>
          <a:p>
            <a:r>
              <a:rPr lang="zh-CN" altLang="zh-CN" sz="2800" kern="1200" dirty="0">
                <a:solidFill>
                  <a:srgbClr val="FF0000"/>
                </a:solidFill>
                <a:latin typeface="微软雅黑" panose="020B0503020204020204" pitchFamily="34" charset="-122"/>
                <a:ea typeface="微软雅黑" panose="020B0503020204020204" pitchFamily="34" charset="-122"/>
                <a:cs typeface="+mn-cs"/>
                <a:sym typeface="+mn-ea"/>
              </a:rPr>
              <a:t>【注意】</a:t>
            </a:r>
            <a:r>
              <a:rPr lang="zh-CN" altLang="zh-CN" sz="2800" kern="1200" dirty="0">
                <a:latin typeface="微软雅黑" panose="020B0503020204020204" pitchFamily="34" charset="-122"/>
                <a:ea typeface="微软雅黑" panose="020B0503020204020204" pitchFamily="34" charset="-122"/>
                <a:cs typeface="+mn-cs"/>
                <a:sym typeface="+mn-ea"/>
              </a:rPr>
              <a:t>所得来源地要注意记忆和理解！！！</a:t>
            </a:r>
            <a:endParaRPr lang="zh-CN" altLang="en-US" sz="2800"/>
          </a:p>
        </p:txBody>
      </p:sp>
      <p:grpSp>
        <p:nvGrpSpPr>
          <p:cNvPr id="4" name="组合 3" descr="7b0a202020202274657874626f78223a2022220a7d0a"/>
          <p:cNvGrpSpPr/>
          <p:nvPr/>
        </p:nvGrpSpPr>
        <p:grpSpPr>
          <a:xfrm>
            <a:off x="827405" y="1871345"/>
            <a:ext cx="7595870" cy="337248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195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ts val="28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b="1" dirty="0">
                  <a:latin typeface="微软雅黑" panose="020B0503020204020204" pitchFamily="34" charset="-122"/>
                  <a:ea typeface="微软雅黑" panose="020B0503020204020204" pitchFamily="34" charset="-122"/>
                  <a:sym typeface="+mn-ea"/>
                </a:rPr>
                <a:t>例如，某日本企业（实际管理机构不在中国）在中国设立分支机构，下列属于来源于中国境内所得的是：</a:t>
              </a:r>
              <a:endParaRPr lang="zh-CN" altLang="zh-CN" b="1" kern="1200" dirty="0">
                <a:latin typeface="微软雅黑" panose="020B0503020204020204" pitchFamily="34" charset="-122"/>
                <a:ea typeface="微软雅黑" panose="020B0503020204020204" pitchFamily="34" charset="-122"/>
                <a:cs typeface="+mn-cs"/>
              </a:endParaRPr>
            </a:p>
            <a:p>
              <a:pPr indent="466725" defTabSz="685800">
                <a:lnSpc>
                  <a:spcPts val="2800"/>
                </a:lnSpc>
                <a:spcBef>
                  <a:spcPct val="0"/>
                </a:spcBef>
                <a:buClrTx/>
                <a:buSzTx/>
              </a:pPr>
              <a:r>
                <a:rPr lang="en-US" altLang="zh-CN" b="1" dirty="0">
                  <a:latin typeface="微软雅黑" panose="020B0503020204020204" pitchFamily="34" charset="-122"/>
                  <a:ea typeface="微软雅黑" panose="020B0503020204020204" pitchFamily="34" charset="-122"/>
                  <a:sym typeface="+mn-ea"/>
                </a:rPr>
                <a:t>1.</a:t>
              </a:r>
              <a:r>
                <a:rPr lang="zh-CN" altLang="zh-CN" b="1" dirty="0">
                  <a:latin typeface="微软雅黑" panose="020B0503020204020204" pitchFamily="34" charset="-122"/>
                  <a:ea typeface="微软雅黑" panose="020B0503020204020204" pitchFamily="34" charset="-122"/>
                  <a:sym typeface="+mn-ea"/>
                </a:rPr>
                <a:t>中国境内取得咨询收入</a:t>
              </a:r>
              <a:r>
                <a:rPr lang="en-US" altLang="zh-CN" b="1" dirty="0">
                  <a:latin typeface="微软雅黑" panose="020B0503020204020204" pitchFamily="34" charset="-122"/>
                  <a:ea typeface="微软雅黑" panose="020B0503020204020204" pitchFamily="34" charset="-122"/>
                  <a:sym typeface="+mn-ea"/>
                </a:rPr>
                <a:t>100</a:t>
              </a:r>
              <a:r>
                <a:rPr lang="zh-CN" altLang="zh-CN" b="1" dirty="0">
                  <a:latin typeface="微软雅黑" panose="020B0503020204020204" pitchFamily="34" charset="-122"/>
                  <a:ea typeface="微软雅黑" panose="020B0503020204020204" pitchFamily="34" charset="-122"/>
                  <a:sym typeface="+mn-ea"/>
                </a:rPr>
                <a:t>万；√</a:t>
              </a:r>
              <a:endParaRPr lang="zh-CN" altLang="zh-CN" b="1" kern="1200" dirty="0">
                <a:latin typeface="微软雅黑" panose="020B0503020204020204" pitchFamily="34" charset="-122"/>
                <a:ea typeface="微软雅黑" panose="020B0503020204020204" pitchFamily="34" charset="-122"/>
                <a:cs typeface="+mn-cs"/>
              </a:endParaRPr>
            </a:p>
            <a:p>
              <a:pPr indent="466725" defTabSz="685800">
                <a:lnSpc>
                  <a:spcPts val="2800"/>
                </a:lnSpc>
                <a:spcBef>
                  <a:spcPct val="0"/>
                </a:spcBef>
                <a:buClrTx/>
                <a:buSzTx/>
              </a:pPr>
              <a:r>
                <a:rPr lang="en-US" altLang="zh-CN" b="1" dirty="0">
                  <a:latin typeface="微软雅黑" panose="020B0503020204020204" pitchFamily="34" charset="-122"/>
                  <a:ea typeface="微软雅黑" panose="020B0503020204020204" pitchFamily="34" charset="-122"/>
                  <a:sym typeface="+mn-ea"/>
                </a:rPr>
                <a:t>2.</a:t>
              </a:r>
              <a:r>
                <a:rPr lang="zh-CN" altLang="zh-CN" b="1" dirty="0">
                  <a:latin typeface="微软雅黑" panose="020B0503020204020204" pitchFamily="34" charset="-122"/>
                  <a:ea typeface="微软雅黑" panose="020B0503020204020204" pitchFamily="34" charset="-122"/>
                  <a:sym typeface="+mn-ea"/>
                </a:rPr>
                <a:t>中国境内培训技术人员，取得日方支付的培训收入</a:t>
              </a:r>
              <a:r>
                <a:rPr lang="en-US" altLang="zh-CN" b="1" dirty="0">
                  <a:latin typeface="微软雅黑" panose="020B0503020204020204" pitchFamily="34" charset="-122"/>
                  <a:ea typeface="微软雅黑" panose="020B0503020204020204" pitchFamily="34" charset="-122"/>
                  <a:sym typeface="+mn-ea"/>
                </a:rPr>
                <a:t>200</a:t>
              </a:r>
              <a:r>
                <a:rPr lang="zh-CN" altLang="zh-CN" b="1" dirty="0">
                  <a:latin typeface="微软雅黑" panose="020B0503020204020204" pitchFamily="34" charset="-122"/>
                  <a:ea typeface="微软雅黑" panose="020B0503020204020204" pitchFamily="34" charset="-122"/>
                  <a:sym typeface="+mn-ea"/>
                </a:rPr>
                <a:t>万；√</a:t>
              </a:r>
              <a:endParaRPr lang="zh-CN" altLang="zh-CN" b="1" kern="1200" dirty="0">
                <a:latin typeface="微软雅黑" panose="020B0503020204020204" pitchFamily="34" charset="-122"/>
                <a:ea typeface="微软雅黑" panose="020B0503020204020204" pitchFamily="34" charset="-122"/>
                <a:cs typeface="+mn-cs"/>
              </a:endParaRPr>
            </a:p>
            <a:p>
              <a:pPr indent="466725" defTabSz="685800">
                <a:lnSpc>
                  <a:spcPts val="2800"/>
                </a:lnSpc>
                <a:spcBef>
                  <a:spcPct val="0"/>
                </a:spcBef>
                <a:buClrTx/>
                <a:buSzTx/>
              </a:pPr>
              <a:r>
                <a:rPr lang="en-US" altLang="zh-CN" b="1" dirty="0">
                  <a:latin typeface="微软雅黑" panose="020B0503020204020204" pitchFamily="34" charset="-122"/>
                  <a:ea typeface="微软雅黑" panose="020B0503020204020204" pitchFamily="34" charset="-122"/>
                  <a:sym typeface="+mn-ea"/>
                </a:rPr>
                <a:t>3.</a:t>
              </a:r>
              <a:r>
                <a:rPr lang="zh-CN" altLang="zh-CN" b="1" dirty="0">
                  <a:latin typeface="微软雅黑" panose="020B0503020204020204" pitchFamily="34" charset="-122"/>
                  <a:ea typeface="微软雅黑" panose="020B0503020204020204" pitchFamily="34" charset="-122"/>
                  <a:sym typeface="+mn-ea"/>
                </a:rPr>
                <a:t>在香港取得与该分支机构无实际联系的所得</a:t>
              </a:r>
              <a:r>
                <a:rPr lang="en-US" altLang="zh-CN" b="1" dirty="0">
                  <a:latin typeface="微软雅黑" panose="020B0503020204020204" pitchFamily="34" charset="-122"/>
                  <a:ea typeface="微软雅黑" panose="020B0503020204020204" pitchFamily="34" charset="-122"/>
                  <a:sym typeface="+mn-ea"/>
                </a:rPr>
                <a:t>80</a:t>
              </a:r>
              <a:r>
                <a:rPr lang="zh-CN" altLang="zh-CN" b="1" dirty="0">
                  <a:latin typeface="微软雅黑" panose="020B0503020204020204" pitchFamily="34" charset="-122"/>
                  <a:ea typeface="微软雅黑" panose="020B0503020204020204" pitchFamily="34" charset="-122"/>
                  <a:sym typeface="+mn-ea"/>
                </a:rPr>
                <a:t>万。×</a:t>
              </a: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41541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203"/>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ts val="246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【考题·单选题】</a:t>
              </a:r>
              <a:r>
                <a:rPr lang="zh-CN" altLang="zh-CN" dirty="0">
                  <a:latin typeface="微软雅黑" panose="020B0503020204020204" pitchFamily="34" charset="-122"/>
                  <a:ea typeface="微软雅黑" panose="020B0503020204020204" pitchFamily="34" charset="-122"/>
                  <a:sym typeface="+mn-ea"/>
                </a:rPr>
                <a:t>根据企业所得税法律制度的规定，关于确定来源于中国境内、境外所得的下列表述中，不正确的是（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ts val="2460"/>
                </a:lnSpc>
                <a:spcBef>
                  <a:spcPct val="0"/>
                </a:spcBef>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提供劳务所得，按照劳务发生地确定</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ts val="2460"/>
                </a:lnSpc>
                <a:spcBef>
                  <a:spcPct val="0"/>
                </a:spcBef>
                <a:buClrTx/>
                <a:buSzTx/>
              </a:pP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销售货物所得，按照交易活动发生地确定</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ts val="2460"/>
                </a:lnSpc>
                <a:spcBef>
                  <a:spcPct val="0"/>
                </a:spcBef>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股息、红利等权益性投资所得，按照分配所得的企业所在地确定</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ts val="2460"/>
                </a:lnSpc>
                <a:spcBef>
                  <a:spcPct val="0"/>
                </a:spcBef>
                <a:buClrTx/>
                <a:buSzTx/>
              </a:pP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转让不动产所得，按照转让不动产的企业或者机构、场所所在地确定</a:t>
              </a:r>
              <a:r>
                <a:rPr lang="en-US" altLang="zh-CN" dirty="0">
                  <a:latin typeface="微软雅黑" panose="020B0503020204020204" pitchFamily="34" charset="-122"/>
                  <a:ea typeface="微软雅黑" panose="020B0503020204020204" pitchFamily="34" charset="-122"/>
                  <a:sym typeface="+mn-ea"/>
                </a:rPr>
                <a:t>  </a:t>
              </a: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1403350" y="4797425"/>
            <a:ext cx="5977255" cy="1198880"/>
          </a:xfrm>
          <a:prstGeom prst="rect">
            <a:avLst/>
          </a:prstGeom>
          <a:noFill/>
        </p:spPr>
        <p:txBody>
          <a:bodyPr wrap="square" rtlCol="0" anchor="t">
            <a:spAutoFit/>
          </a:bodyPr>
          <a:p>
            <a:pPr indent="466725" defTabSz="685800">
              <a:lnSpc>
                <a:spcPct val="150000"/>
              </a:lnSpc>
              <a:spcBef>
                <a:spcPct val="0"/>
              </a:spcBef>
              <a:buClrTx/>
              <a:buSzTx/>
            </a:pPr>
            <a:r>
              <a:rPr lang="zh-CN" altLang="zh-CN" sz="1800" dirty="0">
                <a:solidFill>
                  <a:srgbClr val="FF0000"/>
                </a:solidFill>
                <a:latin typeface="微软雅黑" panose="020B0503020204020204" pitchFamily="34" charset="-122"/>
                <a:ea typeface="微软雅黑" panose="020B0503020204020204" pitchFamily="34" charset="-122"/>
                <a:sym typeface="+mn-ea"/>
              </a:rPr>
              <a:t>【答案】</a:t>
            </a:r>
            <a:r>
              <a:rPr lang="en-US" altLang="zh-CN" sz="1800" dirty="0">
                <a:solidFill>
                  <a:srgbClr val="FF0000"/>
                </a:solidFill>
                <a:latin typeface="微软雅黑" panose="020B0503020204020204" pitchFamily="34" charset="-122"/>
                <a:ea typeface="微软雅黑" panose="020B0503020204020204" pitchFamily="34" charset="-122"/>
                <a:sym typeface="+mn-ea"/>
              </a:rPr>
              <a:t>D</a:t>
            </a:r>
            <a:endParaRPr lang="zh-CN" altLang="zh-CN" sz="1800" kern="1200" dirty="0">
              <a:solidFill>
                <a:srgbClr val="FF0000"/>
              </a:solidFill>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zh-CN" altLang="zh-CN" sz="1800" dirty="0">
                <a:solidFill>
                  <a:srgbClr val="FF0000"/>
                </a:solidFill>
                <a:latin typeface="微软雅黑" panose="020B0503020204020204" pitchFamily="34" charset="-122"/>
                <a:ea typeface="微软雅黑" panose="020B0503020204020204" pitchFamily="34" charset="-122"/>
                <a:sym typeface="+mn-ea"/>
              </a:rPr>
              <a:t>【解析】</a:t>
            </a:r>
            <a:r>
              <a:rPr lang="zh-CN" altLang="zh-CN" sz="1800" dirty="0">
                <a:latin typeface="微软雅黑" panose="020B0503020204020204" pitchFamily="34" charset="-122"/>
                <a:ea typeface="微软雅黑" panose="020B0503020204020204" pitchFamily="34" charset="-122"/>
                <a:sym typeface="+mn-ea"/>
              </a:rPr>
              <a:t>不动产转让所得按照不动产所在地确定。</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41541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03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单选题】</a:t>
              </a:r>
              <a:r>
                <a:rPr lang="zh-CN" altLang="zh-CN" dirty="0">
                  <a:latin typeface="微软雅黑" panose="020B0503020204020204" pitchFamily="34" charset="-122"/>
                  <a:ea typeface="微软雅黑" panose="020B0503020204020204" pitchFamily="34" charset="-122"/>
                  <a:sym typeface="+mn-ea"/>
                </a:rPr>
                <a:t>根据企业所得税法律制度的规定，下列关于来源于中国境内、境外所得确定来源地的表述中，不正确的是（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提供劳务所得，按照劳务发生地确定</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股息、红利等权益性投资收益所得，按照分配所得的企业所在地确定</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动产转让所得，按照转让动产活动发生地确定</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销售货物所得，按照交易活动发生地确定</a:t>
              </a: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22935" y="4693285"/>
            <a:ext cx="7746365" cy="155829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C</a:t>
            </a:r>
            <a:endParaRPr lang="zh-CN" altLang="zh-CN" sz="1800" dirty="0">
              <a:solidFill>
                <a:srgbClr val="FF0000"/>
              </a:solidFill>
              <a:latin typeface="微软雅黑" panose="020B0503020204020204" pitchFamily="34" charset="-122"/>
              <a:ea typeface="微软雅黑" panose="020B0503020204020204" pitchFamily="34"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solidFill>
                  <a:schemeClr val="tx1"/>
                </a:solidFill>
                <a:latin typeface="微软雅黑" panose="020B0503020204020204" pitchFamily="34" charset="-122"/>
                <a:ea typeface="微软雅黑" panose="020B0503020204020204" pitchFamily="34" charset="-122"/>
                <a:sym typeface="华康少女文字W5(P)" pitchFamily="82" charset="-122"/>
              </a:rPr>
              <a:t>动产转让所得按照转让动产的企业或者机构、场所所在地确定。</a:t>
            </a: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41541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268"/>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多</a:t>
              </a:r>
              <a:r>
                <a:rPr lang="zh-CN" altLang="zh-CN" dirty="0">
                  <a:solidFill>
                    <a:srgbClr val="FF0000"/>
                  </a:solidFill>
                  <a:latin typeface="微软雅黑" panose="020B0503020204020204" pitchFamily="34" charset="-122"/>
                  <a:ea typeface="微软雅黑" panose="020B0503020204020204" pitchFamily="34" charset="-122"/>
                  <a:sym typeface="+mn-ea"/>
                </a:rPr>
                <a:t>选题】</a:t>
              </a:r>
              <a:r>
                <a:rPr lang="zh-CN" altLang="zh-CN" dirty="0">
                  <a:latin typeface="微软雅黑" panose="020B0503020204020204" pitchFamily="34" charset="-122"/>
                  <a:ea typeface="微软雅黑" panose="020B0503020204020204" pitchFamily="34" charset="-122"/>
                  <a:sym typeface="+mn-ea"/>
                </a:rPr>
                <a:t>根据企业所得税法律制度的规定，下列各项中，属于来源于中国境内所得的有（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甲国企业在中国境内提供咨询服务取得的收入</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乙国企业转让中国境内公司股权取得的收入</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丁国企业在中国境外为中国公司技术人员提供培训服务取得的收入</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丙国企业通过其代理商在中国境内销售货物取得的收入</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27405" y="4653280"/>
            <a:ext cx="7606030" cy="155829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ABD</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solidFill>
                  <a:schemeClr val="tx1"/>
                </a:solidFill>
                <a:latin typeface="微软雅黑" panose="020B0503020204020204" pitchFamily="34" charset="-122"/>
                <a:ea typeface="微软雅黑" panose="020B0503020204020204" pitchFamily="34" charset="-122"/>
                <a:sym typeface="+mn-ea"/>
              </a:rPr>
              <a:t>选项</a:t>
            </a:r>
            <a:r>
              <a:rPr lang="en-US" altLang="zh-CN" sz="1800" dirty="0">
                <a:solidFill>
                  <a:schemeClr val="tx1"/>
                </a:solidFill>
                <a:latin typeface="微软雅黑" panose="020B0503020204020204" pitchFamily="34" charset="-122"/>
                <a:ea typeface="微软雅黑" panose="020B0503020204020204" pitchFamily="34" charset="-122"/>
                <a:sym typeface="+mn-ea"/>
              </a:rPr>
              <a:t>ABD</a:t>
            </a:r>
            <a:r>
              <a:rPr lang="zh-CN" altLang="zh-CN" sz="1800" dirty="0">
                <a:solidFill>
                  <a:schemeClr val="tx1"/>
                </a:solidFill>
                <a:latin typeface="微软雅黑" panose="020B0503020204020204" pitchFamily="34" charset="-122"/>
                <a:ea typeface="微软雅黑" panose="020B0503020204020204" pitchFamily="34" charset="-122"/>
                <a:sym typeface="+mn-ea"/>
              </a:rPr>
              <a:t>，收入发生地为我国，属于来源于中国境内所得。</a:t>
            </a: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zh-CN" sz="3200" kern="1200" dirty="0">
                <a:solidFill>
                  <a:srgbClr val="9933FF"/>
                </a:solidFill>
                <a:latin typeface="微软雅黑" panose="020B0503020204020204" pitchFamily="34" charset="-122"/>
                <a:ea typeface="微软雅黑" panose="020B0503020204020204" pitchFamily="34" charset="-122"/>
                <a:cs typeface="+mn-cs"/>
                <a:sym typeface="+mn-ea"/>
              </a:rPr>
              <a:t>三、企业所得税税率</a:t>
            </a:r>
            <a:endParaRPr lang="zh-CN" altLang="en-US" sz="3200"/>
          </a:p>
        </p:txBody>
      </p:sp>
      <p:graphicFrame>
        <p:nvGraphicFramePr>
          <p:cNvPr id="4" name="表格 3"/>
          <p:cNvGraphicFramePr/>
          <p:nvPr/>
        </p:nvGraphicFramePr>
        <p:xfrm>
          <a:off x="1187450" y="1196975"/>
          <a:ext cx="6400165" cy="1524000"/>
        </p:xfrm>
        <a:graphic>
          <a:graphicData uri="http://schemas.openxmlformats.org/drawingml/2006/table">
            <a:tbl>
              <a:tblPr firstRow="1" bandRow="1">
                <a:tableStyleId>{5C22544A-7EE6-4342-B048-85BDC9FD1C3A}</a:tableStyleId>
              </a:tblPr>
              <a:tblGrid>
                <a:gridCol w="2264410"/>
                <a:gridCol w="4135120"/>
              </a:tblGrid>
              <a:tr h="381000">
                <a:tc>
                  <a:txBody>
                    <a:bodyPr/>
                    <a:p>
                      <a:pPr>
                        <a:buNone/>
                      </a:pPr>
                      <a:r>
                        <a:rPr lang="zh-CN" altLang="en-US"/>
                        <a:t>税率</a:t>
                      </a:r>
                      <a:endParaRPr lang="zh-CN" altLang="en-US"/>
                    </a:p>
                  </a:txBody>
                  <a:tcPr/>
                </a:tc>
                <a:tc>
                  <a:txBody>
                    <a:bodyPr/>
                    <a:p>
                      <a:pPr>
                        <a:buNone/>
                      </a:pPr>
                      <a:r>
                        <a:rPr lang="zh-CN" altLang="en-US"/>
                        <a:t>适用范围</a:t>
                      </a:r>
                      <a:endParaRPr lang="zh-CN" altLang="en-US"/>
                    </a:p>
                  </a:txBody>
                  <a:tcPr/>
                </a:tc>
              </a:tr>
              <a:tr h="381000">
                <a:tc>
                  <a:txBody>
                    <a:bodyPr/>
                    <a:p>
                      <a:pPr>
                        <a:buNone/>
                      </a:pPr>
                      <a:r>
                        <a:rPr lang="zh-CN" altLang="en-US"/>
                        <a:t>基本税率</a:t>
                      </a:r>
                      <a:r>
                        <a:rPr lang="en-US" altLang="zh-CN"/>
                        <a:t>25%</a:t>
                      </a:r>
                      <a:endParaRPr lang="en-US" altLang="zh-CN"/>
                    </a:p>
                  </a:txBody>
                  <a:tcPr/>
                </a:tc>
                <a:tc>
                  <a:txBody>
                    <a:bodyPr/>
                    <a:p>
                      <a:pPr>
                        <a:buNone/>
                      </a:pPr>
                      <a:r>
                        <a:rPr lang="zh-CN" altLang="en-US"/>
                        <a:t>适用于居民企业和在中国境内设立机构、场所且所得与所设机构、场所有关联的非居民企业。</a:t>
                      </a:r>
                      <a:endParaRPr lang="zh-CN" altLang="en-US"/>
                    </a:p>
                  </a:txBody>
                  <a:tcPr/>
                </a:tc>
              </a:tr>
              <a:tr h="381000">
                <a:tc>
                  <a:txBody>
                    <a:bodyPr/>
                    <a:p>
                      <a:pPr>
                        <a:buNone/>
                      </a:pPr>
                      <a:r>
                        <a:rPr lang="zh-CN" altLang="en-US"/>
                        <a:t>低税率</a:t>
                      </a:r>
                      <a:r>
                        <a:rPr lang="en-US" altLang="zh-CN"/>
                        <a:t>20%</a:t>
                      </a:r>
                      <a:endParaRPr lang="en-US" altLang="zh-CN"/>
                    </a:p>
                  </a:txBody>
                  <a:tcPr/>
                </a:tc>
                <a:tc>
                  <a:txBody>
                    <a:bodyPr/>
                    <a:p>
                      <a:pPr>
                        <a:buNone/>
                      </a:pPr>
                      <a:r>
                        <a:rPr lang="zh-CN" altLang="en-US"/>
                        <a:t>适用于非居民企业在中国境内未设立机构、场所的，或者虽设立机构、场所但取得的所得与所设机构、场所没有实际联系的，就其来源于中国境内的所得。实际征收时减按10%的税率征收企业所得税。</a:t>
                      </a:r>
                      <a:endParaRPr lang="zh-CN" altLang="en-US"/>
                    </a:p>
                  </a:txBody>
                  <a:tcPr/>
                </a:tc>
              </a:tr>
              <a:tr h="381000">
                <a:tc>
                  <a:txBody>
                    <a:bodyPr/>
                    <a:p>
                      <a:pPr>
                        <a:buNone/>
                      </a:pPr>
                      <a:r>
                        <a:rPr lang="zh-CN" altLang="en-US"/>
                        <a:t>优惠税率</a:t>
                      </a:r>
                      <a:endParaRPr lang="zh-CN" altLang="en-US"/>
                    </a:p>
                  </a:txBody>
                  <a:tcPr/>
                </a:tc>
                <a:tc>
                  <a:txBody>
                    <a:bodyPr/>
                    <a:p>
                      <a:pPr>
                        <a:buNone/>
                      </a:pPr>
                      <a:r>
                        <a:rPr lang="zh-CN" altLang="en-US"/>
                        <a:t>如符合条件的小型微利企业，减按20%的税率征收企业所得税；国家需要重点扶持的高新技术企业和经认定的技术先进型服务企业，减按15%的税率征收企业所得税。</a:t>
                      </a:r>
                      <a:endParaRPr lang="zh-CN" altLang="en-US"/>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57688" y="1779588"/>
            <a:ext cx="428625" cy="430213"/>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rPr>
              <a:t>1</a:t>
            </a:r>
            <a:endPar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MH_Other_2"/>
          <p:cNvSpPr/>
          <p:nvPr>
            <p:custDataLst>
              <p:tags r:id="rId2"/>
            </p:custDataLst>
          </p:nvPr>
        </p:nvSpPr>
        <p:spPr>
          <a:xfrm>
            <a:off x="4357688" y="2466975"/>
            <a:ext cx="428625" cy="428625"/>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rPr>
              <a:t>2</a:t>
            </a:r>
            <a:endPar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 name="MH_Other_3"/>
          <p:cNvSpPr/>
          <p:nvPr>
            <p:custDataLst>
              <p:tags r:id="rId3"/>
            </p:custDataLst>
          </p:nvPr>
        </p:nvSpPr>
        <p:spPr>
          <a:xfrm>
            <a:off x="4357688" y="3094038"/>
            <a:ext cx="428625" cy="428625"/>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rPr>
              <a:t>3</a:t>
            </a:r>
            <a:endPar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0" name="MH_Other_4"/>
          <p:cNvSpPr/>
          <p:nvPr>
            <p:custDataLst>
              <p:tags r:id="rId4"/>
            </p:custDataLst>
          </p:nvPr>
        </p:nvSpPr>
        <p:spPr>
          <a:xfrm>
            <a:off x="4357688" y="3765550"/>
            <a:ext cx="428625" cy="430213"/>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rPr>
              <a:t>4</a:t>
            </a:r>
            <a:endPar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0837" name="MH_Others_1"/>
          <p:cNvSpPr txBox="1"/>
          <p:nvPr>
            <p:custDataLst>
              <p:tags r:id="rId5"/>
            </p:custDataLst>
          </p:nvPr>
        </p:nvSpPr>
        <p:spPr>
          <a:xfrm>
            <a:off x="1467485" y="2330450"/>
            <a:ext cx="2040890" cy="1391285"/>
          </a:xfrm>
          <a:prstGeom prst="rect">
            <a:avLst/>
          </a:prstGeom>
          <a:noFill/>
          <a:ln w="9525">
            <a:noFill/>
          </a:ln>
        </p:spPr>
        <p:txBody>
          <a:bodyPr wrap="square" lIns="0" tIns="0" rIns="0" bIns="0" anchor="ctr" anchorCtr="0">
            <a:noAutofit/>
          </a:bodyPr>
          <a:p>
            <a:pPr algn="ctr" eaLnBrk="0" hangingPunct="0"/>
            <a:r>
              <a:rPr lang="zh-CN" altLang="en-US" sz="3000" b="1" dirty="0">
                <a:solidFill>
                  <a:schemeClr val="bg1"/>
                </a:solidFill>
                <a:latin typeface="Arial" panose="020B0604020202020204" pitchFamily="34" charset="0"/>
                <a:ea typeface="微软雅黑" panose="020B0503020204020204" pitchFamily="34" charset="-122"/>
                <a:sym typeface="Arial" panose="020B0604020202020204" pitchFamily="34" charset="0"/>
              </a:rPr>
              <a:t>主</a:t>
            </a:r>
            <a:r>
              <a:rPr lang="zh-CN" altLang="en-US" sz="3000" b="1" dirty="0">
                <a:solidFill>
                  <a:schemeClr val="accent1"/>
                </a:solidFill>
                <a:ea typeface="微软雅黑" panose="020B0503020204020204" pitchFamily="34" charset="-122"/>
                <a:sym typeface="Arial" panose="020B0604020202020204" pitchFamily="34" charset="0"/>
              </a:rPr>
              <a:t>主要内容</a:t>
            </a:r>
            <a:r>
              <a:rPr lang="zh-CN" altLang="en-US" sz="3000" b="1" dirty="0">
                <a:solidFill>
                  <a:schemeClr val="bg1"/>
                </a:solidFill>
                <a:latin typeface="Arial" panose="020B0604020202020204" pitchFamily="34" charset="0"/>
                <a:ea typeface="微软雅黑" panose="020B0503020204020204" pitchFamily="34" charset="-122"/>
                <a:sym typeface="Arial" panose="020B0604020202020204" pitchFamily="34" charset="0"/>
              </a:rPr>
              <a:t>要内容</a:t>
            </a:r>
            <a:endParaRPr lang="zh-CN" altLang="en-US" sz="3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6"/>
            </p:custDataLst>
          </p:nvPr>
        </p:nvSpPr>
        <p:spPr>
          <a:xfrm>
            <a:off x="4919663" y="1817847"/>
            <a:ext cx="4049713" cy="553720"/>
          </a:xfrm>
          <a:prstGeom prst="rect">
            <a:avLst/>
          </a:prstGeom>
        </p:spPr>
        <p:txBody>
          <a:bodyPr wrap="square" lIns="0" tIns="0" rIns="0" bIns="0" anchor="ctr">
            <a:spAutoFit/>
          </a:bodyPr>
          <a:lstStyle/>
          <a:p>
            <a:pPr marL="0" marR="0" indent="0" algn="l" defTabSz="685800" rtl="0" eaLnBrk="0" fontAlgn="base" latinLnBrk="0" hangingPunct="0">
              <a:lnSpc>
                <a:spcPct val="100000"/>
              </a:lnSpc>
              <a:spcBef>
                <a:spcPct val="0"/>
              </a:spcBef>
              <a:spcAft>
                <a:spcPct val="0"/>
              </a:spcAft>
              <a:buClrTx/>
              <a:buSzTx/>
              <a:buFontTx/>
              <a:buNone/>
            </a:pPr>
            <a:r>
              <a:rPr kumimoji="0" lang="zh-CN" altLang="en-US" sz="1800"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企</a:t>
            </a:r>
            <a:r>
              <a:rPr kumimoji="0" lang="zh-CN" altLang="en-US" sz="1800"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业所得税</a:t>
            </a:r>
            <a:r>
              <a:rPr kumimoji="0" lang="zh-CN" sz="1800" b="1" i="0" u="none" strike="noStrike" kern="1200" cap="none" spc="0" normalizeH="0" baseline="0" noProof="1" dirty="0" smtClean="0">
                <a:solidFill>
                  <a:schemeClr val="tx1"/>
                </a:solidFill>
                <a:latin typeface="+mn-ea"/>
                <a:ea typeface="华康少女文字W5(P)" pitchFamily="82" charset="-122"/>
                <a:cs typeface="+mn-cs"/>
                <a:sym typeface="+mn-ea"/>
              </a:rPr>
              <a:t>纳税人、征税对象和税率</a:t>
            </a:r>
            <a:endParaRPr kumimoji="0" lang="en-US" altLang="zh-CN" sz="1800" b="1" i="0" u="none" strike="noStrike" kern="1200" cap="none" spc="0" normalizeH="0" baseline="0" noProof="1" dirty="0">
              <a:solidFill>
                <a:schemeClr val="tx1"/>
              </a:solidFill>
              <a:latin typeface="Arial" panose="020B0604020202020204" pitchFamily="34" charset="0"/>
              <a:ea typeface="微软雅黑" panose="020B0503020204020204" pitchFamily="34" charset="-122"/>
              <a:cs typeface="+mn-cs"/>
              <a:sym typeface="Arial" panose="020B0604020202020204" pitchFamily="34" charset="0"/>
            </a:endParaRPr>
          </a:p>
          <a:p>
            <a:pPr marL="0" marR="0" indent="0" algn="l" defTabSz="685800" rtl="0" eaLnBrk="0" fontAlgn="base" latinLnBrk="0" hangingPunct="0">
              <a:lnSpc>
                <a:spcPct val="100000"/>
              </a:lnSpc>
              <a:spcBef>
                <a:spcPct val="0"/>
              </a:spcBef>
              <a:spcAft>
                <a:spcPct val="0"/>
              </a:spcAft>
              <a:buClrTx/>
              <a:buSzTx/>
              <a:buFontTx/>
              <a:buNone/>
            </a:pPr>
            <a:endParaRPr kumimoji="0" lang="en-US" altLang="zh-CN" sz="1800" b="1" i="0" u="none" strike="noStrike" kern="1200" cap="none" spc="0" normalizeH="0" baseline="0" noProof="1" dirty="0">
              <a:solidFill>
                <a:schemeClr val="tx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 name="MH_Text_2"/>
          <p:cNvSpPr/>
          <p:nvPr>
            <p:custDataLst>
              <p:tags r:id="rId7"/>
            </p:custDataLst>
          </p:nvPr>
        </p:nvSpPr>
        <p:spPr>
          <a:xfrm>
            <a:off x="4978400" y="3057525"/>
            <a:ext cx="1443038" cy="377825"/>
          </a:xfrm>
          <a:prstGeom prst="rect">
            <a:avLst/>
          </a:prstGeom>
        </p:spPr>
        <p:txBody>
          <a:bodyPr wrap="square" lIns="0" tIns="0" rIns="0" bIns="0" anchor="ctr">
            <a:spAutoFit/>
          </a:bodyPr>
          <a:lstStyle/>
          <a:p>
            <a:pPr marL="0" marR="0" lvl="0" indent="0" algn="l" defTabSz="685800" rtl="0" eaLnBrk="0" fontAlgn="base" latinLnBrk="0" hangingPunct="0">
              <a:lnSpc>
                <a:spcPct val="100000"/>
              </a:lnSpc>
              <a:spcBef>
                <a:spcPct val="0"/>
              </a:spcBef>
              <a:spcAft>
                <a:spcPct val="0"/>
              </a:spcAft>
              <a:buClrTx/>
              <a:buSzTx/>
              <a:buFontTx/>
              <a:buNone/>
            </a:pPr>
            <a:endParaRPr kumimoji="0" lang="zh-CN" altLang="en-US" sz="1705" b="1" i="0" u="none" strike="noStrike" kern="1200" cap="none" spc="0" normalizeH="0" baseline="0" noProof="1" dirty="0">
              <a:solidFill>
                <a:schemeClr val="bg1">
                  <a:lumMod val="65000"/>
                </a:schemeClr>
              </a:solidFill>
              <a:latin typeface="Arial" panose="020B0604020202020204" pitchFamily="34" charset="0"/>
              <a:ea typeface="微软雅黑" panose="020B0503020204020204" pitchFamily="34" charset="-122"/>
              <a:cs typeface="+mn-cs"/>
              <a:sym typeface="+mn-ea"/>
            </a:endParaRPr>
          </a:p>
          <a:p>
            <a:pPr marL="0" marR="0" lvl="0" indent="0" algn="l" defTabSz="685800" rtl="0" eaLnBrk="0" fontAlgn="base" latinLnBrk="0" hangingPunct="0">
              <a:lnSpc>
                <a:spcPct val="100000"/>
              </a:lnSpc>
              <a:spcBef>
                <a:spcPct val="0"/>
              </a:spcBef>
              <a:spcAft>
                <a:spcPct val="0"/>
              </a:spcAft>
              <a:buClrTx/>
              <a:buSzTx/>
              <a:buFontTx/>
              <a:buNone/>
            </a:pPr>
            <a:endParaRPr kumimoji="0" lang="zh-CN" altLang="en-US" sz="745" b="0" i="0" u="none" strike="noStrike" kern="1200" cap="none" spc="0" normalizeH="0" baseline="0" noProof="1"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 name="MH_Text_3"/>
          <p:cNvSpPr/>
          <p:nvPr>
            <p:custDataLst>
              <p:tags r:id="rId8"/>
            </p:custDataLst>
          </p:nvPr>
        </p:nvSpPr>
        <p:spPr>
          <a:xfrm>
            <a:off x="4978400" y="3169921"/>
            <a:ext cx="2597150" cy="276860"/>
          </a:xfrm>
          <a:prstGeom prst="rect">
            <a:avLst/>
          </a:prstGeom>
        </p:spPr>
        <p:txBody>
          <a:bodyPr wrap="square" lIns="0" tIns="0" rIns="0" bIns="0" anchor="ctr">
            <a:spAutoFit/>
          </a:bodyPr>
          <a:lstStyle/>
          <a:p>
            <a:pPr marL="0" marR="0" lvl="0" indent="0" algn="l" defTabSz="685800" rtl="0" eaLnBrk="0" fontAlgn="base" latinLnBrk="0" hangingPunct="0">
              <a:lnSpc>
                <a:spcPct val="100000"/>
              </a:lnSpc>
              <a:spcBef>
                <a:spcPct val="0"/>
              </a:spcBef>
              <a:spcAft>
                <a:spcPct val="0"/>
              </a:spcAft>
              <a:buClrTx/>
              <a:buSzTx/>
              <a:buFontTx/>
              <a:buNone/>
            </a:pPr>
            <a:r>
              <a:rPr kumimoji="0" lang="zh-CN" altLang="en-US" sz="1800"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资产的税务处理</a:t>
            </a:r>
            <a:endParaRPr kumimoji="0" lang="zh-CN" altLang="en-US" sz="1800"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endParaRPr>
          </a:p>
        </p:txBody>
      </p:sp>
      <p:sp>
        <p:nvSpPr>
          <p:cNvPr id="23" name="MH_Text_4"/>
          <p:cNvSpPr/>
          <p:nvPr>
            <p:custDataLst>
              <p:tags r:id="rId9"/>
            </p:custDataLst>
          </p:nvPr>
        </p:nvSpPr>
        <p:spPr>
          <a:xfrm>
            <a:off x="4978400" y="3842227"/>
            <a:ext cx="2952750" cy="276860"/>
          </a:xfrm>
          <a:prstGeom prst="rect">
            <a:avLst/>
          </a:prstGeom>
        </p:spPr>
        <p:txBody>
          <a:bodyPr wrap="square" lIns="0" tIns="0" rIns="0" bIns="0" anchor="ctr">
            <a:spAutoFit/>
          </a:bodyPr>
          <a:lstStyle/>
          <a:p>
            <a:pPr marL="0" marR="0" lvl="0" indent="0" algn="l" defTabSz="685800" rtl="0" eaLnBrk="0" fontAlgn="base" latinLnBrk="0" hangingPunct="0">
              <a:lnSpc>
                <a:spcPct val="100000"/>
              </a:lnSpc>
              <a:spcBef>
                <a:spcPct val="0"/>
              </a:spcBef>
              <a:spcAft>
                <a:spcPct val="0"/>
              </a:spcAft>
              <a:buClrTx/>
              <a:buSzTx/>
              <a:buFontTx/>
              <a:buNone/>
            </a:pPr>
            <a:r>
              <a:rPr kumimoji="0" lang="zh-CN" sz="1800"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企业所得税应纳税额的计算</a:t>
            </a:r>
            <a:endParaRPr kumimoji="0" lang="zh-CN" sz="1800"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endParaRPr>
          </a:p>
        </p:txBody>
      </p:sp>
      <p:sp>
        <p:nvSpPr>
          <p:cNvPr id="100" name="文本框 99"/>
          <p:cNvSpPr txBox="1"/>
          <p:nvPr/>
        </p:nvSpPr>
        <p:spPr>
          <a:xfrm>
            <a:off x="4919663" y="2541588"/>
            <a:ext cx="3668713" cy="354330"/>
          </a:xfrm>
          <a:prstGeom prst="rect">
            <a:avLst/>
          </a:prstGeom>
          <a:noFill/>
          <a:ln w="9525">
            <a:noFill/>
          </a:ln>
        </p:spPr>
        <p:txBody>
          <a:bodyPr wrap="square">
            <a:spAutoFit/>
          </a:bodyPr>
          <a:p>
            <a:pPr marR="0" defTabSz="685800" eaLnBrk="0" hangingPunct="0">
              <a:buClrTx/>
              <a:buSzTx/>
              <a:buFontTx/>
            </a:pPr>
            <a:r>
              <a:rPr kumimoji="0" lang="zh-CN" altLang="en-US" sz="1700" b="1" kern="1200" cap="none" spc="0" normalizeH="0" baseline="0" noProof="1" dirty="0">
                <a:solidFill>
                  <a:schemeClr val="tx1"/>
                </a:solidFill>
                <a:latin typeface="Arial" panose="020B0604020202020204" pitchFamily="34" charset="0"/>
                <a:ea typeface="文鼎中特广告体" pitchFamily="1" charset="-122"/>
                <a:cs typeface="+mn-cs"/>
                <a:sym typeface="+mn-ea"/>
              </a:rPr>
              <a:t>企业所得税</a:t>
            </a:r>
            <a:r>
              <a:rPr kumimoji="0" lang="zh-CN" altLang="en-US" sz="1705" b="1" kern="1200" cap="none" spc="0" normalizeH="0" baseline="0" noProof="1" dirty="0">
                <a:solidFill>
                  <a:schemeClr val="tx1"/>
                </a:solidFill>
                <a:latin typeface="Arial" panose="020B0604020202020204" pitchFamily="34" charset="0"/>
                <a:ea typeface="文鼎中特广告体" pitchFamily="1" charset="-122"/>
                <a:cs typeface="+mn-cs"/>
              </a:rPr>
              <a:t>应纳税所得额的计算</a:t>
            </a:r>
            <a:endParaRPr kumimoji="0" lang="zh-CN" altLang="en-US" sz="1705" b="1" kern="1200" cap="none" spc="0" normalizeH="0" baseline="0" noProof="1" dirty="0">
              <a:solidFill>
                <a:schemeClr val="tx1"/>
              </a:solidFill>
              <a:latin typeface="Arial" panose="020B0604020202020204" pitchFamily="34" charset="0"/>
              <a:ea typeface="文鼎中特广告体" pitchFamily="1" charset="-122"/>
              <a:cs typeface="+mn-cs"/>
            </a:endParaRPr>
          </a:p>
        </p:txBody>
      </p:sp>
      <p:sp>
        <p:nvSpPr>
          <p:cNvPr id="2" name="MH_Other_1"/>
          <p:cNvSpPr/>
          <p:nvPr>
            <p:custDataLst>
              <p:tags r:id="rId10"/>
            </p:custDataLst>
          </p:nvPr>
        </p:nvSpPr>
        <p:spPr>
          <a:xfrm>
            <a:off x="4357688" y="4322763"/>
            <a:ext cx="428625" cy="430213"/>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rPr>
              <a:t>5</a:t>
            </a:r>
            <a:endPar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 name="MH_Text_1"/>
          <p:cNvSpPr/>
          <p:nvPr>
            <p:custDataLst>
              <p:tags r:id="rId11"/>
            </p:custDataLst>
          </p:nvPr>
        </p:nvSpPr>
        <p:spPr>
          <a:xfrm>
            <a:off x="4919663" y="4399439"/>
            <a:ext cx="2203450" cy="276860"/>
          </a:xfrm>
          <a:prstGeom prst="rect">
            <a:avLst/>
          </a:prstGeom>
        </p:spPr>
        <p:txBody>
          <a:bodyPr wrap="square" lIns="0" tIns="0" rIns="0" bIns="0" anchor="ctr">
            <a:spAutoFit/>
          </a:bodyPr>
          <a:p>
            <a:pPr marL="0" marR="0" lvl="1" indent="114300" algn="l" defTabSz="685800" rtl="0" eaLnBrk="0" fontAlgn="base" latinLnBrk="0" hangingPunct="0">
              <a:lnSpc>
                <a:spcPct val="100000"/>
              </a:lnSpc>
              <a:spcBef>
                <a:spcPct val="0"/>
              </a:spcBef>
              <a:spcAft>
                <a:spcPct val="0"/>
              </a:spcAft>
              <a:buClrTx/>
              <a:buSzTx/>
              <a:buFontTx/>
              <a:buNone/>
            </a:pPr>
            <a:r>
              <a:rPr kumimoji="0" lang="zh-CN" altLang="en-US" sz="1800"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企业所得税</a:t>
            </a:r>
            <a:r>
              <a:rPr kumimoji="0" lang="zh-CN" altLang="en-US" sz="1800" b="1" i="0" u="none" strike="noStrike" kern="1200" cap="none" spc="0" normalizeH="0" baseline="0" noProof="1" dirty="0" smtClean="0">
                <a:solidFill>
                  <a:schemeClr val="tx1"/>
                </a:solidFill>
                <a:latin typeface="+mn-ea"/>
                <a:ea typeface="华康少女文字W5(P)" pitchFamily="82" charset="-122"/>
                <a:cs typeface="+mn-cs"/>
                <a:sym typeface="+mn-ea"/>
              </a:rPr>
              <a:t>税收优惠</a:t>
            </a:r>
            <a:endParaRPr kumimoji="0" lang="zh-CN" altLang="en-US" sz="1800" b="1" i="0" u="none" strike="noStrike" kern="1200" cap="none" spc="0" normalizeH="0" baseline="0" noProof="1" dirty="0" smtClean="0">
              <a:solidFill>
                <a:schemeClr val="tx1"/>
              </a:solidFill>
              <a:latin typeface="+mn-ea"/>
              <a:ea typeface="华康少女文字W5(P)" pitchFamily="82" charset="-122"/>
              <a:cs typeface="+mn-cs"/>
              <a:sym typeface="+mn-ea"/>
            </a:endParaRPr>
          </a:p>
        </p:txBody>
      </p:sp>
      <p:sp>
        <p:nvSpPr>
          <p:cNvPr id="6" name="MH_Other_4"/>
          <p:cNvSpPr/>
          <p:nvPr>
            <p:custDataLst>
              <p:tags r:id="rId12"/>
            </p:custDataLst>
          </p:nvPr>
        </p:nvSpPr>
        <p:spPr>
          <a:xfrm>
            <a:off x="4357688" y="4838700"/>
            <a:ext cx="428625" cy="430213"/>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rPr>
              <a:t>6</a:t>
            </a:r>
            <a:endPar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MH_Text_1"/>
          <p:cNvSpPr/>
          <p:nvPr>
            <p:custDataLst>
              <p:tags r:id="rId13"/>
            </p:custDataLst>
          </p:nvPr>
        </p:nvSpPr>
        <p:spPr>
          <a:xfrm>
            <a:off x="4919663" y="4915377"/>
            <a:ext cx="2203450" cy="276860"/>
          </a:xfrm>
          <a:prstGeom prst="rect">
            <a:avLst/>
          </a:prstGeom>
        </p:spPr>
        <p:txBody>
          <a:bodyPr wrap="square" lIns="0" tIns="0" rIns="0" bIns="0" anchor="ctr">
            <a:spAutoFit/>
          </a:bodyPr>
          <a:p>
            <a:pPr marL="0" marR="0" lvl="1" indent="114300" algn="l" defTabSz="685800" rtl="0" eaLnBrk="0" fontAlgn="base" latinLnBrk="0" hangingPunct="0">
              <a:lnSpc>
                <a:spcPct val="100000"/>
              </a:lnSpc>
              <a:spcBef>
                <a:spcPct val="0"/>
              </a:spcBef>
              <a:spcAft>
                <a:spcPct val="0"/>
              </a:spcAft>
              <a:buClrTx/>
              <a:buSzTx/>
              <a:buFontTx/>
              <a:buNone/>
            </a:pPr>
            <a:r>
              <a:rPr kumimoji="0" lang="zh-CN" altLang="en-US" sz="1800" b="1" i="0" u="none" strike="noStrike" kern="1200" cap="none" spc="0" normalizeH="0" baseline="0" noProof="1" dirty="0" smtClean="0">
                <a:solidFill>
                  <a:schemeClr val="tx1"/>
                </a:solidFill>
                <a:latin typeface="+mn-ea"/>
                <a:ea typeface="华康少女文字W5(P)" pitchFamily="82" charset="-122"/>
                <a:cs typeface="+mn-cs"/>
                <a:sym typeface="+mn-ea"/>
              </a:rPr>
              <a:t>企业所得税征收管理</a:t>
            </a:r>
            <a:endParaRPr kumimoji="0" lang="zh-CN" altLang="en-US" sz="1800" b="1" i="0" u="none" strike="noStrike" kern="1200" cap="none" spc="0" normalizeH="0" baseline="0" noProof="1" dirty="0" smtClean="0">
              <a:solidFill>
                <a:schemeClr val="tx1"/>
              </a:solidFill>
              <a:latin typeface="+mn-ea"/>
              <a:ea typeface="华康少女文字W5(P)" pitchFamily="82" charset="-122"/>
              <a:cs typeface="+mn-cs"/>
              <a:sym typeface="+mn-ea"/>
            </a:endParaRPr>
          </a:p>
        </p:txBody>
      </p:sp>
    </p:spTree>
    <p:custDataLst>
      <p:tags r:id="rId14"/>
    </p:custDataLst>
  </p:cSld>
  <p:clrMapOvr>
    <a:masterClrMapping/>
  </p:clrMapOvr>
  <p:transition spd="slow" advClick="0" advTm="0">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zh-CN" sz="3200" kern="1200" dirty="0">
                <a:solidFill>
                  <a:srgbClr val="9933FF"/>
                </a:solidFill>
                <a:latin typeface="微软雅黑" panose="020B0503020204020204" pitchFamily="34" charset="-122"/>
                <a:ea typeface="微软雅黑" panose="020B0503020204020204" pitchFamily="34" charset="-122"/>
                <a:cs typeface="+mn-cs"/>
                <a:sym typeface="+mn-ea"/>
              </a:rPr>
              <a:t>四、企业所得税税收优惠</a:t>
            </a:r>
            <a:endParaRPr lang="zh-CN" altLang="en-US" sz="3200"/>
          </a:p>
        </p:txBody>
      </p:sp>
      <p:sp>
        <p:nvSpPr>
          <p:cNvPr id="3" name="内容占位符 2"/>
          <p:cNvSpPr>
            <a:spLocks noGrp="1"/>
          </p:cNvSpPr>
          <p:nvPr>
            <p:ph idx="1"/>
          </p:nvPr>
        </p:nvSpPr>
        <p:spPr/>
        <p:txBody>
          <a:bodyPr/>
          <a:p>
            <a:pPr indent="466725" defTabSz="685800">
              <a:lnSpc>
                <a:spcPct val="120000"/>
              </a:lnSpc>
              <a:spcBef>
                <a:spcPts val="0"/>
              </a:spcBef>
              <a:spcAft>
                <a:spcPts val="0"/>
              </a:spcAft>
              <a:buClrTx/>
              <a:buSzTx/>
            </a:pPr>
            <a:r>
              <a:rPr lang="zh-CN" altLang="zh-CN" sz="2400" kern="1200" dirty="0">
                <a:latin typeface="微软雅黑" panose="020B0503020204020204" pitchFamily="34" charset="-122"/>
                <a:ea typeface="微软雅黑" panose="020B0503020204020204" pitchFamily="34" charset="-122"/>
                <a:sym typeface="+mn-ea"/>
              </a:rPr>
              <a:t>我国企业所得税的</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税收优惠</a:t>
            </a:r>
            <a:r>
              <a:rPr lang="zh-CN" altLang="zh-CN" sz="2400" kern="1200" dirty="0">
                <a:latin typeface="微软雅黑" panose="020B0503020204020204" pitchFamily="34" charset="-122"/>
                <a:ea typeface="微软雅黑" panose="020B0503020204020204" pitchFamily="34" charset="-122"/>
                <a:sym typeface="+mn-ea"/>
              </a:rPr>
              <a:t>包括免税收入、可以减免税的所得、优惠税率、民族自治地方的减免税、加计扣除、抵扣应纳税所得额、加速折旧、减计收入、抵免应纳税额和其他专项优惠政策。</a:t>
            </a:r>
            <a:endParaRPr lang="zh-CN" altLang="zh-CN" sz="24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kern="1200" dirty="0">
                <a:latin typeface="微软雅黑" panose="020B0503020204020204" pitchFamily="34" charset="-122"/>
                <a:ea typeface="微软雅黑" panose="020B0503020204020204" pitchFamily="34" charset="-122"/>
                <a:sym typeface="+mn-ea"/>
              </a:rPr>
              <a:t>企业同时从事适用不同企业所得税待遇的项目的，其优惠项目应当</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单独计算</a:t>
            </a:r>
            <a:r>
              <a:rPr lang="zh-CN" altLang="zh-CN" sz="2400" kern="1200" dirty="0">
                <a:latin typeface="微软雅黑" panose="020B0503020204020204" pitchFamily="34" charset="-122"/>
                <a:ea typeface="微软雅黑" panose="020B0503020204020204" pitchFamily="34" charset="-122"/>
                <a:sym typeface="+mn-ea"/>
              </a:rPr>
              <a:t>所得，并合理分摊企业的期间费用；</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没有</a:t>
            </a:r>
            <a:r>
              <a:rPr lang="zh-CN" altLang="zh-CN" sz="2400" kern="1200" dirty="0">
                <a:latin typeface="微软雅黑" panose="020B0503020204020204" pitchFamily="34" charset="-122"/>
                <a:ea typeface="微软雅黑" panose="020B0503020204020204" pitchFamily="34" charset="-122"/>
                <a:sym typeface="+mn-ea"/>
              </a:rPr>
              <a:t>单独计算的，</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不得享受</a:t>
            </a:r>
            <a:r>
              <a:rPr lang="zh-CN" altLang="zh-CN" sz="2400" kern="1200" dirty="0">
                <a:latin typeface="微软雅黑" panose="020B0503020204020204" pitchFamily="34" charset="-122"/>
                <a:ea typeface="微软雅黑" panose="020B0503020204020204" pitchFamily="34" charset="-122"/>
                <a:sym typeface="+mn-ea"/>
              </a:rPr>
              <a:t>企业所得税</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优惠</a:t>
            </a:r>
            <a:r>
              <a:rPr lang="zh-CN" altLang="zh-CN" sz="2400" kern="1200" dirty="0">
                <a:latin typeface="微软雅黑" panose="020B0503020204020204" pitchFamily="34" charset="-122"/>
                <a:ea typeface="微软雅黑" panose="020B0503020204020204" pitchFamily="34" charset="-122"/>
                <a:sym typeface="+mn-ea"/>
              </a:rPr>
              <a:t>。</a:t>
            </a:r>
            <a:endParaRPr lang="zh-CN" altLang="zh-CN" sz="2400" b="1" kern="1200" dirty="0">
              <a:latin typeface="微软雅黑" panose="020B0503020204020204" pitchFamily="34" charset="-122"/>
              <a:ea typeface="微软雅黑" panose="020B0503020204020204" pitchFamily="34" charset="-122"/>
              <a:cs typeface="+mn-cs"/>
            </a:endParaRPr>
          </a:p>
          <a:p>
            <a:endParaRPr lang="zh-CN" altLang="en-US" sz="24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a:graphicFrameLocks noGrp="1"/>
          </p:cNvGraphicFramePr>
          <p:nvPr>
            <p:custDataLst>
              <p:tags r:id="rId1"/>
            </p:custDataLst>
          </p:nvPr>
        </p:nvGraphicFramePr>
        <p:xfrm>
          <a:off x="1128713" y="894398"/>
          <a:ext cx="6663055" cy="4019550"/>
        </p:xfrm>
        <a:graphic>
          <a:graphicData uri="http://schemas.openxmlformats.org/drawingml/2006/table">
            <a:tbl>
              <a:tblPr/>
              <a:tblGrid>
                <a:gridCol w="1087755"/>
                <a:gridCol w="901700"/>
                <a:gridCol w="254000"/>
                <a:gridCol w="4419600"/>
              </a:tblGrid>
              <a:tr h="145143">
                <a:tc>
                  <a:txBody>
                    <a:bodyPr/>
                    <a:p>
                      <a:pPr algn="ct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优惠方式</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2">
                  <a:txBody>
                    <a:bodyPr/>
                    <a:p>
                      <a:pPr algn="ct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具体优惠</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适用范围</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45143">
                <a:tc>
                  <a:txBody>
                    <a:bodyPr/>
                    <a:p>
                      <a:pPr algn="ct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（一）免税收入</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3">
                  <a:txBody>
                    <a:bodyPr/>
                    <a:p>
                      <a:pPr>
                        <a:lnSpc>
                          <a:spcPct val="11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前面已介绍</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r h="1451428">
                <a:tc rowSpan="2">
                  <a:txBody>
                    <a:bodyPr/>
                    <a:p>
                      <a:pPr algn="ct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（二）减免税所得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免征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2">
                  <a:txBody>
                    <a:bodyPr/>
                    <a:p>
                      <a:pP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）蔬菜、谷物、薯类、油料、豆类、棉花、麻类、糖料、水果、坚果的种植；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）农作物新品种的选育；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）中药材的种植；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4</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）林木的培育和种植；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5</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）牲畜、家禽的饲养；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6</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）林产品的采集；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7</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）灌溉、农产品的初加工、兽医、农技推广、农机作业和维修等农、林、牧、渔服务业项目；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8</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）远洋捕捞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marL="0" marR="0" marT="0" marB="0" anchor="ctr">
                    <a:lnL w="12700" cap="flat" cmpd="sng" algn="ctr">
                      <a:solidFill>
                        <a:schemeClr val="bg1"/>
                      </a:solidFill>
                      <a:prstDash val="solid"/>
                      <a:round/>
                      <a:headEnd type="none" w="med" len="med"/>
                      <a:tailEnd type="none" w="med" len="med"/>
                    </a:lnL>
                    <a:lnR w="12700">
                      <a:solidFill>
                        <a:schemeClr val="tx1"/>
                      </a:solidFill>
                      <a:prstDash val="solid"/>
                    </a:lnR>
                    <a:lnT w="12700">
                      <a:solidFill>
                        <a:schemeClr val="tx1"/>
                      </a:solidFill>
                      <a:prstDash val="solid"/>
                    </a:lnT>
                    <a:lnB w="12700">
                      <a:solidFill>
                        <a:schemeClr val="tx1"/>
                      </a:solidFill>
                      <a:prstDash val="solid"/>
                    </a:lnB>
                  </a:tcPr>
                </a:tc>
              </a:tr>
              <a:tr h="290286">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gn="ct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减半征收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2">
                  <a:txBody>
                    <a:bodyPr/>
                    <a:p>
                      <a:pPr>
                        <a:lnSpc>
                          <a:spcPct val="11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）花卉、茶以及其他饮料作物和香料作物的种植； </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1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）海水养殖、内陆养殖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marL="0" marR="0" marT="0" marB="0" anchor="ctr">
                    <a:lnL w="12700" cap="flat" cmpd="sng" algn="ctr">
                      <a:solidFill>
                        <a:schemeClr val="bg1"/>
                      </a:solidFill>
                      <a:prstDash val="solid"/>
                      <a:round/>
                      <a:headEnd type="none" w="med" len="med"/>
                      <a:tailEnd type="none" w="med" len="me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a:graphicFrameLocks noGrp="1"/>
          </p:cNvGraphicFramePr>
          <p:nvPr>
            <p:custDataLst>
              <p:tags r:id="rId1"/>
            </p:custDataLst>
          </p:nvPr>
        </p:nvGraphicFramePr>
        <p:xfrm>
          <a:off x="754698" y="404813"/>
          <a:ext cx="6561455" cy="5127625"/>
        </p:xfrm>
        <a:graphic>
          <a:graphicData uri="http://schemas.openxmlformats.org/drawingml/2006/table">
            <a:tbl>
              <a:tblPr/>
              <a:tblGrid>
                <a:gridCol w="1087755"/>
                <a:gridCol w="1155700"/>
                <a:gridCol w="4318000"/>
              </a:tblGrid>
              <a:tr h="314325">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优惠方式</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具体优惠</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适用范围</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3556635">
                <a:tc rowSpan="2">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定期减免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免</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减半（取得第一笔生产经营收入所属纳税年度起）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从事国家重点扶持的公共基础设施项目投资经营的所得（港口码头、机场、铁路、公路、城市公共交通、电力、水利等）；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【提示</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】企业承包经营、承包建设和内部自建自用规定项目不得享受优惠。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从事符合条件的环境保护、节能节水项目的所得。包括公共污水处理、公共垃圾处理、节能减排技术改造、海水淡化等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【提示</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】自项目取得第</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1</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笔生产经营收入所属纳税年度起，第</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1</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年至第</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3</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年免征企业所得税，第</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4</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年至第</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6</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年减半征收企业所得税。</a:t>
                      </a:r>
                      <a:endPar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256665">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gn="ctr">
                        <a:lnSpc>
                          <a:spcPct val="12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免</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减半</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依法成立且符合条件的集成电路设计企业和软件企业，在</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 2018</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日前自获利年度起计算优惠期，第一年至第二年免税，第三年至第五年按</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25%</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的法定税率减半。</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l"/>
            <a:r>
              <a:rPr lang="zh-CN" altLang="en-US" sz="2000"/>
              <a:t>续表</a:t>
            </a:r>
            <a:endParaRPr lang="zh-CN" altLang="en-US" sz="2000"/>
          </a:p>
        </p:txBody>
      </p:sp>
      <p:graphicFrame>
        <p:nvGraphicFramePr>
          <p:cNvPr id="4" name="表格 3"/>
          <p:cNvGraphicFramePr>
            <a:graphicFrameLocks noGrp="1"/>
          </p:cNvGraphicFramePr>
          <p:nvPr>
            <p:custDataLst>
              <p:tags r:id="rId1"/>
            </p:custDataLst>
          </p:nvPr>
        </p:nvGraphicFramePr>
        <p:xfrm>
          <a:off x="1115060" y="1268730"/>
          <a:ext cx="6561455" cy="4089400"/>
        </p:xfrm>
        <a:graphic>
          <a:graphicData uri="http://schemas.openxmlformats.org/drawingml/2006/table">
            <a:tbl>
              <a:tblPr/>
              <a:tblGrid>
                <a:gridCol w="1087755"/>
                <a:gridCol w="1155700"/>
                <a:gridCol w="4318000"/>
              </a:tblGrid>
              <a:tr h="292100">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优惠方式</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具体优惠</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适用范围</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435429">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定期减免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2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5</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年免征</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2019</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日至</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2023</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12</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31</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日，经营性文化事业单位转制为企业，自转制注册之日起五年内免征企业所得税。</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2018</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12</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31</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日之前已完成转制的企业，自</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2019</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日起可继续免征五年企业所得税。</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90286">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免征额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符合条件技术转让所得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所得不超过</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500</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万元的部分免税；超过部分减半征收。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技术转让所得＝技术转让收入－技术转让成本－相关税费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90286">
                <a:tc>
                  <a:txBody>
                    <a:bodyPr/>
                    <a:p>
                      <a:pPr algn="ctr">
                        <a:lnSpc>
                          <a:spcPct val="120000"/>
                        </a:lnSpc>
                        <a:spcAft>
                          <a:spcPts val="0"/>
                        </a:spcAft>
                        <a:buNone/>
                      </a:pP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暂免征收</a:t>
                      </a:r>
                      <a:endPar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20000"/>
                        </a:lnSpc>
                        <a:spcAft>
                          <a:spcPts val="0"/>
                        </a:spcAft>
                        <a:buNone/>
                      </a:pP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中国境内的股票等权益性投资资产转让所得</a:t>
                      </a:r>
                      <a:endPar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buNone/>
                      </a:pPr>
                      <a:r>
                        <a:rPr lang="zh-CN" alt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从</a:t>
                      </a:r>
                      <a:r>
                        <a:rPr lang="en-US" alt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2014</a:t>
                      </a:r>
                      <a:r>
                        <a:rPr lang="zh-CN" alt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年</a:t>
                      </a:r>
                      <a:r>
                        <a:rPr lang="en-US" alt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11</a:t>
                      </a:r>
                      <a:r>
                        <a:rPr lang="zh-CN" alt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月</a:t>
                      </a:r>
                      <a:r>
                        <a:rPr lang="en-US" alt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17</a:t>
                      </a:r>
                      <a:r>
                        <a:rPr lang="zh-CN" alt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日起，对合格境外机构投资者（</a:t>
                      </a:r>
                      <a:r>
                        <a:rPr lang="en-US" alt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QFII</a:t>
                      </a:r>
                      <a:r>
                        <a:rPr lang="zh-CN" alt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）、人民币合格境外机构投资者（</a:t>
                      </a:r>
                      <a:r>
                        <a:rPr lang="en-US" alt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RQFII</a:t>
                      </a:r>
                      <a:r>
                        <a:rPr lang="zh-CN" alt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alt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graphicFrame>
        <p:nvGraphicFramePr>
          <p:cNvPr id="182274" name="内容占位符 182273"/>
          <p:cNvGraphicFramePr/>
          <p:nvPr>
            <p:ph sz="quarter" idx="10"/>
            <p:custDataLst>
              <p:tags r:id="rId1"/>
            </p:custDataLst>
          </p:nvPr>
        </p:nvGraphicFramePr>
        <p:xfrm>
          <a:off x="394653" y="1196658"/>
          <a:ext cx="7169785" cy="3803650"/>
        </p:xfrm>
        <a:graphic>
          <a:graphicData uri="http://schemas.openxmlformats.org/drawingml/2006/table">
            <a:tbl>
              <a:tblPr/>
              <a:tblGrid>
                <a:gridCol w="598170"/>
                <a:gridCol w="767715"/>
                <a:gridCol w="5803900"/>
              </a:tblGrid>
              <a:tr h="3803650">
                <a:tc>
                  <a:txBody>
                    <a:bodyPr/>
                    <a:lstStyle>
                      <a:lvl1pPr marL="0" lvl="0" indent="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defRPr>
                      </a:lvl1pPr>
                      <a:lvl2pPr marL="342900" lvl="1" indent="11430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cs typeface="+mn-cs"/>
                        </a:defRPr>
                      </a:lvl2pPr>
                      <a:lvl3pPr marL="685800" lvl="2" indent="22860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cs typeface="+mn-cs"/>
                        </a:defRPr>
                      </a:lvl3pPr>
                      <a:lvl4pPr marL="1028700" lvl="3" indent="34290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cs typeface="+mn-cs"/>
                        </a:defRPr>
                      </a:lvl4pPr>
                      <a:lvl5pPr marL="1371600" lvl="4" indent="45720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cs typeface="+mn-cs"/>
                        </a:defRPr>
                      </a:lvl5pPr>
                    </a:lstStyle>
                    <a:p>
                      <a:pPr lvl="0" eaLnBrk="1" hangingPunct="1">
                        <a:lnSpc>
                          <a:spcPct val="130000"/>
                        </a:lnSpc>
                        <a:buNone/>
                      </a:pPr>
                      <a:r>
                        <a:rPr lang="zh-CN" altLang="en-US" sz="1600" b="1" dirty="0">
                          <a:solidFill>
                            <a:schemeClr val="tx1"/>
                          </a:solidFill>
                          <a:latin typeface="微软雅黑" panose="020B0503020204020204" pitchFamily="34" charset="-122"/>
                          <a:ea typeface="微软雅黑" panose="020B0503020204020204" pitchFamily="34" charset="-122"/>
                        </a:rPr>
                        <a:t>（三）低税率</a:t>
                      </a:r>
                      <a:endParaRPr lang="zh-CN" altLang="en-US" sz="1600" b="1" dirty="0">
                        <a:solidFill>
                          <a:schemeClr val="tx1"/>
                        </a:solidFill>
                        <a:latin typeface="微软雅黑" panose="020B0503020204020204" pitchFamily="34" charset="-122"/>
                        <a:ea typeface="微软雅黑" panose="020B0503020204020204" pitchFamily="34"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lstStyle>
                      <a:lvl1pPr marL="0" lvl="0" indent="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defRPr>
                      </a:lvl1pPr>
                      <a:lvl2pPr marL="342900" lvl="1" indent="11430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cs typeface="+mn-cs"/>
                        </a:defRPr>
                      </a:lvl2pPr>
                      <a:lvl3pPr marL="685800" lvl="2" indent="22860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cs typeface="+mn-cs"/>
                        </a:defRPr>
                      </a:lvl3pPr>
                      <a:lvl4pPr marL="1028700" lvl="3" indent="34290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cs typeface="+mn-cs"/>
                        </a:defRPr>
                      </a:lvl4pPr>
                      <a:lvl5pPr marL="1371600" lvl="4" indent="45720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cs typeface="+mn-cs"/>
                        </a:defRPr>
                      </a:lvl5pPr>
                    </a:lstStyle>
                    <a:p>
                      <a:pPr lvl="0" algn="ctr" eaLnBrk="1" hangingPunct="1">
                        <a:lnSpc>
                          <a:spcPct val="130000"/>
                        </a:lnSpc>
                        <a:buNone/>
                      </a:pPr>
                      <a:r>
                        <a:rPr lang="en-US" altLang="zh-CN" sz="1600" b="1" dirty="0">
                          <a:solidFill>
                            <a:schemeClr val="tx1"/>
                          </a:solidFill>
                          <a:latin typeface="微软雅黑" panose="020B0503020204020204" pitchFamily="34" charset="-122"/>
                          <a:ea typeface="微软雅黑" panose="020B0503020204020204" pitchFamily="34" charset="-122"/>
                        </a:rPr>
                        <a:t>20%</a:t>
                      </a:r>
                      <a:endParaRPr lang="en-US" altLang="zh-CN" sz="1600" b="1" dirty="0">
                        <a:solidFill>
                          <a:schemeClr val="tx1"/>
                        </a:solidFill>
                        <a:latin typeface="微软雅黑" panose="020B0503020204020204" pitchFamily="34" charset="-122"/>
                        <a:ea typeface="微软雅黑" panose="020B0503020204020204" pitchFamily="34" charset="-122"/>
                      </a:endParaRPr>
                    </a:p>
                    <a:p>
                      <a:pPr lvl="0" algn="ctr" eaLnBrk="1" hangingPunct="1">
                        <a:lnSpc>
                          <a:spcPct val="130000"/>
                        </a:lnSpc>
                        <a:buNone/>
                      </a:pPr>
                      <a:endParaRPr lang="en-US" altLang="zh-CN" sz="1600" b="1" dirty="0">
                        <a:solidFill>
                          <a:schemeClr val="tx1"/>
                        </a:solidFill>
                        <a:latin typeface="微软雅黑" panose="020B0503020204020204" pitchFamily="34" charset="-122"/>
                        <a:ea typeface="微软雅黑" panose="020B0503020204020204" pitchFamily="34"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lstStyle>
                      <a:lvl1pPr marL="0" lvl="0" indent="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defRPr>
                      </a:lvl1pPr>
                      <a:lvl2pPr marL="342900" lvl="1" indent="11430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cs typeface="+mn-cs"/>
                        </a:defRPr>
                      </a:lvl2pPr>
                      <a:lvl3pPr marL="685800" lvl="2" indent="22860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cs typeface="+mn-cs"/>
                        </a:defRPr>
                      </a:lvl3pPr>
                      <a:lvl4pPr marL="1028700" lvl="3" indent="34290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cs typeface="+mn-cs"/>
                        </a:defRPr>
                      </a:lvl4pPr>
                      <a:lvl5pPr marL="1371600" lvl="4" indent="457200" algn="l" defTabSz="685800" rtl="0" eaLnBrk="0" fontAlgn="base" latinLnBrk="0" hangingPunct="0">
                        <a:lnSpc>
                          <a:spcPct val="100000"/>
                        </a:lnSpc>
                        <a:spcBef>
                          <a:spcPct val="0"/>
                        </a:spcBef>
                        <a:spcAft>
                          <a:spcPct val="0"/>
                        </a:spcAft>
                        <a:buNone/>
                        <a:defRPr sz="1300" b="0" i="0" u="none" kern="1200" baseline="0">
                          <a:solidFill>
                            <a:schemeClr val="tx1"/>
                          </a:solidFill>
                          <a:latin typeface="Nexa Light" pitchFamily="50" charset="0"/>
                          <a:ea typeface="华康少女文字W5(P)" pitchFamily="82" charset="-122"/>
                          <a:cs typeface="+mn-cs"/>
                        </a:defRPr>
                      </a:lvl5pPr>
                    </a:lstStyle>
                    <a:p>
                      <a:pPr lvl="0" eaLnBrk="1" hangingPunct="1">
                        <a:lnSpc>
                          <a:spcPct val="130000"/>
                        </a:lnSpc>
                        <a:buNone/>
                      </a:pPr>
                      <a:r>
                        <a:rPr lang="en-US" altLang="zh-CN" sz="1600" b="1" dirty="0">
                          <a:solidFill>
                            <a:schemeClr val="tx1"/>
                          </a:solidFill>
                          <a:latin typeface="微软雅黑" panose="020B0503020204020204" pitchFamily="34" charset="-122"/>
                          <a:ea typeface="微软雅黑" panose="020B0503020204020204" pitchFamily="34" charset="-122"/>
                        </a:rPr>
                        <a:t>1.</a:t>
                      </a:r>
                      <a:r>
                        <a:rPr lang="zh-CN" altLang="en-US" sz="1600" b="1" dirty="0">
                          <a:solidFill>
                            <a:schemeClr val="tx1"/>
                          </a:solidFill>
                          <a:latin typeface="微软雅黑" panose="020B0503020204020204" pitchFamily="34" charset="-122"/>
                          <a:ea typeface="微软雅黑" panose="020B0503020204020204" pitchFamily="34" charset="-122"/>
                        </a:rPr>
                        <a:t>小型微利企业条件：国家非限制和禁止行业并同时符合年度应纳税所得额不超过</a:t>
                      </a:r>
                      <a:r>
                        <a:rPr lang="en-US" altLang="zh-CN" sz="1600" b="1" dirty="0">
                          <a:solidFill>
                            <a:schemeClr val="tx1"/>
                          </a:solidFill>
                          <a:latin typeface="微软雅黑" panose="020B0503020204020204" pitchFamily="34" charset="-122"/>
                          <a:ea typeface="微软雅黑" panose="020B0503020204020204" pitchFamily="34" charset="-122"/>
                        </a:rPr>
                        <a:t>300</a:t>
                      </a:r>
                      <a:r>
                        <a:rPr lang="zh-CN" altLang="en-US" sz="1600" b="1" dirty="0">
                          <a:solidFill>
                            <a:schemeClr val="tx1"/>
                          </a:solidFill>
                          <a:latin typeface="微软雅黑" panose="020B0503020204020204" pitchFamily="34" charset="-122"/>
                          <a:ea typeface="微软雅黑" panose="020B0503020204020204" pitchFamily="34" charset="-122"/>
                        </a:rPr>
                        <a:t>万元、从业人数不超过</a:t>
                      </a:r>
                      <a:r>
                        <a:rPr lang="en-US" altLang="zh-CN" sz="1600" b="1" dirty="0">
                          <a:solidFill>
                            <a:schemeClr val="tx1"/>
                          </a:solidFill>
                          <a:latin typeface="微软雅黑" panose="020B0503020204020204" pitchFamily="34" charset="-122"/>
                          <a:ea typeface="微软雅黑" panose="020B0503020204020204" pitchFamily="34" charset="-122"/>
                        </a:rPr>
                        <a:t>300</a:t>
                      </a:r>
                      <a:r>
                        <a:rPr lang="zh-CN" altLang="en-US" sz="1600" b="1" dirty="0">
                          <a:solidFill>
                            <a:schemeClr val="tx1"/>
                          </a:solidFill>
                          <a:latin typeface="微软雅黑" panose="020B0503020204020204" pitchFamily="34" charset="-122"/>
                          <a:ea typeface="微软雅黑" panose="020B0503020204020204" pitchFamily="34" charset="-122"/>
                        </a:rPr>
                        <a:t>人、资产总额不超过</a:t>
                      </a:r>
                      <a:r>
                        <a:rPr lang="en-US" altLang="zh-CN" sz="1600" b="1" dirty="0">
                          <a:solidFill>
                            <a:schemeClr val="tx1"/>
                          </a:solidFill>
                          <a:latin typeface="微软雅黑" panose="020B0503020204020204" pitchFamily="34" charset="-122"/>
                          <a:ea typeface="微软雅黑" panose="020B0503020204020204" pitchFamily="34" charset="-122"/>
                        </a:rPr>
                        <a:t>5000</a:t>
                      </a:r>
                      <a:r>
                        <a:rPr lang="zh-CN" altLang="en-US" sz="1600" b="1" dirty="0">
                          <a:solidFill>
                            <a:schemeClr val="tx1"/>
                          </a:solidFill>
                          <a:latin typeface="微软雅黑" panose="020B0503020204020204" pitchFamily="34" charset="-122"/>
                          <a:ea typeface="微软雅黑" panose="020B0503020204020204" pitchFamily="34" charset="-122"/>
                        </a:rPr>
                        <a:t>万元三个条件的企业。</a:t>
                      </a:r>
                      <a:r>
                        <a:rPr lang="en-US" altLang="zh-CN" sz="1600" b="1" dirty="0">
                          <a:solidFill>
                            <a:schemeClr val="tx1"/>
                          </a:solidFill>
                          <a:latin typeface="微软雅黑" panose="020B0503020204020204" pitchFamily="34" charset="-122"/>
                          <a:ea typeface="微软雅黑" panose="020B0503020204020204" pitchFamily="34" charset="-122"/>
                        </a:rPr>
                        <a:t> </a:t>
                      </a:r>
                      <a:endParaRPr lang="zh-CN" altLang="en-US" sz="1600" b="1" dirty="0">
                        <a:solidFill>
                          <a:schemeClr val="tx1"/>
                        </a:solidFill>
                        <a:latin typeface="微软雅黑" panose="020B0503020204020204" pitchFamily="34" charset="-122"/>
                        <a:ea typeface="微软雅黑" panose="020B0503020204020204" pitchFamily="34" charset="-122"/>
                      </a:endParaRPr>
                    </a:p>
                    <a:p>
                      <a:pPr lvl="0" eaLnBrk="1" hangingPunct="1">
                        <a:lnSpc>
                          <a:spcPct val="130000"/>
                        </a:lnSpc>
                        <a:buNone/>
                      </a:pPr>
                      <a:r>
                        <a:rPr lang="zh-CN" altLang="zh-CN" sz="1600" b="1" dirty="0">
                          <a:solidFill>
                            <a:schemeClr val="tx1"/>
                          </a:solidFill>
                          <a:latin typeface="微软雅黑" panose="020B0503020204020204" pitchFamily="34" charset="-122"/>
                          <a:ea typeface="微软雅黑" panose="020B0503020204020204" pitchFamily="34" charset="-122"/>
                        </a:rPr>
                        <a:t>【</a:t>
                      </a:r>
                      <a:r>
                        <a:rPr lang="zh-CN" altLang="en-US" sz="1600" b="1" dirty="0">
                          <a:solidFill>
                            <a:schemeClr val="tx1"/>
                          </a:solidFill>
                          <a:latin typeface="微软雅黑" panose="020B0503020204020204" pitchFamily="34" charset="-122"/>
                          <a:ea typeface="微软雅黑" panose="020B0503020204020204" pitchFamily="34" charset="-122"/>
                        </a:rPr>
                        <a:t>提示</a:t>
                      </a:r>
                      <a:r>
                        <a:rPr lang="en-US" altLang="zh-CN" sz="1600" b="1" dirty="0">
                          <a:solidFill>
                            <a:schemeClr val="tx1"/>
                          </a:solidFill>
                          <a:latin typeface="微软雅黑" panose="020B0503020204020204" pitchFamily="34" charset="-122"/>
                          <a:ea typeface="微软雅黑" panose="020B0503020204020204" pitchFamily="34" charset="-122"/>
                        </a:rPr>
                        <a:t>1</a:t>
                      </a:r>
                      <a:r>
                        <a:rPr lang="zh-CN" altLang="zh-CN" sz="1600" b="1" dirty="0">
                          <a:solidFill>
                            <a:schemeClr val="tx1"/>
                          </a:solidFill>
                          <a:latin typeface="微软雅黑" panose="020B0503020204020204" pitchFamily="34" charset="-122"/>
                          <a:ea typeface="微软雅黑" panose="020B0503020204020204" pitchFamily="34" charset="-122"/>
                        </a:rPr>
                        <a:t>】</a:t>
                      </a:r>
                      <a:r>
                        <a:rPr lang="zh-CN" altLang="en-US" sz="1600" b="1" dirty="0">
                          <a:solidFill>
                            <a:schemeClr val="tx1"/>
                          </a:solidFill>
                          <a:latin typeface="微软雅黑" panose="020B0503020204020204" pitchFamily="34" charset="-122"/>
                          <a:ea typeface="微软雅黑" panose="020B0503020204020204" pitchFamily="34" charset="-122"/>
                        </a:rPr>
                        <a:t>从业人数：建立劳动关系职工人数＋劳务派遣用工。 </a:t>
                      </a:r>
                      <a:endParaRPr lang="zh-CN" altLang="en-US" sz="1600" b="1" dirty="0">
                        <a:solidFill>
                          <a:schemeClr val="tx1"/>
                        </a:solidFill>
                        <a:latin typeface="微软雅黑" panose="020B0503020204020204" pitchFamily="34" charset="-122"/>
                        <a:ea typeface="微软雅黑" panose="020B0503020204020204" pitchFamily="34" charset="-122"/>
                      </a:endParaRPr>
                    </a:p>
                    <a:p>
                      <a:pPr lvl="0" eaLnBrk="1" hangingPunct="1">
                        <a:lnSpc>
                          <a:spcPct val="130000"/>
                        </a:lnSpc>
                        <a:buNone/>
                      </a:pPr>
                      <a:r>
                        <a:rPr lang="zh-CN" altLang="zh-CN" sz="1600" b="1" dirty="0">
                          <a:solidFill>
                            <a:schemeClr val="tx1"/>
                          </a:solidFill>
                          <a:latin typeface="微软雅黑" panose="020B0503020204020204" pitchFamily="34" charset="-122"/>
                          <a:ea typeface="微软雅黑" panose="020B0503020204020204" pitchFamily="34" charset="-122"/>
                        </a:rPr>
                        <a:t>【</a:t>
                      </a:r>
                      <a:r>
                        <a:rPr lang="zh-CN" altLang="en-US" sz="1600" b="1" dirty="0">
                          <a:solidFill>
                            <a:schemeClr val="tx1"/>
                          </a:solidFill>
                          <a:latin typeface="微软雅黑" panose="020B0503020204020204" pitchFamily="34" charset="-122"/>
                          <a:ea typeface="微软雅黑" panose="020B0503020204020204" pitchFamily="34" charset="-122"/>
                        </a:rPr>
                        <a:t>提示</a:t>
                      </a:r>
                      <a:r>
                        <a:rPr lang="en-US" altLang="zh-CN" sz="1600" b="1" dirty="0">
                          <a:solidFill>
                            <a:schemeClr val="tx1"/>
                          </a:solidFill>
                          <a:latin typeface="微软雅黑" panose="020B0503020204020204" pitchFamily="34" charset="-122"/>
                          <a:ea typeface="微软雅黑" panose="020B0503020204020204" pitchFamily="34" charset="-122"/>
                        </a:rPr>
                        <a:t>2</a:t>
                      </a:r>
                      <a:r>
                        <a:rPr lang="zh-CN" altLang="zh-CN" sz="1600" b="1" dirty="0">
                          <a:solidFill>
                            <a:schemeClr val="tx1"/>
                          </a:solidFill>
                          <a:latin typeface="微软雅黑" panose="020B0503020204020204" pitchFamily="34" charset="-122"/>
                          <a:ea typeface="微软雅黑" panose="020B0503020204020204" pitchFamily="34" charset="-122"/>
                        </a:rPr>
                        <a:t>】</a:t>
                      </a:r>
                      <a:r>
                        <a:rPr lang="zh-CN" altLang="en-US" sz="1600" b="1" dirty="0">
                          <a:solidFill>
                            <a:schemeClr val="tx1"/>
                          </a:solidFill>
                          <a:latin typeface="微软雅黑" panose="020B0503020204020204" pitchFamily="34" charset="-122"/>
                          <a:ea typeface="微软雅黑" panose="020B0503020204020204" pitchFamily="34" charset="-122"/>
                        </a:rPr>
                        <a:t>从业人数和资产总额指标按企业全年季度平均值确定。 </a:t>
                      </a:r>
                      <a:endParaRPr lang="zh-CN" altLang="en-US" sz="1600" b="1" dirty="0">
                        <a:solidFill>
                          <a:schemeClr val="tx1"/>
                        </a:solidFill>
                        <a:latin typeface="微软雅黑" panose="020B0503020204020204" pitchFamily="34" charset="-122"/>
                        <a:ea typeface="微软雅黑" panose="020B0503020204020204" pitchFamily="34" charset="-122"/>
                      </a:endParaRPr>
                    </a:p>
                    <a:p>
                      <a:pPr lvl="0" eaLnBrk="1" hangingPunct="1">
                        <a:lnSpc>
                          <a:spcPct val="130000"/>
                        </a:lnSpc>
                        <a:buNone/>
                      </a:pPr>
                      <a:r>
                        <a:rPr lang="en-US" altLang="zh-CN" sz="1600" b="1" dirty="0">
                          <a:solidFill>
                            <a:schemeClr val="tx1"/>
                          </a:solidFill>
                          <a:latin typeface="微软雅黑" panose="020B0503020204020204" pitchFamily="34" charset="-122"/>
                          <a:ea typeface="微软雅黑" panose="020B0503020204020204" pitchFamily="34" charset="-122"/>
                        </a:rPr>
                        <a:t>2.</a:t>
                      </a:r>
                      <a:r>
                        <a:rPr lang="zh-CN" altLang="en-US" sz="1600" b="1" dirty="0">
                          <a:solidFill>
                            <a:schemeClr val="tx1"/>
                          </a:solidFill>
                          <a:latin typeface="微软雅黑" panose="020B0503020204020204" pitchFamily="34" charset="-122"/>
                          <a:ea typeface="微软雅黑" panose="020B0503020204020204" pitchFamily="34" charset="-122"/>
                        </a:rPr>
                        <a:t>年应纳税所得额不超过</a:t>
                      </a:r>
                      <a:r>
                        <a:rPr lang="en-US" altLang="zh-CN" sz="1600" b="1" dirty="0">
                          <a:solidFill>
                            <a:schemeClr val="tx1"/>
                          </a:solidFill>
                          <a:latin typeface="微软雅黑" panose="020B0503020204020204" pitchFamily="34" charset="-122"/>
                          <a:ea typeface="微软雅黑" panose="020B0503020204020204" pitchFamily="34" charset="-122"/>
                        </a:rPr>
                        <a:t>100</a:t>
                      </a:r>
                      <a:r>
                        <a:rPr lang="zh-CN" altLang="en-US" sz="1600" b="1" dirty="0">
                          <a:solidFill>
                            <a:schemeClr val="tx1"/>
                          </a:solidFill>
                          <a:latin typeface="微软雅黑" panose="020B0503020204020204" pitchFamily="34" charset="-122"/>
                          <a:ea typeface="微软雅黑" panose="020B0503020204020204" pitchFamily="34" charset="-122"/>
                        </a:rPr>
                        <a:t>万元的部分</a:t>
                      </a:r>
                      <a:r>
                        <a:rPr lang="en-US" altLang="zh-CN" sz="1600" b="1" dirty="0">
                          <a:solidFill>
                            <a:schemeClr val="tx1"/>
                          </a:solidFill>
                          <a:latin typeface="微软雅黑" panose="020B0503020204020204" pitchFamily="34" charset="-122"/>
                          <a:ea typeface="微软雅黑" panose="020B0503020204020204" pitchFamily="34" charset="-122"/>
                        </a:rPr>
                        <a:t>,</a:t>
                      </a:r>
                      <a:r>
                        <a:rPr lang="zh-CN" altLang="en-US" sz="1600" b="1" dirty="0">
                          <a:solidFill>
                            <a:schemeClr val="tx1"/>
                          </a:solidFill>
                          <a:latin typeface="微软雅黑" panose="020B0503020204020204" pitchFamily="34" charset="-122"/>
                          <a:ea typeface="微软雅黑" panose="020B0503020204020204" pitchFamily="34" charset="-122"/>
                        </a:rPr>
                        <a:t>减按</a:t>
                      </a:r>
                      <a:r>
                        <a:rPr lang="en-US" altLang="zh-CN" sz="1600" b="1" dirty="0">
                          <a:solidFill>
                            <a:schemeClr val="tx1"/>
                          </a:solidFill>
                          <a:latin typeface="微软雅黑" panose="020B0503020204020204" pitchFamily="34" charset="-122"/>
                          <a:ea typeface="微软雅黑" panose="020B0503020204020204" pitchFamily="34" charset="-122"/>
                        </a:rPr>
                        <a:t>25%</a:t>
                      </a:r>
                      <a:r>
                        <a:rPr lang="zh-CN" altLang="en-US" sz="1600" b="1" dirty="0">
                          <a:solidFill>
                            <a:schemeClr val="tx1"/>
                          </a:solidFill>
                          <a:latin typeface="微软雅黑" panose="020B0503020204020204" pitchFamily="34" charset="-122"/>
                          <a:ea typeface="微软雅黑" panose="020B0503020204020204" pitchFamily="34" charset="-122"/>
                        </a:rPr>
                        <a:t>计入应纳税所得额；年应纳税所得额超过</a:t>
                      </a:r>
                      <a:r>
                        <a:rPr lang="en-US" altLang="zh-CN" sz="1600" b="1" dirty="0">
                          <a:solidFill>
                            <a:schemeClr val="tx1"/>
                          </a:solidFill>
                          <a:latin typeface="微软雅黑" panose="020B0503020204020204" pitchFamily="34" charset="-122"/>
                          <a:ea typeface="微软雅黑" panose="020B0503020204020204" pitchFamily="34" charset="-122"/>
                        </a:rPr>
                        <a:t>100</a:t>
                      </a:r>
                      <a:r>
                        <a:rPr lang="zh-CN" altLang="en-US" sz="1600" b="1" dirty="0">
                          <a:solidFill>
                            <a:schemeClr val="tx1"/>
                          </a:solidFill>
                          <a:latin typeface="微软雅黑" panose="020B0503020204020204" pitchFamily="34" charset="-122"/>
                          <a:ea typeface="微软雅黑" panose="020B0503020204020204" pitchFamily="34" charset="-122"/>
                        </a:rPr>
                        <a:t>万元但不超过</a:t>
                      </a:r>
                      <a:r>
                        <a:rPr lang="en-US" altLang="zh-CN" sz="1600" b="1" dirty="0">
                          <a:solidFill>
                            <a:schemeClr val="tx1"/>
                          </a:solidFill>
                          <a:latin typeface="微软雅黑" panose="020B0503020204020204" pitchFamily="34" charset="-122"/>
                          <a:ea typeface="微软雅黑" panose="020B0503020204020204" pitchFamily="34" charset="-122"/>
                        </a:rPr>
                        <a:t>300</a:t>
                      </a:r>
                      <a:r>
                        <a:rPr lang="zh-CN" altLang="en-US" sz="1600" b="1" dirty="0">
                          <a:solidFill>
                            <a:schemeClr val="tx1"/>
                          </a:solidFill>
                          <a:latin typeface="微软雅黑" panose="020B0503020204020204" pitchFamily="34" charset="-122"/>
                          <a:ea typeface="微软雅黑" panose="020B0503020204020204" pitchFamily="34" charset="-122"/>
                        </a:rPr>
                        <a:t>万元的部分，减按</a:t>
                      </a:r>
                      <a:r>
                        <a:rPr lang="en-US" altLang="zh-CN" sz="1600" b="1" dirty="0">
                          <a:solidFill>
                            <a:schemeClr val="tx1"/>
                          </a:solidFill>
                          <a:latin typeface="微软雅黑" panose="020B0503020204020204" pitchFamily="34" charset="-122"/>
                          <a:ea typeface="微软雅黑" panose="020B0503020204020204" pitchFamily="34" charset="-122"/>
                        </a:rPr>
                        <a:t>50%</a:t>
                      </a:r>
                      <a:r>
                        <a:rPr lang="zh-CN" altLang="en-US" sz="1600" b="1" dirty="0">
                          <a:solidFill>
                            <a:schemeClr val="tx1"/>
                          </a:solidFill>
                          <a:latin typeface="微软雅黑" panose="020B0503020204020204" pitchFamily="34" charset="-122"/>
                          <a:ea typeface="微软雅黑" panose="020B0503020204020204" pitchFamily="34" charset="-122"/>
                        </a:rPr>
                        <a:t>计入应纳税所得额。</a:t>
                      </a:r>
                      <a:r>
                        <a:rPr lang="en-US" altLang="zh-CN" sz="1600" b="1" dirty="0">
                          <a:solidFill>
                            <a:schemeClr val="tx1"/>
                          </a:solidFill>
                          <a:latin typeface="微软雅黑" panose="020B0503020204020204" pitchFamily="34" charset="-122"/>
                          <a:ea typeface="微软雅黑" panose="020B0503020204020204" pitchFamily="34" charset="-122"/>
                        </a:rPr>
                        <a:t> </a:t>
                      </a:r>
                      <a:endParaRPr lang="zh-CN" altLang="en-US" sz="1600" b="1" dirty="0">
                        <a:solidFill>
                          <a:schemeClr val="tx1"/>
                        </a:solidFill>
                        <a:latin typeface="微软雅黑" panose="020B0503020204020204" pitchFamily="34" charset="-122"/>
                        <a:ea typeface="微软雅黑" panose="020B0503020204020204" pitchFamily="34" charset="-122"/>
                      </a:endParaRPr>
                    </a:p>
                    <a:p>
                      <a:pPr lvl="0" eaLnBrk="1" hangingPunct="1">
                        <a:lnSpc>
                          <a:spcPct val="130000"/>
                        </a:lnSpc>
                        <a:buNone/>
                      </a:pPr>
                      <a:r>
                        <a:rPr lang="zh-CN" altLang="zh-CN" sz="1600" b="1" dirty="0">
                          <a:solidFill>
                            <a:schemeClr val="tx1"/>
                          </a:solidFill>
                          <a:latin typeface="微软雅黑" panose="020B0503020204020204" pitchFamily="34" charset="-122"/>
                          <a:ea typeface="微软雅黑" panose="020B0503020204020204" pitchFamily="34" charset="-122"/>
                        </a:rPr>
                        <a:t>【</a:t>
                      </a:r>
                      <a:r>
                        <a:rPr lang="zh-CN" altLang="en-US" sz="1600" b="1" dirty="0">
                          <a:solidFill>
                            <a:schemeClr val="tx1"/>
                          </a:solidFill>
                          <a:latin typeface="微软雅黑" panose="020B0503020204020204" pitchFamily="34" charset="-122"/>
                          <a:ea typeface="微软雅黑" panose="020B0503020204020204" pitchFamily="34" charset="-122"/>
                        </a:rPr>
                        <a:t>小贴士</a:t>
                      </a:r>
                      <a:r>
                        <a:rPr lang="zh-CN" altLang="zh-CN" sz="1600" b="1" dirty="0">
                          <a:solidFill>
                            <a:schemeClr val="tx1"/>
                          </a:solidFill>
                          <a:latin typeface="微软雅黑" panose="020B0503020204020204" pitchFamily="34" charset="-122"/>
                          <a:ea typeface="微软雅黑" panose="020B0503020204020204" pitchFamily="34" charset="-122"/>
                        </a:rPr>
                        <a:t>】</a:t>
                      </a:r>
                      <a:r>
                        <a:rPr lang="zh-CN" altLang="en-US" sz="1600" b="1" dirty="0">
                          <a:solidFill>
                            <a:schemeClr val="tx1"/>
                          </a:solidFill>
                          <a:latin typeface="微软雅黑" panose="020B0503020204020204" pitchFamily="34" charset="-122"/>
                          <a:ea typeface="微软雅黑" panose="020B0503020204020204" pitchFamily="34" charset="-122"/>
                        </a:rPr>
                        <a:t>超额累进分段。</a:t>
                      </a:r>
                      <a:r>
                        <a:rPr lang="en-US" altLang="zh-CN" sz="1600" b="1" dirty="0">
                          <a:solidFill>
                            <a:schemeClr val="tx1"/>
                          </a:solidFill>
                          <a:latin typeface="微软雅黑" panose="020B0503020204020204" pitchFamily="34" charset="-122"/>
                          <a:ea typeface="微软雅黑" panose="020B0503020204020204" pitchFamily="34" charset="-122"/>
                        </a:rPr>
                        <a:t>0-100</a:t>
                      </a:r>
                      <a:r>
                        <a:rPr lang="zh-CN" altLang="en-US" sz="1600" b="1" dirty="0">
                          <a:solidFill>
                            <a:schemeClr val="tx1"/>
                          </a:solidFill>
                          <a:latin typeface="微软雅黑" panose="020B0503020204020204" pitchFamily="34" charset="-122"/>
                          <a:ea typeface="微软雅黑" panose="020B0503020204020204" pitchFamily="34" charset="-122"/>
                        </a:rPr>
                        <a:t>部分实际税率</a:t>
                      </a:r>
                      <a:r>
                        <a:rPr lang="en-US" altLang="zh-CN" sz="1600" b="1" dirty="0">
                          <a:solidFill>
                            <a:schemeClr val="tx1"/>
                          </a:solidFill>
                          <a:latin typeface="微软雅黑" panose="020B0503020204020204" pitchFamily="34" charset="-122"/>
                          <a:ea typeface="微软雅黑" panose="020B0503020204020204" pitchFamily="34" charset="-122"/>
                        </a:rPr>
                        <a:t>5%</a:t>
                      </a:r>
                      <a:r>
                        <a:rPr lang="zh-CN" altLang="en-US" sz="1600" b="1" dirty="0">
                          <a:solidFill>
                            <a:schemeClr val="tx1"/>
                          </a:solidFill>
                          <a:latin typeface="微软雅黑" panose="020B0503020204020204" pitchFamily="34" charset="-122"/>
                          <a:ea typeface="微软雅黑" panose="020B0503020204020204" pitchFamily="34" charset="-122"/>
                        </a:rPr>
                        <a:t>，</a:t>
                      </a:r>
                      <a:r>
                        <a:rPr lang="en-US" altLang="zh-CN" sz="1600" b="1" dirty="0">
                          <a:solidFill>
                            <a:schemeClr val="tx1"/>
                          </a:solidFill>
                          <a:latin typeface="微软雅黑" panose="020B0503020204020204" pitchFamily="34" charset="-122"/>
                          <a:ea typeface="微软雅黑" panose="020B0503020204020204" pitchFamily="34" charset="-122"/>
                        </a:rPr>
                        <a:t>101-300</a:t>
                      </a:r>
                      <a:r>
                        <a:rPr lang="zh-CN" altLang="en-US" sz="1600" b="1" dirty="0">
                          <a:solidFill>
                            <a:schemeClr val="tx1"/>
                          </a:solidFill>
                          <a:latin typeface="微软雅黑" panose="020B0503020204020204" pitchFamily="34" charset="-122"/>
                          <a:ea typeface="微软雅黑" panose="020B0503020204020204" pitchFamily="34" charset="-122"/>
                        </a:rPr>
                        <a:t>部分实际税率</a:t>
                      </a:r>
                      <a:r>
                        <a:rPr lang="en-US" altLang="zh-CN" sz="1600" b="1" dirty="0">
                          <a:solidFill>
                            <a:schemeClr val="tx1"/>
                          </a:solidFill>
                          <a:latin typeface="微软雅黑" panose="020B0503020204020204" pitchFamily="34" charset="-122"/>
                          <a:ea typeface="微软雅黑" panose="020B0503020204020204" pitchFamily="34" charset="-122"/>
                        </a:rPr>
                        <a:t>10%</a:t>
                      </a:r>
                      <a:r>
                        <a:rPr lang="zh-CN" altLang="en-US" sz="1600" b="1" dirty="0">
                          <a:solidFill>
                            <a:schemeClr val="tx1"/>
                          </a:solidFill>
                          <a:latin typeface="微软雅黑" panose="020B0503020204020204" pitchFamily="34" charset="-122"/>
                          <a:ea typeface="微软雅黑" panose="020B0503020204020204" pitchFamily="34" charset="-122"/>
                        </a:rPr>
                        <a:t>。</a:t>
                      </a:r>
                      <a:endParaRPr lang="zh-CN" altLang="en-US" sz="1600" b="1" dirty="0">
                        <a:solidFill>
                          <a:schemeClr val="tx1"/>
                        </a:solidFill>
                        <a:latin typeface="微软雅黑" panose="020B0503020204020204" pitchFamily="34" charset="-122"/>
                        <a:ea typeface="微软雅黑" panose="020B0503020204020204" pitchFamily="34" charset="-122"/>
                      </a:endParaRPr>
                    </a:p>
                    <a:p>
                      <a:pPr lvl="0" eaLnBrk="1" hangingPunct="1">
                        <a:lnSpc>
                          <a:spcPct val="130000"/>
                        </a:lnSpc>
                        <a:buNone/>
                      </a:pPr>
                      <a:r>
                        <a:rPr lang="en-US" altLang="zh-CN" sz="1600" b="1" dirty="0">
                          <a:solidFill>
                            <a:schemeClr val="tx1"/>
                          </a:solidFill>
                          <a:latin typeface="微软雅黑" panose="020B0503020204020204" pitchFamily="34" charset="-122"/>
                          <a:ea typeface="微软雅黑" panose="020B0503020204020204" pitchFamily="34" charset="-122"/>
                        </a:rPr>
                        <a:t>3.</a:t>
                      </a:r>
                      <a:r>
                        <a:rPr lang="zh-CN" altLang="en-US" sz="1600" b="1" dirty="0">
                          <a:solidFill>
                            <a:schemeClr val="tx1"/>
                          </a:solidFill>
                          <a:latin typeface="微软雅黑" panose="020B0503020204020204" pitchFamily="34" charset="-122"/>
                          <a:ea typeface="微软雅黑" panose="020B0503020204020204" pitchFamily="34" charset="-122"/>
                        </a:rPr>
                        <a:t>符合规定条件的小型微利企业，无论采取查账征收还是核定征收方式均可享受小型微利企业所得税优惠政策。</a:t>
                      </a:r>
                      <a:endParaRPr lang="zh-CN" altLang="en-US" sz="1600" b="1" dirty="0">
                        <a:solidFill>
                          <a:schemeClr val="tx1"/>
                        </a:solidFill>
                        <a:latin typeface="微软雅黑" panose="020B0503020204020204" pitchFamily="34" charset="-122"/>
                        <a:ea typeface="微软雅黑" panose="020B0503020204020204" pitchFamily="34"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graphicFrame>
        <p:nvGraphicFramePr>
          <p:cNvPr id="5" name="内容占位符 2"/>
          <p:cNvGraphicFramePr/>
          <p:nvPr>
            <p:custDataLst>
              <p:tags r:id="rId1"/>
            </p:custDataLst>
          </p:nvPr>
        </p:nvGraphicFramePr>
        <p:xfrm>
          <a:off x="1114743" y="1340803"/>
          <a:ext cx="6632575" cy="3213100"/>
        </p:xfrm>
        <a:graphic>
          <a:graphicData uri="http://schemas.openxmlformats.org/drawingml/2006/table">
            <a:tbl>
              <a:tblPr/>
              <a:tblGrid>
                <a:gridCol w="482600"/>
                <a:gridCol w="761102"/>
                <a:gridCol w="5388873"/>
              </a:tblGrid>
              <a:tr h="584200">
                <a:tc rowSpan="4">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（三）低税率</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rowSpan="2">
                  <a:txBody>
                    <a:bodyPr/>
                    <a:p>
                      <a:pPr algn="ctr">
                        <a:lnSpc>
                          <a:spcPct val="120000"/>
                        </a:lnSpc>
                        <a:spcAft>
                          <a:spcPts val="0"/>
                        </a:spcAft>
                      </a:pPr>
                      <a:endPar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algn="ctr">
                        <a:lnSpc>
                          <a:spcPct val="12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15%</a:t>
                      </a:r>
                      <a:endPar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国家需要重点扶持的高新技术企业； </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自</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2018</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年起，经认定的技术先进型服务企业（服务贸易类）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49922">
                <a:tc vMerge="1">
                  <a:tcPr>
                    <a:lnL w="12700">
                      <a:solidFill>
                        <a:schemeClr val="tx1"/>
                      </a:solidFill>
                      <a:prstDash val="solid"/>
                    </a:lnL>
                    <a:lnR w="12700">
                      <a:solidFill>
                        <a:schemeClr val="tx1"/>
                      </a:solidFill>
                      <a:prstDash val="solid"/>
                    </a:lnR>
                  </a:tcPr>
                </a:tc>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西部鼓励类企业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749765">
                <a:tc vMerge="1">
                  <a:tcPr>
                    <a:lnL w="12700">
                      <a:solidFill>
                        <a:schemeClr val="tx1"/>
                      </a:solidFill>
                      <a:prstDash val="solid"/>
                    </a:lnL>
                    <a:lnR w="12700">
                      <a:solidFill>
                        <a:schemeClr val="tx1"/>
                      </a:solidFill>
                      <a:prstDash val="solid"/>
                    </a:lnR>
                  </a:tcPr>
                </a:tc>
                <a:tc>
                  <a:txBody>
                    <a:bodyPr/>
                    <a:p>
                      <a:pPr algn="ctr">
                        <a:lnSpc>
                          <a:spcPct val="12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10%</a:t>
                      </a:r>
                      <a:endPar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在中国境内未设立机构、场所，或虽设立机构、场所但取得所得与其所设机构、场所没有实际联系的非居民企业，其取得的来源于境内的所得。</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249609">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提示</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下列所得可以免征：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）外国政府向中国政府提供贷款取得的利息所得；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）国际金融组织向中国政府和居民企业提供优惠贷款取得的利息所得；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）经国务院批准的其他所得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a:graphicFrameLocks noGrp="1"/>
          </p:cNvGraphicFramePr>
          <p:nvPr>
            <p:custDataLst>
              <p:tags r:id="rId1"/>
            </p:custDataLst>
          </p:nvPr>
        </p:nvGraphicFramePr>
        <p:xfrm>
          <a:off x="611505" y="405130"/>
          <a:ext cx="7508240" cy="5520055"/>
        </p:xfrm>
        <a:graphic>
          <a:graphicData uri="http://schemas.openxmlformats.org/drawingml/2006/table">
            <a:tbl>
              <a:tblPr/>
              <a:tblGrid>
                <a:gridCol w="532765"/>
                <a:gridCol w="1462405"/>
                <a:gridCol w="5513070"/>
              </a:tblGrid>
              <a:tr h="2515870">
                <a:tc rowSpan="3">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（四）加计扣除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rowSpan="2">
                  <a:txBody>
                    <a:bodyPr/>
                    <a:p>
                      <a:pPr algn="ctr">
                        <a:lnSpc>
                          <a:spcPct val="150000"/>
                        </a:lnSpc>
                        <a:spcAft>
                          <a:spcPts val="0"/>
                        </a:spcAft>
                      </a:pPr>
                      <a:r>
                        <a:rPr lang="zh-CN" sz="14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加计扣除</a:t>
                      </a:r>
                      <a:r>
                        <a:rPr lang="en-US" sz="14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50%</a:t>
                      </a:r>
                      <a:endParaRPr lang="zh-CN" sz="14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gn="ctr">
                        <a:lnSpc>
                          <a:spcPct val="150000"/>
                        </a:lnSpc>
                        <a:spcAft>
                          <a:spcPts val="0"/>
                        </a:spcAft>
                      </a:pPr>
                      <a:endParaRPr lang="zh-CN" sz="14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研究开发费用：</a:t>
                      </a: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企业为开发新技术、新产品、新工艺发生的研究开发费用，未形成无形资产计入当期损益的，在按照规定据实扣除的基础上，按照研究开发费用的</a:t>
                      </a:r>
                      <a:r>
                        <a:rPr lang="en-US"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50%</a:t>
                      </a: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加计扣除；形成无形资产的，按照无形资产成本的</a:t>
                      </a:r>
                      <a:r>
                        <a:rPr lang="en-US"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150%</a:t>
                      </a: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摊销。 </a:t>
                      </a:r>
                      <a:endParaRPr lang="zh-CN" sz="14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50000"/>
                        </a:lnSpc>
                        <a:spcAft>
                          <a:spcPts val="0"/>
                        </a:spcAft>
                      </a:pPr>
                      <a:r>
                        <a:rPr lang="en-US"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2018</a:t>
                      </a: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日至</a:t>
                      </a:r>
                      <a:r>
                        <a:rPr lang="en-US"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2020</a:t>
                      </a: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12</a:t>
                      </a: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31</a:t>
                      </a: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日：</a:t>
                      </a: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未形成无形资产计入当期损益的，在按照规定据实扣除的基础上，</a:t>
                      </a: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再按照实际发生额的</a:t>
                      </a:r>
                      <a:r>
                        <a:rPr lang="en-US"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75%</a:t>
                      </a:r>
                      <a:r>
                        <a:rPr lang="zh-CN" altLang="en-US"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在税前加计扣除</a:t>
                      </a: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形成无形资产的，按照无形资产成本的</a:t>
                      </a:r>
                      <a:r>
                        <a:rPr lang="en-US"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175% </a:t>
                      </a:r>
                      <a:r>
                        <a:rPr lang="zh-CN" altLang="en-US"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在税前摊销。</a:t>
                      </a:r>
                      <a:endParaRPr lang="zh-CN" altLang="en-US"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083945">
                <a:tc vMerge="1">
                  <a:tcPr>
                    <a:lnL w="12700">
                      <a:solidFill>
                        <a:schemeClr val="tx1"/>
                      </a:solidFill>
                      <a:prstDash val="solid"/>
                    </a:lnL>
                    <a:lnR w="12700">
                      <a:solidFill>
                        <a:schemeClr val="tx1"/>
                      </a:solidFill>
                      <a:prstDash val="solid"/>
                    </a:lnR>
                  </a:tcPr>
                </a:tc>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50000"/>
                        </a:lnSpc>
                        <a:spcAft>
                          <a:spcPts val="0"/>
                        </a:spcAft>
                      </a:pPr>
                      <a:r>
                        <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不适用加计扣除的行业：烟草制造业；住宿和餐饮业；批发零售；房地产业；租赁和商务服务业；娱乐业 ；财政部和国家税务总局规定的其他行业。</a:t>
                      </a:r>
                      <a:endParaRPr lang="zh-CN" sz="14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920240">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gn="ctr">
                        <a:lnSpc>
                          <a:spcPct val="150000"/>
                        </a:lnSpc>
                        <a:spcAft>
                          <a:spcPts val="0"/>
                        </a:spcAft>
                      </a:pPr>
                      <a:r>
                        <a:rPr lang="zh-CN" sz="14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加计扣除</a:t>
                      </a:r>
                      <a:r>
                        <a:rPr lang="en-US" sz="14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100% </a:t>
                      </a:r>
                      <a:endParaRPr lang="en-US" sz="14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14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企业安置残疾人员，在按照支付给职工工资据实扣除的基础上，按照支付给残疾职工的工资 </a:t>
                      </a:r>
                      <a:r>
                        <a:rPr lang="en-US" altLang="zh-CN" sz="14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100%</a:t>
                      </a:r>
                      <a:r>
                        <a:rPr lang="zh-CN" altLang="en-US" sz="14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加计扣除。制造业企业开展研发活动中实际发生的研发费用，未形成无形资产计入当期损益的，在按规定据实扣除的基础上，自2021年1月1日起，再按照实际发生额的100%在税前加计扣除；形成无形资产的，自2021年1月1日起，按照无形资产成本的200%在税前摊销。</a:t>
                      </a:r>
                      <a:endParaRPr lang="zh-CN" altLang="en-US" sz="14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graphicFrame>
        <p:nvGraphicFramePr>
          <p:cNvPr id="4" name="内容占位符 3"/>
          <p:cNvGraphicFramePr>
            <a:graphicFrameLocks noGrp="1"/>
          </p:cNvGraphicFramePr>
          <p:nvPr>
            <p:ph sz="quarter" idx="1"/>
            <p:custDataLst>
              <p:tags r:id="rId1"/>
            </p:custDataLst>
          </p:nvPr>
        </p:nvGraphicFramePr>
        <p:xfrm>
          <a:off x="683260" y="1412558"/>
          <a:ext cx="6632892" cy="2383155"/>
        </p:xfrm>
        <a:graphic>
          <a:graphicData uri="http://schemas.openxmlformats.org/drawingml/2006/table">
            <a:tbl>
              <a:tblPr/>
              <a:tblGrid>
                <a:gridCol w="516255"/>
                <a:gridCol w="6116637"/>
              </a:tblGrid>
              <a:tr h="2382838">
                <a:tc>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（五）应纳税所得额抵扣</a:t>
                      </a:r>
                      <a:r>
                        <a:rPr lang="zh-CN" sz="1600" b="1"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 </a:t>
                      </a:r>
                      <a:endParaRPr lang="zh-CN" sz="1600" b="1"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1600" b="1" kern="100" dirty="0">
                          <a:solidFill>
                            <a:srgbClr val="FFC000"/>
                          </a:solidFill>
                          <a:latin typeface="微软雅黑" panose="020B0503020204020204" pitchFamily="34" charset="-122"/>
                          <a:ea typeface="微软雅黑" panose="020B0503020204020204" pitchFamily="34" charset="-122"/>
                          <a:cs typeface="宋体" panose="02010600030101010101" pitchFamily="2" charset="-122"/>
                        </a:rPr>
                        <a:t>创业投资企业</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采取</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股权投资方式投资于未上市的中小高新技术企业</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年以上的，可以按照其</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投资额的</a:t>
                      </a:r>
                      <a:r>
                        <a:rPr lang="en-US"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70%</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在股权持有</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满</a:t>
                      </a:r>
                      <a:r>
                        <a:rPr lang="en-US"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年的当年</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抵扣该创业投资企业的应纳税所得额；当年不足抵扣的，可以在以后纳税年度结转抵扣。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【提示】有限合伙制创业投资企业的法人合伙人、公司制创业投资企业相同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graphicFrame>
        <p:nvGraphicFramePr>
          <p:cNvPr id="4" name="内容占位符 2"/>
          <p:cNvGraphicFramePr/>
          <p:nvPr>
            <p:custDataLst>
              <p:tags r:id="rId1"/>
            </p:custDataLst>
          </p:nvPr>
        </p:nvGraphicFramePr>
        <p:xfrm>
          <a:off x="1115060" y="1412875"/>
          <a:ext cx="7012305" cy="3244850"/>
        </p:xfrm>
        <a:graphic>
          <a:graphicData uri="http://schemas.openxmlformats.org/drawingml/2006/table">
            <a:tbl>
              <a:tblPr/>
              <a:tblGrid>
                <a:gridCol w="546100"/>
                <a:gridCol w="6466205"/>
              </a:tblGrid>
              <a:tr h="3244850">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（六）应纳税额抵免</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企业购置并实际使用规定的环境保护、节能节水、安全生产等专用设备的，该专用设备的</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投资额的</a:t>
                      </a:r>
                      <a:r>
                        <a:rPr lang="en-US"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10%</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可以从企业当年的应纳税额中抵免；当年不足抵免的，可以在以后</a:t>
                      </a:r>
                      <a:r>
                        <a:rPr lang="en-US"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5</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个纳税年度</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结转抵免。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【提示</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】应当实际购置并自身实际投入使用上述规定的专用设备；企业购置上述专用设备在</a:t>
                      </a:r>
                      <a:r>
                        <a:rPr lang="en-US"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5</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年内转让、出租的</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停止</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享受优惠，并</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补缴</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已经抵免的企业所得税税款。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【提示</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包括承租方企业以融资租赁方式租入的、并在融资租赁合同中约定租赁期届满时租赁设备所有权转移给承租方企业，且符合规定条件的上述专用设备。凡融资租赁期届满后租赁设备所有权未转移至承租方企业的，承租方企业应停止享受抵免企业所得税优惠，并补缴已经抵免的企业所得税税款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graphicFrame>
        <p:nvGraphicFramePr>
          <p:cNvPr id="4" name="内容占位符 2"/>
          <p:cNvGraphicFramePr/>
          <p:nvPr/>
        </p:nvGraphicFramePr>
        <p:xfrm>
          <a:off x="538798" y="1196975"/>
          <a:ext cx="6632892" cy="2867025"/>
        </p:xfrm>
        <a:graphic>
          <a:graphicData uri="http://schemas.openxmlformats.org/drawingml/2006/table">
            <a:tbl>
              <a:tblPr/>
              <a:tblGrid>
                <a:gridCol w="516255"/>
                <a:gridCol w="1003300"/>
                <a:gridCol w="5113337"/>
              </a:tblGrid>
              <a:tr h="2867025">
                <a:tc>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（七）减计收入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减按收入</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90%</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计税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企业以《</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资源</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综合利用企业所得税优惠目录》规定的资源作为主要原材料，生产国家非限制和禁止并符合国家和行业相关标准的产品取得的收入。</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自</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2019</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6</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日起至</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2025</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日，社区提供养老、托育、家政等服务的机构，提供社区养老、托育、家政服务取得的收人，在计算应纳税所得额时，减按</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90%</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计入收入总额。社区包括城市社区和农村社区。</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Rectangle 19"/>
          <p:cNvSpPr>
            <a:spLocks noChangeArrowheads="1"/>
          </p:cNvSpPr>
          <p:nvPr>
            <p:custDataLst>
              <p:tags r:id="rId1"/>
            </p:custDataLst>
          </p:nvPr>
        </p:nvSpPr>
        <p:spPr bwMode="gray">
          <a:xfrm>
            <a:off x="539750" y="333375"/>
            <a:ext cx="2155825" cy="465138"/>
          </a:xfrm>
          <a:prstGeom prst="rect">
            <a:avLst/>
          </a:prstGeom>
          <a:solidFill>
            <a:schemeClr val="accent4"/>
          </a:solidFill>
          <a:ln w="12700">
            <a:noFill/>
            <a:miter lim="800000"/>
          </a:ln>
          <a:effectLst/>
        </p:spPr>
        <p:txBody>
          <a:bodyPr lIns="95972" tIns="63982" rIns="95972" bIns="63982" anchor="ctr"/>
          <a:p>
            <a:pPr defTabSz="711835" eaLnBrk="0" fontAlgn="base" hangingPunct="0"/>
            <a:r>
              <a:rPr lang="zh-CN" sz="2800" b="1" strike="noStrike" noProof="1">
                <a:solidFill>
                  <a:srgbClr val="FF0000"/>
                </a:solidFill>
                <a:latin typeface="微软雅黑" panose="020B0503020204020204" pitchFamily="34" charset="-122"/>
                <a:ea typeface="微软雅黑" panose="020B0503020204020204" pitchFamily="34" charset="-122"/>
                <a:cs typeface="Arial" panose="020B0604020202020204" pitchFamily="34" charset="0"/>
              </a:rPr>
              <a:t>教学目标</a:t>
            </a:r>
            <a:endParaRPr lang="zh-CN" sz="2800" b="1" strike="noStrike" noProof="1">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 name="文本框 13"/>
          <p:cNvSpPr txBox="1"/>
          <p:nvPr>
            <p:custDataLst>
              <p:tags r:id="rId2"/>
            </p:custDataLst>
          </p:nvPr>
        </p:nvSpPr>
        <p:spPr>
          <a:xfrm>
            <a:off x="749003" y="1794691"/>
            <a:ext cx="2335276" cy="294844"/>
          </a:xfrm>
          <a:prstGeom prst="rect">
            <a:avLst/>
          </a:prstGeom>
          <a:noFill/>
        </p:spPr>
        <p:txBody>
          <a:bodyPr wrap="square" bIns="0" rtlCol="0">
            <a:noAutofit/>
          </a:bodyPr>
          <a:p>
            <a:pPr algn="r"/>
            <a:r>
              <a:rPr lang="zh-CN" altLang="zh-CN" sz="1800" b="1">
                <a:solidFill>
                  <a:srgbClr val="FFC000"/>
                </a:solidFill>
                <a:latin typeface="微软雅黑" panose="020B0503020204020204" pitchFamily="34" charset="-122"/>
                <a:ea typeface="微软雅黑" panose="020B0503020204020204" pitchFamily="34" charset="-122"/>
                <a:sym typeface="+mn-ea"/>
              </a:rPr>
              <a:t>知识目标</a:t>
            </a:r>
            <a:endParaRPr lang="zh-CN" altLang="zh-CN" sz="1800" b="1" spc="300">
              <a:solidFill>
                <a:srgbClr val="FFC000"/>
              </a:solidFill>
              <a:latin typeface="微软雅黑" panose="020B0503020204020204" pitchFamily="34" charset="-122"/>
              <a:ea typeface="微软雅黑" panose="020B0503020204020204" pitchFamily="34" charset="-122"/>
              <a:sym typeface="+mn-ea"/>
            </a:endParaRPr>
          </a:p>
        </p:txBody>
      </p:sp>
      <p:sp>
        <p:nvSpPr>
          <p:cNvPr id="11" name="文本框 10"/>
          <p:cNvSpPr txBox="1"/>
          <p:nvPr>
            <p:custDataLst>
              <p:tags r:id="rId3"/>
            </p:custDataLst>
          </p:nvPr>
        </p:nvSpPr>
        <p:spPr>
          <a:xfrm>
            <a:off x="456565" y="2362200"/>
            <a:ext cx="3140710" cy="1906270"/>
          </a:xfrm>
          <a:prstGeom prst="rect">
            <a:avLst/>
          </a:prstGeom>
          <a:noFill/>
        </p:spPr>
        <p:txBody>
          <a:bodyPr wrap="square" rtlCol="0">
            <a:noAutofit/>
          </a:bodyPr>
          <a:p>
            <a:pPr algn="l" fontAlgn="auto">
              <a:lnSpc>
                <a:spcPct val="120000"/>
              </a:lnSpc>
              <a:spcBef>
                <a:spcPts val="0"/>
              </a:spcBef>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掌握企业所得税的构成要素。</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20000"/>
              </a:lnSpc>
              <a:spcBef>
                <a:spcPts val="0"/>
              </a:spcBef>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掌握企业所得税应税所得额的确定。</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20000"/>
              </a:lnSpc>
              <a:spcBef>
                <a:spcPts val="0"/>
              </a:spcBef>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了解企业所得税的税收优惠政策。</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2" name="直接箭头连接符 1"/>
          <p:cNvCxnSpPr/>
          <p:nvPr>
            <p:custDataLst>
              <p:tags r:id="rId4"/>
            </p:custDataLst>
          </p:nvPr>
        </p:nvCxnSpPr>
        <p:spPr>
          <a:xfrm>
            <a:off x="1594410" y="2220525"/>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 name="泪滴形 4"/>
          <p:cNvSpPr/>
          <p:nvPr>
            <p:custDataLst>
              <p:tags r:id="rId5"/>
            </p:custDataLst>
          </p:nvPr>
        </p:nvSpPr>
        <p:spPr>
          <a:xfrm flipH="1">
            <a:off x="3307917"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39" name="泪滴形 38"/>
          <p:cNvSpPr/>
          <p:nvPr>
            <p:custDataLst>
              <p:tags r:id="rId6"/>
            </p:custDataLst>
          </p:nvPr>
        </p:nvSpPr>
        <p:spPr>
          <a:xfrm>
            <a:off x="4843170"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3" name="泪滴形 2"/>
          <p:cNvSpPr/>
          <p:nvPr>
            <p:custDataLst>
              <p:tags r:id="rId7"/>
            </p:custDataLst>
          </p:nvPr>
        </p:nvSpPr>
        <p:spPr>
          <a:xfrm rot="2700000" flipH="1">
            <a:off x="4068501" y="2830401"/>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49" name="文本框 48"/>
          <p:cNvSpPr txBox="1"/>
          <p:nvPr>
            <p:custDataLst>
              <p:tags r:id="rId8"/>
            </p:custDataLst>
          </p:nvPr>
        </p:nvSpPr>
        <p:spPr>
          <a:xfrm>
            <a:off x="3008065" y="4272224"/>
            <a:ext cx="2335276" cy="294844"/>
          </a:xfrm>
          <a:prstGeom prst="rect">
            <a:avLst/>
          </a:prstGeom>
          <a:noFill/>
        </p:spPr>
        <p:txBody>
          <a:bodyPr wrap="square" bIns="0" rtlCol="0">
            <a:noAutofit/>
          </a:bodyPr>
          <a:p>
            <a:pPr algn="r"/>
            <a:r>
              <a:rPr lang="zh-CN" altLang="en-US" sz="1800" spc="300">
                <a:solidFill>
                  <a:srgbClr val="098902"/>
                </a:solidFill>
                <a:latin typeface="思源黑体 CN Heavy" panose="020B0A00000000000000" charset="-122"/>
                <a:ea typeface="思源黑体 CN Heavy" panose="020B0A00000000000000" charset="-122"/>
              </a:rPr>
              <a:t>素养目标</a:t>
            </a:r>
            <a:endParaRPr lang="zh-CN" altLang="en-US" sz="1800" spc="300">
              <a:solidFill>
                <a:srgbClr val="098902"/>
              </a:solidFill>
              <a:latin typeface="思源黑体 CN Heavy" panose="020B0A00000000000000" charset="-122"/>
              <a:ea typeface="思源黑体 CN Heavy" panose="020B0A00000000000000" charset="-122"/>
            </a:endParaRPr>
          </a:p>
        </p:txBody>
      </p:sp>
      <p:sp>
        <p:nvSpPr>
          <p:cNvPr id="50" name="文本框 49"/>
          <p:cNvSpPr txBox="1"/>
          <p:nvPr>
            <p:custDataLst>
              <p:tags r:id="rId9"/>
            </p:custDataLst>
          </p:nvPr>
        </p:nvSpPr>
        <p:spPr>
          <a:xfrm>
            <a:off x="2411730" y="4695825"/>
            <a:ext cx="6195060" cy="1262380"/>
          </a:xfrm>
          <a:prstGeom prst="rect">
            <a:avLst/>
          </a:prstGeom>
          <a:noFill/>
        </p:spPr>
        <p:txBody>
          <a:bodyPr wrap="square" rtlCol="0">
            <a:noAutofit/>
          </a:bodyPr>
          <a:p>
            <a:pPr algn="l" fontAlgn="auto">
              <a:lnSpc>
                <a:spcPct val="100000"/>
              </a:lnSpc>
              <a:spcAft>
                <a:spcPts val="1000"/>
              </a:spcAft>
            </a:pPr>
            <a:r>
              <a:rPr lang="en-US" altLang="zh-CN" sz="1600" spc="15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培养学生依法纳税、依法节税的意识。</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00000"/>
              </a:lnSpc>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培养学生严谨、诚信的职业品质。</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00000"/>
              </a:lnSpc>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培养学生终身学习的理念。</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00000"/>
              </a:lnSpc>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培养学生有效控制成本的意识。</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51" name="直接箭头连接符 50"/>
          <p:cNvCxnSpPr/>
          <p:nvPr>
            <p:custDataLst>
              <p:tags r:id="rId10"/>
            </p:custDataLst>
          </p:nvPr>
        </p:nvCxnSpPr>
        <p:spPr>
          <a:xfrm>
            <a:off x="3983678" y="467364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8" name="文本框 57"/>
          <p:cNvSpPr txBox="1"/>
          <p:nvPr>
            <p:custDataLst>
              <p:tags r:id="rId11"/>
            </p:custDataLst>
          </p:nvPr>
        </p:nvSpPr>
        <p:spPr>
          <a:xfrm flipH="1">
            <a:off x="6557459" y="1652590"/>
            <a:ext cx="2335276" cy="294844"/>
          </a:xfrm>
          <a:prstGeom prst="rect">
            <a:avLst/>
          </a:prstGeom>
          <a:noFill/>
        </p:spPr>
        <p:txBody>
          <a:bodyPr wrap="square" bIns="0" rtlCol="0">
            <a:noAutofit/>
          </a:bodyPr>
          <a:p>
            <a:pPr defTabSz="711200" eaLnBrk="0" hangingPunct="0"/>
            <a:r>
              <a:rPr lang="zh-CN" altLang="en-US" sz="1800" b="1">
                <a:solidFill>
                  <a:srgbClr val="FFC000"/>
                </a:solidFill>
                <a:latin typeface="微软雅黑" panose="020B0503020204020204" pitchFamily="34" charset="-122"/>
                <a:ea typeface="微软雅黑" panose="020B0503020204020204" pitchFamily="34" charset="-122"/>
                <a:sym typeface="+mn-ea"/>
              </a:rPr>
              <a:t>能力目标</a:t>
            </a:r>
            <a:endParaRPr lang="zh-CN" altLang="en-US" sz="1800" b="1" spc="300">
              <a:solidFill>
                <a:srgbClr val="FFC000"/>
              </a:solidFill>
              <a:latin typeface="微软雅黑" panose="020B0503020204020204" pitchFamily="34" charset="-122"/>
              <a:ea typeface="微软雅黑" panose="020B0503020204020204" pitchFamily="34" charset="-122"/>
              <a:sym typeface="+mn-ea"/>
            </a:endParaRPr>
          </a:p>
        </p:txBody>
      </p:sp>
      <p:sp>
        <p:nvSpPr>
          <p:cNvPr id="4" name="文本框 3"/>
          <p:cNvSpPr txBox="1"/>
          <p:nvPr>
            <p:custDataLst>
              <p:tags r:id="rId12"/>
            </p:custDataLst>
          </p:nvPr>
        </p:nvSpPr>
        <p:spPr>
          <a:xfrm flipH="1">
            <a:off x="6344933" y="2089535"/>
            <a:ext cx="2502730" cy="2383790"/>
          </a:xfrm>
          <a:prstGeom prst="rect">
            <a:avLst/>
          </a:prstGeom>
          <a:noFill/>
        </p:spPr>
        <p:txBody>
          <a:bodyPr wrap="square" rtlCol="0">
            <a:noAutofit/>
          </a:bodyPr>
          <a:p>
            <a:pPr algn="l" fontAlgn="auto">
              <a:lnSpc>
                <a:spcPct val="130000"/>
              </a:lnSpc>
              <a:spcAft>
                <a:spcPts val="1000"/>
              </a:spcAft>
            </a:pPr>
            <a:r>
              <a:rPr lang="en-US" altLang="zh-CN"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rPr>
              <a:t>能够准确确定企业应税所得额并正确计算应纳所得税额。</a:t>
            </a:r>
            <a:endParaRPr lang="zh-CN" altLang="en-US" sz="1600" spc="15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en-US" altLang="zh-CN" sz="1600" spc="15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rPr>
              <a:t>能正确进行企业所得税的纳税申报。</a:t>
            </a:r>
            <a:endParaRPr lang="zh-CN" altLang="en-US" sz="1600" spc="15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endParaRPr lang="zh-CN" altLang="en-US"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6" name="直接箭头连接符 5"/>
          <p:cNvCxnSpPr/>
          <p:nvPr>
            <p:custDataLst>
              <p:tags r:id="rId13"/>
            </p:custDataLst>
          </p:nvPr>
        </p:nvCxnSpPr>
        <p:spPr>
          <a:xfrm flipH="1">
            <a:off x="6486095" y="207842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9" name="菱形 8"/>
          <p:cNvSpPr/>
          <p:nvPr>
            <p:custDataLst>
              <p:tags r:id="rId14"/>
            </p:custDataLst>
          </p:nvPr>
        </p:nvSpPr>
        <p:spPr>
          <a:xfrm>
            <a:off x="297974" y="1081526"/>
            <a:ext cx="398133" cy="398133"/>
          </a:xfrm>
          <a:prstGeom prst="diamond">
            <a:avLst/>
          </a:prstGeom>
          <a:gradFill>
            <a:gsLst>
              <a:gs pos="51000">
                <a:srgbClr val="78D390">
                  <a:lumMod val="60000"/>
                  <a:lumOff val="40000"/>
                </a:srgbClr>
              </a:gs>
              <a:gs pos="0">
                <a:srgbClr val="78D390">
                  <a:lumMod val="40000"/>
                  <a:lumOff val="60000"/>
                </a:srgbClr>
              </a:gs>
              <a:gs pos="100000">
                <a:srgbClr val="78D390"/>
              </a:gs>
            </a:gsLst>
            <a:lin ang="135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pic>
        <p:nvPicPr>
          <p:cNvPr id="8" name="图片 7" descr="343435383038363b343532323338393bbacfd7f7bbfad6c6"/>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3633043" y="1851736"/>
            <a:ext cx="593444" cy="593444"/>
          </a:xfrm>
          <a:prstGeom prst="rect">
            <a:avLst/>
          </a:prstGeom>
          <a:effectLst>
            <a:reflection blurRad="6350" stA="52000" endA="300" endPos="35000" dir="5400000" sy="-100000" algn="bl" rotWithShape="0"/>
          </a:effectLst>
        </p:spPr>
      </p:pic>
      <p:pic>
        <p:nvPicPr>
          <p:cNvPr id="12" name="图片 11" descr="343435383038363b343532323339323bc6b7c5c6b9dcc0ed"/>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5187077" y="1870516"/>
            <a:ext cx="555884" cy="555884"/>
          </a:xfrm>
          <a:prstGeom prst="rect">
            <a:avLst/>
          </a:prstGeom>
          <a:effectLst>
            <a:reflection blurRad="6350" stA="52000" endA="300" endPos="35000" dir="5400000" sy="-100000" algn="bl" rotWithShape="0"/>
          </a:effectLst>
        </p:spPr>
      </p:pic>
      <p:pic>
        <p:nvPicPr>
          <p:cNvPr id="13" name="图片 12" descr="343435383036303b343532343134393bcdb7c4d4b7e7b1a9"/>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4412876" y="3174777"/>
            <a:ext cx="554945" cy="554945"/>
          </a:xfrm>
          <a:prstGeom prst="rect">
            <a:avLst/>
          </a:prstGeom>
          <a:effectLst>
            <a:reflection blurRad="6350" stA="52000" endA="300" endPos="3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graphicFrame>
        <p:nvGraphicFramePr>
          <p:cNvPr id="4" name="内容占位符 3"/>
          <p:cNvGraphicFramePr>
            <a:graphicFrameLocks noGrp="1"/>
          </p:cNvGraphicFramePr>
          <p:nvPr>
            <p:ph sz="quarter" idx="1"/>
          </p:nvPr>
        </p:nvGraphicFramePr>
        <p:xfrm>
          <a:off x="754698" y="981075"/>
          <a:ext cx="7056437" cy="3505200"/>
        </p:xfrm>
        <a:graphic>
          <a:graphicData uri="http://schemas.openxmlformats.org/drawingml/2006/table">
            <a:tbl>
              <a:tblPr/>
              <a:tblGrid>
                <a:gridCol w="490537"/>
                <a:gridCol w="1231900"/>
                <a:gridCol w="5334000"/>
              </a:tblGrid>
              <a:tr h="129060">
                <a:tc rowSpan="2">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（八）加速折旧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2">
                  <a:txBody>
                    <a:bodyPr/>
                    <a:p>
                      <a:pPr>
                        <a:lnSpc>
                          <a:spcPct val="12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可以采用缩短折旧年限或采取加速折旧方法固定资产的</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条件：</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）由于技术进步，产品更新换代较快的固定资产；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）常年处于强震动、高腐蚀状态的固定资产。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方法：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）缩短折旧年限：不得低于规定年限</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60%</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）采取加速折旧方法：双倍余额递减法和年数总和法。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【提示】</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自</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2019</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日起，适用固定资产加速折旧优惠相关规定的行业范围，扩大至全部制造业领域。</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r h="640080">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一次性税前扣除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企业在</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2018</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日至</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2020</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日期间新购进（包括自行建造）器具，单位价值不超过</a:t>
                      </a:r>
                      <a:r>
                        <a:rPr lang="en-US"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500</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万</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元的，允许一次性计入当期成本费用在计算应纳税所得额时扣除，不再分年度计算折旧。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graphicFrame>
        <p:nvGraphicFramePr>
          <p:cNvPr id="4" name="内容占位符 3"/>
          <p:cNvGraphicFramePr>
            <a:graphicFrameLocks noGrp="1"/>
          </p:cNvGraphicFramePr>
          <p:nvPr>
            <p:ph sz="quarter" idx="1"/>
          </p:nvPr>
        </p:nvGraphicFramePr>
        <p:xfrm>
          <a:off x="891223" y="1196975"/>
          <a:ext cx="7361237" cy="3215640"/>
        </p:xfrm>
        <a:graphic>
          <a:graphicData uri="http://schemas.openxmlformats.org/drawingml/2006/table">
            <a:tbl>
              <a:tblPr/>
              <a:tblGrid>
                <a:gridCol w="490537"/>
                <a:gridCol w="6870700"/>
              </a:tblGrid>
              <a:tr h="209722">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（九）其他</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1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民族自治地方的自治机关对本民族自治地方的企业应缴纳的企业所得税中属于地方分享的部分，可以决定减征或者免征（国家限制和禁止行业的企业除外）</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1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债券利息减免税</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）对企业取得的</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2012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年及以后年度发行的地方政府债券利息收入，免征企业所得税。</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）自</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2018</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7</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日起至</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2021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月</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6</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日止，对</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境外机构投资境内债券市场</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取得的债券利息收入暂免征收企业所得税。暂免征收企业所得税的范围不包括境外机构在境内设立的机构、场所取得的与该机构、场所有实际联系的债券利息。</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1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）对企业投资者持有</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2019-2023</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年发行的铁路债券取得的利息收入，减半征收企业所得税。</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26009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32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单选题】</a:t>
              </a:r>
              <a:r>
                <a:rPr lang="zh-CN" altLang="zh-CN" dirty="0">
                  <a:latin typeface="微软雅黑" panose="020B0503020204020204" pitchFamily="34" charset="-122"/>
                  <a:ea typeface="微软雅黑" panose="020B0503020204020204" pitchFamily="34" charset="-122"/>
                  <a:sym typeface="+mn-ea"/>
                </a:rPr>
                <a:t>根据企业所得税法律制度的规定，企业从事下列项目的所得，减半征收企业所得税的是（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花卉企业                             </a:t>
              </a: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谷物企业</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中药材企业                          </a:t>
              </a: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蔬菜企业</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ts val="0"/>
                </a:spcBef>
                <a:spcAft>
                  <a:spcPts val="0"/>
                </a:spcAft>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4077335"/>
            <a:ext cx="7606030" cy="194564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下列所得减半计征：花卉、茶以及其他饮料作物和香料作物的种植；海水养殖、内陆养殖。选项</a:t>
            </a:r>
            <a:r>
              <a:rPr lang="en-US" altLang="zh-CN" sz="1800" dirty="0">
                <a:latin typeface="微软雅黑" panose="020B0503020204020204" pitchFamily="34" charset="-122"/>
                <a:ea typeface="微软雅黑" panose="020B0503020204020204" pitchFamily="34" charset="-122"/>
                <a:sym typeface="+mn-ea"/>
              </a:rPr>
              <a:t>BCD</a:t>
            </a:r>
            <a:r>
              <a:rPr lang="zh-CN" altLang="zh-CN" sz="1800" dirty="0">
                <a:latin typeface="微软雅黑" panose="020B0503020204020204" pitchFamily="34" charset="-122"/>
                <a:ea typeface="微软雅黑" panose="020B0503020204020204" pitchFamily="34" charset="-122"/>
                <a:sym typeface="+mn-ea"/>
              </a:rPr>
              <a:t>取得的所得免征。</a:t>
            </a: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26009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32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单选题】</a:t>
              </a:r>
              <a:r>
                <a:rPr lang="zh-CN" altLang="zh-CN" dirty="0">
                  <a:latin typeface="微软雅黑" panose="020B0503020204020204" pitchFamily="34" charset="-122"/>
                  <a:ea typeface="微软雅黑" panose="020B0503020204020204" pitchFamily="34" charset="-122"/>
                  <a:sym typeface="+mn-ea"/>
                </a:rPr>
                <a:t>甲公司为居民企业，</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年取得符合条件的技术转让所得</a:t>
              </a:r>
              <a:r>
                <a:rPr lang="en-US" altLang="zh-CN" dirty="0">
                  <a:latin typeface="微软雅黑" panose="020B0503020204020204" pitchFamily="34" charset="-122"/>
                  <a:ea typeface="微软雅黑" panose="020B0503020204020204" pitchFamily="34" charset="-122"/>
                  <a:sym typeface="+mn-ea"/>
                </a:rPr>
                <a:t>600</a:t>
              </a:r>
              <a:r>
                <a:rPr lang="zh-CN" altLang="zh-CN" dirty="0">
                  <a:latin typeface="微软雅黑" panose="020B0503020204020204" pitchFamily="34" charset="-122"/>
                  <a:ea typeface="微软雅黑" panose="020B0503020204020204" pitchFamily="34" charset="-122"/>
                  <a:sym typeface="+mn-ea"/>
                </a:rPr>
                <a:t>万元，在计算甲公司</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年度企业所得税应纳税所得额时，技术转让所得应纳税调减的金额是（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dirty="0">
                  <a:latin typeface="微软雅黑" panose="020B0503020204020204" pitchFamily="34" charset="-122"/>
                  <a:ea typeface="微软雅黑" panose="020B0503020204020204" pitchFamily="34" charset="-122"/>
                  <a:sym typeface="+mn-ea"/>
                </a:rPr>
                <a:t>A.550</a:t>
              </a:r>
              <a:r>
                <a:rPr lang="zh-CN" altLang="zh-CN" dirty="0">
                  <a:latin typeface="微软雅黑" panose="020B0503020204020204" pitchFamily="34" charset="-122"/>
                  <a:ea typeface="微软雅黑" panose="020B0503020204020204" pitchFamily="34" charset="-122"/>
                  <a:sym typeface="+mn-ea"/>
                </a:rPr>
                <a:t>万元       </a:t>
              </a:r>
              <a:r>
                <a:rPr lang="en-US" altLang="zh-CN" dirty="0">
                  <a:latin typeface="微软雅黑" panose="020B0503020204020204" pitchFamily="34" charset="-122"/>
                  <a:ea typeface="微软雅黑" panose="020B0503020204020204" pitchFamily="34" charset="-122"/>
                  <a:sym typeface="+mn-ea"/>
                </a:rPr>
                <a:t>B.100</a:t>
              </a:r>
              <a:r>
                <a:rPr lang="zh-CN" altLang="zh-CN" dirty="0">
                  <a:latin typeface="微软雅黑" panose="020B0503020204020204" pitchFamily="34" charset="-122"/>
                  <a:ea typeface="微软雅黑" panose="020B0503020204020204" pitchFamily="34" charset="-122"/>
                  <a:sym typeface="+mn-ea"/>
                </a:rPr>
                <a:t>万元        </a:t>
              </a:r>
              <a:r>
                <a:rPr lang="en-US" altLang="zh-CN" dirty="0">
                  <a:latin typeface="微软雅黑" panose="020B0503020204020204" pitchFamily="34" charset="-122"/>
                  <a:ea typeface="微软雅黑" panose="020B0503020204020204" pitchFamily="34" charset="-122"/>
                  <a:sym typeface="+mn-ea"/>
                </a:rPr>
                <a:t>C.350</a:t>
              </a:r>
              <a:r>
                <a:rPr lang="zh-CN" altLang="zh-CN" dirty="0">
                  <a:latin typeface="微软雅黑" panose="020B0503020204020204" pitchFamily="34" charset="-122"/>
                  <a:ea typeface="微软雅黑" panose="020B0503020204020204" pitchFamily="34" charset="-122"/>
                  <a:sym typeface="+mn-ea"/>
                </a:rPr>
                <a:t>万元       </a:t>
              </a:r>
              <a:r>
                <a:rPr lang="en-US" altLang="zh-CN" dirty="0">
                  <a:latin typeface="微软雅黑" panose="020B0503020204020204" pitchFamily="34" charset="-122"/>
                  <a:ea typeface="微软雅黑" panose="020B0503020204020204" pitchFamily="34" charset="-122"/>
                  <a:sym typeface="+mn-ea"/>
                </a:rPr>
                <a:t>D.300</a:t>
              </a:r>
              <a:r>
                <a:rPr lang="zh-CN" altLang="zh-CN" dirty="0">
                  <a:latin typeface="微软雅黑" panose="020B0503020204020204" pitchFamily="34" charset="-122"/>
                  <a:ea typeface="微软雅黑" panose="020B0503020204020204" pitchFamily="34" charset="-122"/>
                  <a:sym typeface="+mn-ea"/>
                </a:rPr>
                <a:t>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4077335"/>
            <a:ext cx="7606030" cy="230441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符合条件的技术转让所得不超过</a:t>
            </a:r>
            <a:r>
              <a:rPr lang="en-US" altLang="zh-CN" sz="1800" dirty="0">
                <a:latin typeface="微软雅黑" panose="020B0503020204020204" pitchFamily="34" charset="-122"/>
                <a:ea typeface="+mn-ea"/>
                <a:sym typeface="+mn-ea"/>
              </a:rPr>
              <a:t>500</a:t>
            </a:r>
            <a:r>
              <a:rPr lang="zh-CN" altLang="zh-CN" sz="1800" dirty="0">
                <a:latin typeface="微软雅黑" panose="020B0503020204020204" pitchFamily="34" charset="-122"/>
                <a:ea typeface="微软雅黑" panose="020B0503020204020204" pitchFamily="34" charset="-122"/>
                <a:sym typeface="+mn-ea"/>
              </a:rPr>
              <a:t>万元的部分，免征企业所得税；超过</a:t>
            </a:r>
            <a:r>
              <a:rPr lang="en-US" altLang="zh-CN" sz="1800" dirty="0">
                <a:latin typeface="微软雅黑" panose="020B0503020204020204" pitchFamily="34" charset="-122"/>
                <a:ea typeface="+mn-ea"/>
                <a:sym typeface="+mn-ea"/>
              </a:rPr>
              <a:t>500</a:t>
            </a:r>
            <a:r>
              <a:rPr lang="zh-CN" altLang="zh-CN" sz="1800" dirty="0">
                <a:latin typeface="微软雅黑" panose="020B0503020204020204" pitchFamily="34" charset="-122"/>
                <a:ea typeface="微软雅黑" panose="020B0503020204020204" pitchFamily="34" charset="-122"/>
                <a:sym typeface="+mn-ea"/>
              </a:rPr>
              <a:t>万元的部分，减半征收企业所得税。因此需要调减金额是</a:t>
            </a:r>
            <a:r>
              <a:rPr lang="en-US" altLang="zh-CN" sz="1800" dirty="0">
                <a:latin typeface="微软雅黑" panose="020B0503020204020204" pitchFamily="34" charset="-122"/>
                <a:ea typeface="+mn-ea"/>
                <a:sym typeface="+mn-ea"/>
              </a:rPr>
              <a:t>500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mn-ea"/>
                <a:sym typeface="+mn-ea"/>
              </a:rPr>
              <a:t>600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mn-ea"/>
                <a:sym typeface="+mn-ea"/>
              </a:rPr>
              <a:t>500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mn-ea"/>
                <a:sym typeface="+mn-ea"/>
              </a:rPr>
              <a:t>50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mn-ea"/>
                <a:sym typeface="+mn-ea"/>
              </a:rPr>
              <a:t>550</a:t>
            </a:r>
            <a:r>
              <a:rPr lang="zh-CN" altLang="zh-CN" sz="1800" dirty="0">
                <a:latin typeface="微软雅黑" panose="020B0503020204020204" pitchFamily="34" charset="-122"/>
                <a:ea typeface="微软雅黑" panose="020B0503020204020204" pitchFamily="34" charset="-122"/>
                <a:sym typeface="+mn-ea"/>
              </a:rPr>
              <a:t>（万元）。</a:t>
            </a:r>
            <a:endParaRPr lang="zh-CN" altLang="zh-CN" sz="1800" kern="1200" dirty="0">
              <a:latin typeface="微软雅黑" panose="020B0503020204020204" pitchFamily="34" charset="-122"/>
              <a:ea typeface="微软雅黑" panose="020B0503020204020204" pitchFamily="34" charset="-122"/>
              <a:cs typeface="+mn-cs"/>
            </a:endParaRPr>
          </a:p>
          <a:p>
            <a:pPr indent="466725">
              <a:lnSpc>
                <a:spcPct val="140000"/>
              </a:lnSpc>
              <a:buSzTx/>
              <a:buFont typeface="Arial" panose="020B0604020202020204" pitchFamily="34" charset="0"/>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26009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32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单选题】</a:t>
              </a:r>
              <a:r>
                <a:rPr lang="zh-CN" altLang="zh-CN" dirty="0">
                  <a:latin typeface="微软雅黑" panose="020B0503020204020204" pitchFamily="34" charset="-122"/>
                  <a:ea typeface="微软雅黑" panose="020B0503020204020204" pitchFamily="34" charset="-122"/>
                  <a:sym typeface="+mn-ea"/>
                </a:rPr>
                <a:t>根据企业所得税法律制度的规定，企业中符合条件的固定资产可以缩短计提折旧年限，但不得低于税法规定折旧年限的一定比例，该比例最高为（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dirty="0">
                  <a:latin typeface="微软雅黑" panose="020B0503020204020204" pitchFamily="34" charset="-122"/>
                  <a:ea typeface="微软雅黑" panose="020B0503020204020204" pitchFamily="34" charset="-122"/>
                  <a:sym typeface="+mn-ea"/>
                </a:rPr>
                <a:t>A.30</a:t>
              </a:r>
              <a:r>
                <a:rPr lang="zh-CN" altLang="zh-CN" dirty="0">
                  <a:latin typeface="微软雅黑" panose="020B0503020204020204" pitchFamily="34" charset="-122"/>
                  <a:ea typeface="微软雅黑" panose="020B0503020204020204" pitchFamily="34" charset="-122"/>
                  <a:sym typeface="+mn-ea"/>
                </a:rPr>
                <a:t>％        </a:t>
              </a:r>
              <a:r>
                <a:rPr lang="en-US" altLang="zh-CN" dirty="0">
                  <a:latin typeface="微软雅黑" panose="020B0503020204020204" pitchFamily="34" charset="-122"/>
                  <a:ea typeface="微软雅黑" panose="020B0503020204020204" pitchFamily="34" charset="-122"/>
                  <a:sym typeface="+mn-ea"/>
                </a:rPr>
                <a:t>B.40</a:t>
              </a:r>
              <a:r>
                <a:rPr lang="zh-CN" altLang="zh-CN" dirty="0">
                  <a:latin typeface="微软雅黑" panose="020B0503020204020204" pitchFamily="34" charset="-122"/>
                  <a:ea typeface="微软雅黑" panose="020B0503020204020204" pitchFamily="34" charset="-122"/>
                  <a:sym typeface="+mn-ea"/>
                </a:rPr>
                <a:t>％         </a:t>
              </a:r>
              <a:r>
                <a:rPr lang="en-US" altLang="zh-CN" dirty="0">
                  <a:latin typeface="微软雅黑" panose="020B0503020204020204" pitchFamily="34" charset="-122"/>
                  <a:ea typeface="微软雅黑" panose="020B0503020204020204" pitchFamily="34" charset="-122"/>
                  <a:sym typeface="+mn-ea"/>
                </a:rPr>
                <a:t>C.50</a:t>
              </a:r>
              <a:r>
                <a:rPr lang="zh-CN" altLang="zh-CN" dirty="0">
                  <a:latin typeface="微软雅黑" panose="020B0503020204020204" pitchFamily="34" charset="-122"/>
                  <a:ea typeface="微软雅黑" panose="020B0503020204020204" pitchFamily="34" charset="-122"/>
                  <a:sym typeface="+mn-ea"/>
                </a:rPr>
                <a:t>％        </a:t>
              </a:r>
              <a:r>
                <a:rPr lang="en-US" altLang="zh-CN" dirty="0">
                  <a:latin typeface="微软雅黑" panose="020B0503020204020204" pitchFamily="34" charset="-122"/>
                  <a:ea typeface="微软雅黑" panose="020B0503020204020204" pitchFamily="34" charset="-122"/>
                  <a:sym typeface="+mn-ea"/>
                </a:rPr>
                <a:t>D.60</a:t>
              </a:r>
              <a:r>
                <a:rPr lang="zh-CN" altLang="zh-CN" dirty="0">
                  <a:latin typeface="微软雅黑" panose="020B0503020204020204" pitchFamily="34" charset="-122"/>
                  <a:ea typeface="微软雅黑" panose="020B0503020204020204" pitchFamily="34" charset="-122"/>
                  <a:sym typeface="+mn-ea"/>
                </a:rPr>
                <a:t>％</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4077335"/>
            <a:ext cx="7606030" cy="152971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D</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采取缩短折旧年限方法的，最低折旧年限不得低于税法规定折旧年限的</a:t>
            </a:r>
            <a:r>
              <a:rPr lang="en-US" altLang="zh-CN" sz="1800" dirty="0">
                <a:latin typeface="微软雅黑" panose="020B0503020204020204" pitchFamily="34" charset="-122"/>
                <a:ea typeface="微软雅黑" panose="020B0503020204020204" pitchFamily="34" charset="-122"/>
                <a:sym typeface="+mn-ea"/>
              </a:rPr>
              <a:t>60</a:t>
            </a:r>
            <a:r>
              <a:rPr lang="zh-CN" altLang="zh-CN" sz="1800" dirty="0">
                <a:latin typeface="微软雅黑" panose="020B0503020204020204" pitchFamily="34" charset="-122"/>
                <a:ea typeface="微软雅黑" panose="020B0503020204020204" pitchFamily="34" charset="-122"/>
                <a:sym typeface="+mn-ea"/>
              </a:rPr>
              <a:t>％。</a:t>
            </a: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260985"/>
            <a:ext cx="7579360" cy="449834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027"/>
              <a:ext cx="6705" cy="2657"/>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15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单选题】</a:t>
              </a:r>
              <a:r>
                <a:rPr lang="zh-CN" altLang="zh-CN" dirty="0">
                  <a:latin typeface="微软雅黑" panose="020B0503020204020204" pitchFamily="34" charset="-122"/>
                  <a:ea typeface="微软雅黑" panose="020B0503020204020204" pitchFamily="34" charset="-122"/>
                  <a:sym typeface="+mn-ea"/>
                </a:rPr>
                <a:t>甲企业为创业投资企业，</a:t>
              </a:r>
              <a:r>
                <a:rPr lang="en-US" altLang="zh-CN" dirty="0">
                  <a:latin typeface="微软雅黑" panose="020B0503020204020204" pitchFamily="34" charset="-122"/>
                  <a:ea typeface="微软雅黑" panose="020B0503020204020204" pitchFamily="34" charset="-122"/>
                  <a:sym typeface="+mn-ea"/>
                </a:rPr>
                <a:t>2021</a:t>
              </a:r>
              <a:r>
                <a:rPr lang="zh-CN" altLang="zh-CN" dirty="0">
                  <a:latin typeface="微软雅黑" panose="020B0503020204020204" pitchFamily="34" charset="-122"/>
                  <a:ea typeface="微软雅黑" panose="020B0503020204020204" pitchFamily="34" charset="-122"/>
                  <a:sym typeface="+mn-ea"/>
                </a:rPr>
                <a:t>年</a:t>
              </a:r>
              <a:r>
                <a:rPr lang="en-US" altLang="zh-CN" dirty="0">
                  <a:latin typeface="微软雅黑" panose="020B0503020204020204" pitchFamily="34" charset="-122"/>
                  <a:ea typeface="微软雅黑" panose="020B0503020204020204" pitchFamily="34" charset="-122"/>
                  <a:sym typeface="+mn-ea"/>
                </a:rPr>
                <a:t>2</a:t>
              </a:r>
              <a:r>
                <a:rPr lang="zh-CN" altLang="zh-CN" dirty="0">
                  <a:latin typeface="微软雅黑" panose="020B0503020204020204" pitchFamily="34" charset="-122"/>
                  <a:ea typeface="微软雅黑" panose="020B0503020204020204" pitchFamily="34" charset="-122"/>
                  <a:sym typeface="+mn-ea"/>
                </a:rPr>
                <a:t>月采取股权投资方式向乙公司（未上市的中小高新技术企业）投资</a:t>
              </a:r>
              <a:r>
                <a:rPr lang="en-US" altLang="zh-CN" dirty="0">
                  <a:latin typeface="微软雅黑" panose="020B0503020204020204" pitchFamily="34" charset="-122"/>
                  <a:ea typeface="微软雅黑" panose="020B0503020204020204" pitchFamily="34" charset="-122"/>
                  <a:sym typeface="+mn-ea"/>
                </a:rPr>
                <a:t>300</a:t>
              </a:r>
              <a:r>
                <a:rPr lang="zh-CN" altLang="zh-CN" dirty="0">
                  <a:latin typeface="微软雅黑" panose="020B0503020204020204" pitchFamily="34" charset="-122"/>
                  <a:ea typeface="微软雅黑" panose="020B0503020204020204" pitchFamily="34" charset="-122"/>
                  <a:sym typeface="+mn-ea"/>
                </a:rPr>
                <a:t>万元，至</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a:t>
              </a:r>
              <a:r>
                <a:rPr lang="en-US" altLang="zh-CN" dirty="0">
                  <a:latin typeface="微软雅黑" panose="020B0503020204020204" pitchFamily="34" charset="-122"/>
                  <a:ea typeface="微软雅黑" panose="020B0503020204020204" pitchFamily="34" charset="-122"/>
                  <a:sym typeface="+mn-ea"/>
                </a:rPr>
                <a:t>12</a:t>
              </a:r>
              <a:r>
                <a:rPr lang="zh-CN" altLang="zh-CN" dirty="0">
                  <a:latin typeface="微软雅黑" panose="020B0503020204020204" pitchFamily="34" charset="-122"/>
                  <a:ea typeface="微软雅黑" panose="020B0503020204020204" pitchFamily="34" charset="-122"/>
                  <a:sym typeface="+mn-ea"/>
                </a:rPr>
                <a:t>月</a:t>
              </a:r>
              <a:r>
                <a:rPr lang="en-US" altLang="zh-CN" dirty="0">
                  <a:latin typeface="微软雅黑" panose="020B0503020204020204" pitchFamily="34" charset="-122"/>
                  <a:ea typeface="微软雅黑" panose="020B0503020204020204" pitchFamily="34" charset="-122"/>
                  <a:sym typeface="+mn-ea"/>
                </a:rPr>
                <a:t>31</a:t>
              </a:r>
              <a:r>
                <a:rPr lang="zh-CN" altLang="zh-CN" dirty="0">
                  <a:latin typeface="微软雅黑" panose="020B0503020204020204" pitchFamily="34" charset="-122"/>
                  <a:ea typeface="微软雅黑" panose="020B0503020204020204" pitchFamily="34" charset="-122"/>
                  <a:sym typeface="+mn-ea"/>
                </a:rPr>
                <a:t>日仍持有该股权。甲企业</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年在未享受股权投资应纳税所得额抵扣的税收优惠政策前的企业所得税应纳税所得额为</a:t>
              </a:r>
              <a:r>
                <a:rPr lang="en-US" altLang="zh-CN" dirty="0">
                  <a:latin typeface="微软雅黑" panose="020B0503020204020204" pitchFamily="34" charset="-122"/>
                  <a:ea typeface="微软雅黑" panose="020B0503020204020204" pitchFamily="34" charset="-122"/>
                  <a:sym typeface="+mn-ea"/>
                </a:rPr>
                <a:t>2 000</a:t>
              </a:r>
              <a:r>
                <a:rPr lang="zh-CN" altLang="zh-CN" dirty="0">
                  <a:latin typeface="微软雅黑" panose="020B0503020204020204" pitchFamily="34" charset="-122"/>
                  <a:ea typeface="微软雅黑" panose="020B0503020204020204" pitchFamily="34" charset="-122"/>
                  <a:sym typeface="+mn-ea"/>
                </a:rPr>
                <a:t>万元。已知企业所得税税率为</a:t>
              </a:r>
              <a:r>
                <a:rPr lang="en-US" altLang="zh-CN" dirty="0">
                  <a:latin typeface="微软雅黑" panose="020B0503020204020204" pitchFamily="34" charset="-122"/>
                  <a:ea typeface="微软雅黑" panose="020B0503020204020204" pitchFamily="34" charset="-122"/>
                  <a:sym typeface="+mn-ea"/>
                </a:rPr>
                <a:t>25%</a:t>
              </a:r>
              <a:r>
                <a:rPr lang="zh-CN" altLang="zh-CN" dirty="0">
                  <a:latin typeface="微软雅黑" panose="020B0503020204020204" pitchFamily="34" charset="-122"/>
                  <a:ea typeface="微软雅黑" panose="020B0503020204020204" pitchFamily="34" charset="-122"/>
                  <a:sym typeface="+mn-ea"/>
                </a:rPr>
                <a:t>，甲企业享受股权投资应纳税所得额抵扣的税收优惠政策。计算甲企业</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年度应缴纳企业所得税税额的下列算式中，正确的是（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2 000</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300</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25%</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425</a:t>
              </a:r>
              <a:r>
                <a:rPr lang="zh-CN" altLang="zh-CN" dirty="0">
                  <a:latin typeface="微软雅黑" panose="020B0503020204020204" pitchFamily="34" charset="-122"/>
                  <a:ea typeface="微软雅黑" panose="020B0503020204020204" pitchFamily="34" charset="-122"/>
                  <a:sym typeface="+mn-ea"/>
                </a:rPr>
                <a:t>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2 000</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300</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70%</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25%</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447.5</a:t>
              </a:r>
              <a:r>
                <a:rPr lang="zh-CN" altLang="zh-CN" dirty="0">
                  <a:latin typeface="微软雅黑" panose="020B0503020204020204" pitchFamily="34" charset="-122"/>
                  <a:ea typeface="微软雅黑" panose="020B0503020204020204" pitchFamily="34" charset="-122"/>
                  <a:sym typeface="+mn-ea"/>
                </a:rPr>
                <a:t>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C.2 000</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70%</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25%</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350</a:t>
              </a:r>
              <a:r>
                <a:rPr lang="zh-CN" altLang="zh-CN" dirty="0">
                  <a:latin typeface="微软雅黑" panose="020B0503020204020204" pitchFamily="34" charset="-122"/>
                  <a:ea typeface="微软雅黑" panose="020B0503020204020204" pitchFamily="34" charset="-122"/>
                  <a:sym typeface="+mn-ea"/>
                </a:rPr>
                <a:t>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2 000</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70%</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300</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25%</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275</a:t>
              </a:r>
              <a:r>
                <a:rPr lang="zh-CN" altLang="zh-CN" dirty="0">
                  <a:latin typeface="微软雅黑" panose="020B0503020204020204" pitchFamily="34" charset="-122"/>
                  <a:ea typeface="微软雅黑" panose="020B0503020204020204" pitchFamily="34" charset="-122"/>
                  <a:sym typeface="+mn-ea"/>
                </a:rPr>
                <a:t>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467360" y="4581525"/>
            <a:ext cx="8058150" cy="208470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B</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defTabSz="685800">
              <a:spcBef>
                <a:spcPct val="0"/>
              </a:spcBef>
              <a:buClrTx/>
              <a:buSzTx/>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600" dirty="0">
                <a:latin typeface="微软雅黑" panose="020B0503020204020204" pitchFamily="34" charset="-122"/>
                <a:ea typeface="微软雅黑" panose="020B0503020204020204" pitchFamily="34" charset="-122"/>
                <a:sym typeface="+mn-ea"/>
              </a:rPr>
              <a:t>（</a:t>
            </a:r>
            <a:r>
              <a:rPr lang="en-US" altLang="zh-CN" sz="1600" dirty="0">
                <a:latin typeface="微软雅黑" panose="020B0503020204020204" pitchFamily="34" charset="-122"/>
                <a:ea typeface="微软雅黑" panose="020B0503020204020204" pitchFamily="34" charset="-122"/>
                <a:sym typeface="+mn-ea"/>
              </a:rPr>
              <a:t>1</a:t>
            </a:r>
            <a:r>
              <a:rPr lang="zh-CN" altLang="zh-CN" sz="1600" dirty="0">
                <a:latin typeface="微软雅黑" panose="020B0503020204020204" pitchFamily="34" charset="-122"/>
                <a:ea typeface="微软雅黑" panose="020B0503020204020204" pitchFamily="34" charset="-122"/>
                <a:sym typeface="+mn-ea"/>
              </a:rPr>
              <a:t>）创业投资企业采取股权投资方式投资于未上市的中小高新技术企业</a:t>
            </a:r>
            <a:r>
              <a:rPr lang="en-US" altLang="zh-CN" sz="1600" dirty="0">
                <a:latin typeface="微软雅黑" panose="020B0503020204020204" pitchFamily="34" charset="-122"/>
                <a:ea typeface="微软雅黑" panose="020B0503020204020204" pitchFamily="34" charset="-122"/>
                <a:sym typeface="+mn-ea"/>
              </a:rPr>
              <a:t>2</a:t>
            </a:r>
            <a:r>
              <a:rPr lang="zh-CN" altLang="zh-CN" sz="1600" dirty="0">
                <a:latin typeface="微软雅黑" panose="020B0503020204020204" pitchFamily="34" charset="-122"/>
                <a:ea typeface="微软雅黑" panose="020B0503020204020204" pitchFamily="34" charset="-122"/>
                <a:sym typeface="+mn-ea"/>
              </a:rPr>
              <a:t>年以上的，可以按照其投资额的</a:t>
            </a:r>
            <a:r>
              <a:rPr lang="en-US" altLang="zh-CN" sz="1600" dirty="0">
                <a:latin typeface="微软雅黑" panose="020B0503020204020204" pitchFamily="34" charset="-122"/>
                <a:ea typeface="微软雅黑" panose="020B0503020204020204" pitchFamily="34" charset="-122"/>
                <a:sym typeface="+mn-ea"/>
              </a:rPr>
              <a:t>70%</a:t>
            </a:r>
            <a:r>
              <a:rPr lang="zh-CN" altLang="zh-CN" sz="1600" dirty="0">
                <a:latin typeface="微软雅黑" panose="020B0503020204020204" pitchFamily="34" charset="-122"/>
                <a:ea typeface="微软雅黑" panose="020B0503020204020204" pitchFamily="34" charset="-122"/>
                <a:sym typeface="+mn-ea"/>
              </a:rPr>
              <a:t>在股权持有</a:t>
            </a:r>
            <a:r>
              <a:rPr lang="zh-CN" altLang="zh-CN" sz="1600" dirty="0">
                <a:solidFill>
                  <a:srgbClr val="FFC000"/>
                </a:solidFill>
                <a:latin typeface="微软雅黑" panose="020B0503020204020204" pitchFamily="34" charset="-122"/>
                <a:ea typeface="微软雅黑" panose="020B0503020204020204" pitchFamily="34" charset="-122"/>
                <a:sym typeface="+mn-ea"/>
              </a:rPr>
              <a:t>满</a:t>
            </a:r>
            <a:r>
              <a:rPr lang="en-US" altLang="zh-CN" sz="1600" dirty="0">
                <a:solidFill>
                  <a:srgbClr val="FFC000"/>
                </a:solidFill>
                <a:latin typeface="微软雅黑" panose="020B0503020204020204" pitchFamily="34" charset="-122"/>
                <a:ea typeface="微软雅黑" panose="020B0503020204020204" pitchFamily="34" charset="-122"/>
                <a:sym typeface="+mn-ea"/>
              </a:rPr>
              <a:t>2</a:t>
            </a:r>
            <a:r>
              <a:rPr lang="zh-CN" altLang="zh-CN" sz="1600" dirty="0">
                <a:solidFill>
                  <a:srgbClr val="FFC000"/>
                </a:solidFill>
                <a:latin typeface="微软雅黑" panose="020B0503020204020204" pitchFamily="34" charset="-122"/>
                <a:ea typeface="微软雅黑" panose="020B0503020204020204" pitchFamily="34" charset="-122"/>
                <a:sym typeface="+mn-ea"/>
              </a:rPr>
              <a:t>年的当年</a:t>
            </a:r>
            <a:r>
              <a:rPr lang="zh-CN" altLang="zh-CN" sz="1600" dirty="0">
                <a:latin typeface="微软雅黑" panose="020B0503020204020204" pitchFamily="34" charset="-122"/>
                <a:ea typeface="微软雅黑" panose="020B0503020204020204" pitchFamily="34" charset="-122"/>
                <a:sym typeface="+mn-ea"/>
              </a:rPr>
              <a:t>抵扣该创业投资企业的应纳税所得额；当年不足抵扣的，可以在以后纳税年度结转抵扣。</a:t>
            </a:r>
            <a:endParaRPr lang="zh-CN" altLang="zh-CN" sz="16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1600" dirty="0">
                <a:latin typeface="微软雅黑" panose="020B0503020204020204" pitchFamily="34" charset="-122"/>
                <a:ea typeface="微软雅黑" panose="020B0503020204020204" pitchFamily="34" charset="-122"/>
                <a:sym typeface="+mn-ea"/>
              </a:rPr>
              <a:t>（</a:t>
            </a:r>
            <a:r>
              <a:rPr lang="en-US" altLang="zh-CN" sz="1600" dirty="0">
                <a:latin typeface="微软雅黑" panose="020B0503020204020204" pitchFamily="34" charset="-122"/>
                <a:ea typeface="微软雅黑" panose="020B0503020204020204" pitchFamily="34" charset="-122"/>
                <a:sym typeface="+mn-ea"/>
              </a:rPr>
              <a:t>2</a:t>
            </a:r>
            <a:r>
              <a:rPr lang="zh-CN" altLang="zh-CN" sz="1600" dirty="0">
                <a:latin typeface="微软雅黑" panose="020B0503020204020204" pitchFamily="34" charset="-122"/>
                <a:ea typeface="微软雅黑" panose="020B0503020204020204" pitchFamily="34" charset="-122"/>
                <a:sym typeface="+mn-ea"/>
              </a:rPr>
              <a:t>）甲企业</a:t>
            </a:r>
            <a:r>
              <a:rPr lang="en-US" altLang="zh-CN" sz="1600" dirty="0">
                <a:latin typeface="微软雅黑" panose="020B0503020204020204" pitchFamily="34" charset="-122"/>
                <a:ea typeface="微软雅黑" panose="020B0503020204020204" pitchFamily="34" charset="-122"/>
                <a:sym typeface="+mn-ea"/>
              </a:rPr>
              <a:t>2023</a:t>
            </a:r>
            <a:r>
              <a:rPr lang="zh-CN" altLang="zh-CN" sz="1600" dirty="0">
                <a:latin typeface="微软雅黑" panose="020B0503020204020204" pitchFamily="34" charset="-122"/>
                <a:ea typeface="微软雅黑" panose="020B0503020204020204" pitchFamily="34" charset="-122"/>
                <a:sym typeface="+mn-ea"/>
              </a:rPr>
              <a:t>年度应缴纳企业所得税税额＝（</a:t>
            </a:r>
            <a:r>
              <a:rPr lang="en-US" altLang="zh-CN" sz="1600" dirty="0">
                <a:latin typeface="微软雅黑" panose="020B0503020204020204" pitchFamily="34" charset="-122"/>
                <a:ea typeface="微软雅黑" panose="020B0503020204020204" pitchFamily="34" charset="-122"/>
                <a:sym typeface="+mn-ea"/>
              </a:rPr>
              <a:t>2 000</a:t>
            </a:r>
            <a:r>
              <a:rPr lang="zh-CN" altLang="zh-CN" sz="1600" dirty="0">
                <a:latin typeface="微软雅黑" panose="020B0503020204020204" pitchFamily="34" charset="-122"/>
                <a:ea typeface="微软雅黑" panose="020B0503020204020204" pitchFamily="34" charset="-122"/>
                <a:sym typeface="+mn-ea"/>
              </a:rPr>
              <a:t>－</a:t>
            </a:r>
            <a:r>
              <a:rPr lang="en-US" altLang="zh-CN" sz="1600" dirty="0">
                <a:latin typeface="微软雅黑" panose="020B0503020204020204" pitchFamily="34" charset="-122"/>
                <a:ea typeface="微软雅黑" panose="020B0503020204020204" pitchFamily="34" charset="-122"/>
                <a:sym typeface="+mn-ea"/>
              </a:rPr>
              <a:t>300</a:t>
            </a:r>
            <a:r>
              <a:rPr lang="zh-CN" altLang="zh-CN" sz="1600" dirty="0">
                <a:latin typeface="微软雅黑" panose="020B0503020204020204" pitchFamily="34" charset="-122"/>
                <a:ea typeface="微软雅黑" panose="020B0503020204020204" pitchFamily="34" charset="-122"/>
                <a:sym typeface="+mn-ea"/>
              </a:rPr>
              <a:t>×</a:t>
            </a:r>
            <a:r>
              <a:rPr lang="en-US" altLang="zh-CN" sz="1600" dirty="0">
                <a:latin typeface="微软雅黑" panose="020B0503020204020204" pitchFamily="34" charset="-122"/>
                <a:ea typeface="微软雅黑" panose="020B0503020204020204" pitchFamily="34" charset="-122"/>
                <a:sym typeface="+mn-ea"/>
              </a:rPr>
              <a:t>70%</a:t>
            </a:r>
            <a:r>
              <a:rPr lang="zh-CN" altLang="zh-CN" sz="1600" dirty="0">
                <a:latin typeface="微软雅黑" panose="020B0503020204020204" pitchFamily="34" charset="-122"/>
                <a:ea typeface="微软雅黑" panose="020B0503020204020204" pitchFamily="34" charset="-122"/>
                <a:sym typeface="+mn-ea"/>
              </a:rPr>
              <a:t>）×</a:t>
            </a:r>
            <a:r>
              <a:rPr lang="en-US" altLang="zh-CN" sz="1600" dirty="0">
                <a:latin typeface="微软雅黑" panose="020B0503020204020204" pitchFamily="34" charset="-122"/>
                <a:ea typeface="微软雅黑" panose="020B0503020204020204" pitchFamily="34" charset="-122"/>
                <a:sym typeface="+mn-ea"/>
              </a:rPr>
              <a:t>25%</a:t>
            </a:r>
            <a:r>
              <a:rPr lang="zh-CN" altLang="zh-CN" sz="1600" dirty="0">
                <a:latin typeface="微软雅黑" panose="020B0503020204020204" pitchFamily="34" charset="-122"/>
                <a:ea typeface="微软雅黑" panose="020B0503020204020204" pitchFamily="34" charset="-122"/>
                <a:sym typeface="+mn-ea"/>
              </a:rPr>
              <a:t>＝</a:t>
            </a:r>
            <a:r>
              <a:rPr lang="en-US" altLang="zh-CN" sz="1600" dirty="0">
                <a:latin typeface="微软雅黑" panose="020B0503020204020204" pitchFamily="34" charset="-122"/>
                <a:ea typeface="微软雅黑" panose="020B0503020204020204" pitchFamily="34" charset="-122"/>
                <a:sym typeface="+mn-ea"/>
              </a:rPr>
              <a:t>447.5</a:t>
            </a:r>
            <a:r>
              <a:rPr lang="zh-CN" altLang="zh-CN" sz="1600" dirty="0">
                <a:latin typeface="微软雅黑" panose="020B0503020204020204" pitchFamily="34" charset="-122"/>
                <a:ea typeface="微软雅黑" panose="020B0503020204020204" pitchFamily="34" charset="-122"/>
                <a:sym typeface="+mn-ea"/>
              </a:rPr>
              <a:t>（万元）。</a:t>
            </a:r>
            <a:endParaRPr lang="zh-CN" altLang="zh-CN" sz="1600" kern="1200" dirty="0">
              <a:latin typeface="微软雅黑" panose="020B0503020204020204" pitchFamily="34" charset="-122"/>
              <a:ea typeface="微软雅黑" panose="020B0503020204020204" pitchFamily="34" charset="-122"/>
              <a:cs typeface="+mn-cs"/>
            </a:endParaRPr>
          </a:p>
          <a:p>
            <a:pPr indent="466725">
              <a:lnSpc>
                <a:spcPct val="140000"/>
              </a:lnSpc>
              <a:buSzTx/>
              <a:buFont typeface="Arial" panose="020B0604020202020204" pitchFamily="34" charset="0"/>
            </a:pPr>
            <a:endParaRPr lang="zh-CN" altLang="zh-CN" sz="1600"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25666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390"/>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多选题】</a:t>
              </a:r>
              <a:r>
                <a:rPr lang="zh-CN" altLang="zh-CN" dirty="0">
                  <a:latin typeface="微软雅黑" panose="020B0503020204020204" pitchFamily="34" charset="-122"/>
                  <a:ea typeface="微软雅黑" panose="020B0503020204020204" pitchFamily="34" charset="-122"/>
                  <a:sym typeface="+mn-ea"/>
                </a:rPr>
                <a:t>企业所得税的税收优惠形式有（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加速折旧             </a:t>
              </a: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减计收入</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税额抵扣             </a:t>
              </a: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加计扣除</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3284855"/>
            <a:ext cx="7606030" cy="269176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ABC</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D</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本题考核所得税的优惠形式。我国企业所得税的税收优惠包括免税收入、可以减免税的所得、优惠税率、民族自治地方的减免税、加计扣除、抵扣应纳税所得额、加速折旧、减计收入、抵免应纳税额和其他专项优惠政策。</a:t>
            </a:r>
            <a:endParaRPr lang="zh-CN" altLang="en-US" sz="1800" b="1" kern="1200" dirty="0">
              <a:latin typeface="微软雅黑" panose="020B0503020204020204" pitchFamily="34" charset="-122"/>
              <a:ea typeface="微软雅黑" panose="020B0503020204020204" pitchFamily="34" charset="-122"/>
              <a:cs typeface="+mn-cs"/>
            </a:endParaRPr>
          </a:p>
          <a:p>
            <a:pPr indent="466725">
              <a:lnSpc>
                <a:spcPct val="140000"/>
              </a:lnSpc>
              <a:buSzTx/>
              <a:buFont typeface="Arial" panose="020B0604020202020204" pitchFamily="34" charset="0"/>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1331595" y="405130"/>
            <a:ext cx="6542405" cy="583565"/>
          </a:xfrm>
          <a:prstGeom prst="rect">
            <a:avLst/>
          </a:prstGeom>
          <a:noFill/>
        </p:spPr>
        <p:txBody>
          <a:bodyPr wrap="square" rtlCol="0">
            <a:spAutoFit/>
          </a:bodyPr>
          <a:p>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任务二 </a:t>
            </a:r>
            <a:r>
              <a:rPr lang="en-US" altLang="zh-CN"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应纳税</a:t>
            </a:r>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所得额的确定</a:t>
            </a:r>
            <a:endPar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4" name="组合 3" descr="7b0a202020202274657874626f78223a2022220a7d0a"/>
          <p:cNvGrpSpPr/>
          <p:nvPr/>
        </p:nvGrpSpPr>
        <p:grpSpPr>
          <a:xfrm>
            <a:off x="800100" y="2637155"/>
            <a:ext cx="7303770" cy="296989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278" y="4215"/>
              <a:ext cx="6686" cy="2392"/>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spcBef>
                  <a:spcPct val="0"/>
                </a:spcBef>
                <a:buClrTx/>
                <a:buSzTx/>
              </a:pPr>
              <a:r>
                <a:rPr lang="zh-CN" altLang="zh-CN" b="1" dirty="0">
                  <a:solidFill>
                    <a:srgbClr val="FF0000"/>
                  </a:solidFill>
                  <a:latin typeface="微软雅黑" panose="020B0503020204020204" pitchFamily="34" charset="-122"/>
                  <a:ea typeface="微软雅黑" panose="020B0503020204020204" pitchFamily="34" charset="-122"/>
                  <a:sym typeface="+mn-ea"/>
                </a:rPr>
                <a:t>直接法：</a:t>
              </a:r>
              <a:endParaRPr lang="zh-CN" altLang="zh-CN" b="1" kern="1200" dirty="0">
                <a:solidFill>
                  <a:srgbClr val="FF0000"/>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b="1" dirty="0">
                  <a:latin typeface="微软雅黑" panose="020B0503020204020204" pitchFamily="34" charset="-122"/>
                  <a:ea typeface="微软雅黑" panose="020B0503020204020204" pitchFamily="34" charset="-122"/>
                  <a:sym typeface="+mn-ea"/>
                </a:rPr>
                <a:t>应纳税所得额</a:t>
              </a:r>
              <a:endParaRPr lang="zh-CN" altLang="zh-CN"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b="1" dirty="0">
                  <a:latin typeface="微软雅黑" panose="020B0503020204020204" pitchFamily="34" charset="-122"/>
                  <a:ea typeface="微软雅黑" panose="020B0503020204020204" pitchFamily="34" charset="-122"/>
                  <a:sym typeface="+mn-ea"/>
                </a:rPr>
                <a:t>＝收入总额－不征税收入－免税收入－各项扣除－以前年度亏损</a:t>
              </a:r>
              <a:endParaRPr lang="zh-CN" altLang="zh-CN"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b="1" dirty="0">
                  <a:solidFill>
                    <a:srgbClr val="FF0000"/>
                  </a:solidFill>
                  <a:latin typeface="微软雅黑" panose="020B0503020204020204" pitchFamily="34" charset="-122"/>
                  <a:ea typeface="微软雅黑" panose="020B0503020204020204" pitchFamily="34" charset="-122"/>
                  <a:sym typeface="+mn-ea"/>
                </a:rPr>
                <a:t>间接法：</a:t>
              </a:r>
              <a:endParaRPr lang="zh-CN" altLang="zh-CN" b="1" kern="1200" dirty="0">
                <a:solidFill>
                  <a:srgbClr val="FF0000"/>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en-US" b="1" dirty="0">
                  <a:latin typeface="华文中宋" panose="02010600040101010101" pitchFamily="2" charset="-122"/>
                  <a:ea typeface="华文中宋" panose="02010600040101010101" pitchFamily="2" charset="-122"/>
                  <a:sym typeface="+mn-ea"/>
                </a:rPr>
                <a:t>应纳税所得额＝会计利润＋纳税调整增加额－纳税调整减少额</a:t>
              </a:r>
              <a:endParaRPr lang="zh-CN" altLang="en-US" b="1"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6" name="文本框 5"/>
          <p:cNvSpPr txBox="1"/>
          <p:nvPr/>
        </p:nvSpPr>
        <p:spPr>
          <a:xfrm>
            <a:off x="752475" y="1253490"/>
            <a:ext cx="7710805" cy="1506855"/>
          </a:xfrm>
          <a:prstGeom prst="rect">
            <a:avLst/>
          </a:prstGeom>
          <a:noFill/>
        </p:spPr>
        <p:txBody>
          <a:bodyPr wrap="square" rtlCol="0" anchor="t">
            <a:spAutoFit/>
          </a:bodyPr>
          <a:p>
            <a:pPr indent="466725" defTabSz="685800">
              <a:lnSpc>
                <a:spcPct val="115000"/>
              </a:lnSpc>
              <a:spcBef>
                <a:spcPts val="0"/>
              </a:spcBef>
              <a:spcAft>
                <a:spcPts val="0"/>
              </a:spcAft>
              <a:buClrTx/>
              <a:buSzTx/>
            </a:pPr>
            <a:r>
              <a:rPr lang="zh-CN" altLang="en-US" sz="2000" dirty="0">
                <a:latin typeface="微软雅黑" panose="020B0503020204020204" pitchFamily="34" charset="-122"/>
                <a:ea typeface="微软雅黑" panose="020B0503020204020204" pitchFamily="34" charset="-122"/>
                <a:sym typeface="+mn-ea"/>
              </a:rPr>
              <a:t>应纳税所得额是企业所得税的计税依据，按照企业所得税法的规定，应纳税所得额为企业每一个纳税年度的收入总额，减除不征税收入、免税收入、各项扣除，以及允许弥补的以前年度亏损后的余额。</a:t>
            </a:r>
            <a:endParaRPr lang="zh-CN" altLang="en-US" sz="2000" dirty="0">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826" name="Rectangle 3"/>
          <p:cNvSpPr>
            <a:spLocks noGrp="1"/>
          </p:cNvSpPr>
          <p:nvPr>
            <p:ph idx="1"/>
          </p:nvPr>
        </p:nvSpPr>
        <p:spPr>
          <a:xfrm>
            <a:off x="457200" y="1112838"/>
            <a:ext cx="8229600" cy="4495800"/>
          </a:xfrm>
          <a:ln>
            <a:solidFill>
              <a:schemeClr val="accent1"/>
            </a:solidFill>
          </a:ln>
        </p:spPr>
        <p:txBody>
          <a:bodyPr wrap="square" lIns="91440" tIns="45720" rIns="91440" bIns="45720" anchor="t"/>
          <a:p>
            <a:pPr indent="466725" defTabSz="685800">
              <a:lnSpc>
                <a:spcPct val="150000"/>
              </a:lnSpc>
              <a:spcBef>
                <a:spcPct val="0"/>
              </a:spcBef>
              <a:buClrTx/>
              <a:buSzTx/>
            </a:pP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4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400" b="0" kern="1200" dirty="0">
                <a:latin typeface="微软雅黑" panose="020B0503020204020204" pitchFamily="34" charset="-122"/>
                <a:ea typeface="微软雅黑" panose="020B0503020204020204" pitchFamily="34" charset="-122"/>
                <a:sym typeface="+mn-ea"/>
              </a:rPr>
              <a:t>企业应纳税所得额的计算，以</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权责发生制</a:t>
            </a:r>
            <a:r>
              <a:rPr lang="zh-CN" altLang="zh-CN" sz="2400" b="0" kern="1200" dirty="0">
                <a:latin typeface="微软雅黑" panose="020B0503020204020204" pitchFamily="34" charset="-122"/>
                <a:ea typeface="微软雅黑" panose="020B0503020204020204" pitchFamily="34" charset="-122"/>
                <a:sym typeface="+mn-ea"/>
              </a:rPr>
              <a:t>为原则，属于当期的收入和费用，不论款项是否收付，均作为当期收入和费用；不属于当期的收入和费用，即使款项已经在当期收付，均不作为当期的收入和费用。</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4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400" b="0" kern="1200" dirty="0">
                <a:latin typeface="微软雅黑" panose="020B0503020204020204" pitchFamily="34" charset="-122"/>
                <a:ea typeface="微软雅黑" panose="020B0503020204020204" pitchFamily="34" charset="-122"/>
                <a:sym typeface="+mn-ea"/>
              </a:rPr>
              <a:t>在计算应纳税所得额时，企业财务、会计处理办法与税收法规的规定不一致的，应当依照税收法律法规的规定计算。</a:t>
            </a:r>
            <a:endParaRPr kumimoji="0" lang="zh-CN" altLang="en-US" sz="2400" b="0"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endParaRPr>
          </a:p>
        </p:txBody>
      </p:sp>
      <p:sp>
        <p:nvSpPr>
          <p:cNvPr id="2" name="标题 1"/>
          <p:cNvSpPr/>
          <p:nvPr>
            <p:ph type="title"/>
          </p:nvPr>
        </p:nvSpPr>
        <p:spPr/>
        <p:txBody>
          <a:bodyPr/>
          <a:p>
            <a:endParaRPr lang="zh-CN"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3234" name="Rectangle 3"/>
          <p:cNvSpPr>
            <a:spLocks noGrp="1"/>
          </p:cNvSpPr>
          <p:nvPr>
            <p:ph idx="1"/>
          </p:nvPr>
        </p:nvSpPr>
        <p:spPr>
          <a:xfrm>
            <a:off x="394970" y="260985"/>
            <a:ext cx="8184515" cy="5853430"/>
          </a:xfrm>
        </p:spPr>
        <p:txBody>
          <a:bodyPr wrap="square" lIns="91440" tIns="45720" rIns="91440" bIns="45720" anchor="t" anchorCtr="0"/>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直接法：</a:t>
            </a:r>
            <a:endParaRPr lang="zh-CN" altLang="zh-CN" sz="24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应纳税所得额</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＝收入总额－不征税收入－免税收入－各项扣除－以前年度亏损</a:t>
            </a:r>
            <a:endParaRPr lang="zh-CN" altLang="zh-CN" sz="2000" b="0" kern="1200" dirty="0">
              <a:solidFill>
                <a:srgbClr val="FFFF00"/>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kern="1200" dirty="0">
                <a:solidFill>
                  <a:srgbClr val="9933FF"/>
                </a:solidFill>
                <a:latin typeface="微软雅黑" panose="020B0503020204020204" pitchFamily="34" charset="-122"/>
                <a:ea typeface="微软雅黑" panose="020B0503020204020204" pitchFamily="34" charset="-122"/>
                <a:sym typeface="+mn-ea"/>
              </a:rPr>
              <a:t>（一）收入总额</a:t>
            </a:r>
            <a:endParaRPr lang="zh-CN" altLang="zh-CN" sz="2400" kern="1200" dirty="0">
              <a:solidFill>
                <a:srgbClr val="9933FF"/>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企业收入总额是指以</a:t>
            </a:r>
            <a:r>
              <a:rPr lang="zh-CN" altLang="zh-CN" sz="2400" b="0" kern="1200" dirty="0">
                <a:solidFill>
                  <a:srgbClr val="9933FF"/>
                </a:solidFill>
                <a:latin typeface="微软雅黑" panose="020B0503020204020204" pitchFamily="34" charset="-122"/>
                <a:ea typeface="微软雅黑" panose="020B0503020204020204" pitchFamily="34" charset="-122"/>
                <a:sym typeface="+mn-ea"/>
              </a:rPr>
              <a:t>货币形式</a:t>
            </a:r>
            <a:r>
              <a:rPr lang="zh-CN" altLang="zh-CN" sz="2400" b="0" kern="1200" dirty="0">
                <a:latin typeface="微软雅黑" panose="020B0503020204020204" pitchFamily="34" charset="-122"/>
                <a:ea typeface="微软雅黑" panose="020B0503020204020204" pitchFamily="34" charset="-122"/>
                <a:sym typeface="+mn-ea"/>
              </a:rPr>
              <a:t>和</a:t>
            </a:r>
            <a:r>
              <a:rPr lang="zh-CN" altLang="zh-CN" sz="2400" b="0" kern="1200" dirty="0">
                <a:solidFill>
                  <a:srgbClr val="9933FF"/>
                </a:solidFill>
                <a:latin typeface="微软雅黑" panose="020B0503020204020204" pitchFamily="34" charset="-122"/>
                <a:ea typeface="微软雅黑" panose="020B0503020204020204" pitchFamily="34" charset="-122"/>
                <a:sym typeface="+mn-ea"/>
              </a:rPr>
              <a:t>非货币形式</a:t>
            </a:r>
            <a:r>
              <a:rPr lang="zh-CN" altLang="zh-CN" sz="2400" b="0" kern="1200" dirty="0">
                <a:latin typeface="微软雅黑" panose="020B0503020204020204" pitchFamily="34" charset="-122"/>
                <a:ea typeface="微软雅黑" panose="020B0503020204020204" pitchFamily="34" charset="-122"/>
                <a:sym typeface="+mn-ea"/>
              </a:rPr>
              <a:t>从各种来源取得的收入。</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货币形式：</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1</a:t>
            </a:r>
            <a:r>
              <a:rPr lang="zh-CN" altLang="zh-CN" sz="2400" b="0" kern="1200" dirty="0">
                <a:latin typeface="微软雅黑" panose="020B0503020204020204" pitchFamily="34" charset="-122"/>
                <a:ea typeface="微软雅黑" panose="020B0503020204020204" pitchFamily="34" charset="-122"/>
                <a:sym typeface="+mn-ea"/>
              </a:rPr>
              <a:t>）现金</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2</a:t>
            </a:r>
            <a:r>
              <a:rPr lang="zh-CN" altLang="zh-CN" sz="2400" b="0" kern="1200" dirty="0">
                <a:latin typeface="微软雅黑" panose="020B0503020204020204" pitchFamily="34" charset="-122"/>
                <a:ea typeface="微软雅黑" panose="020B0503020204020204" pitchFamily="34" charset="-122"/>
                <a:sym typeface="+mn-ea"/>
              </a:rPr>
              <a:t>）存款</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3</a:t>
            </a:r>
            <a:r>
              <a:rPr lang="zh-CN" altLang="zh-CN" sz="2400" b="0" kern="1200" dirty="0">
                <a:latin typeface="微软雅黑" panose="020B0503020204020204" pitchFamily="34" charset="-122"/>
                <a:ea typeface="微软雅黑" panose="020B0503020204020204" pitchFamily="34" charset="-122"/>
                <a:sym typeface="+mn-ea"/>
              </a:rPr>
              <a:t>）应收账款</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4</a:t>
            </a:r>
            <a:r>
              <a:rPr lang="zh-CN" altLang="zh-CN" sz="2400" b="0" kern="1200" dirty="0">
                <a:latin typeface="微软雅黑" panose="020B0503020204020204" pitchFamily="34" charset="-122"/>
                <a:ea typeface="微软雅黑" panose="020B0503020204020204" pitchFamily="34" charset="-122"/>
                <a:sym typeface="+mn-ea"/>
              </a:rPr>
              <a:t>）应收票据</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5</a:t>
            </a:r>
            <a:r>
              <a:rPr lang="zh-CN" altLang="zh-CN" sz="2400" b="0" kern="1200" dirty="0">
                <a:latin typeface="微软雅黑" panose="020B0503020204020204" pitchFamily="34" charset="-122"/>
                <a:ea typeface="微软雅黑" panose="020B0503020204020204" pitchFamily="34" charset="-122"/>
                <a:sym typeface="+mn-ea"/>
              </a:rPr>
              <a:t>）准备持有至到期的债券投资</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6</a:t>
            </a:r>
            <a:r>
              <a:rPr lang="zh-CN" altLang="zh-CN" sz="2400" b="0" kern="1200" dirty="0">
                <a:latin typeface="微软雅黑" panose="020B0503020204020204" pitchFamily="34" charset="-122"/>
                <a:ea typeface="微软雅黑" panose="020B0503020204020204" pitchFamily="34" charset="-122"/>
                <a:sym typeface="+mn-ea"/>
              </a:rPr>
              <a:t>）债务的豁免</a:t>
            </a:r>
            <a:endParaRPr lang="zh-CN" altLang="en-US" sz="2400" b="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95788" y="2511425"/>
            <a:ext cx="428625" cy="430213"/>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rPr>
              <a:t>1</a:t>
            </a:r>
            <a:endPar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MH_Other_2"/>
          <p:cNvSpPr/>
          <p:nvPr>
            <p:custDataLst>
              <p:tags r:id="rId2"/>
            </p:custDataLst>
          </p:nvPr>
        </p:nvSpPr>
        <p:spPr>
          <a:xfrm>
            <a:off x="4395788" y="3046413"/>
            <a:ext cx="428625" cy="428625"/>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rPr>
              <a:t>2</a:t>
            </a:r>
            <a:endPar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 name="MH_Other_3"/>
          <p:cNvSpPr/>
          <p:nvPr>
            <p:custDataLst>
              <p:tags r:id="rId3"/>
            </p:custDataLst>
          </p:nvPr>
        </p:nvSpPr>
        <p:spPr>
          <a:xfrm>
            <a:off x="4395788" y="3579813"/>
            <a:ext cx="428625" cy="428625"/>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rPr>
              <a:t>3</a:t>
            </a:r>
            <a:endPar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0" name="MH_Other_4"/>
          <p:cNvSpPr/>
          <p:nvPr>
            <p:custDataLst>
              <p:tags r:id="rId4"/>
            </p:custDataLst>
          </p:nvPr>
        </p:nvSpPr>
        <p:spPr>
          <a:xfrm>
            <a:off x="4395788" y="4113213"/>
            <a:ext cx="428625" cy="428625"/>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rPr>
              <a:t>4</a:t>
            </a:r>
            <a:endPar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1" name="MH_Others_1"/>
          <p:cNvSpPr txBox="1"/>
          <p:nvPr>
            <p:custDataLst>
              <p:tags r:id="rId5"/>
            </p:custDataLst>
          </p:nvPr>
        </p:nvSpPr>
        <p:spPr>
          <a:xfrm>
            <a:off x="1096010" y="2812098"/>
            <a:ext cx="2668270" cy="615315"/>
          </a:xfrm>
          <a:prstGeom prst="rect">
            <a:avLst/>
          </a:prstGeom>
          <a:noFill/>
          <a:ln w="9525">
            <a:noFill/>
          </a:ln>
        </p:spPr>
        <p:txBody>
          <a:bodyPr wrap="square" lIns="0" tIns="0" rIns="0" bIns="0" anchor="ctr" anchorCtr="0">
            <a:spAutoFit/>
          </a:bodyPr>
          <a:p>
            <a:pPr algn="ctr" eaLnBrk="0" hangingPunct="0"/>
            <a:r>
              <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重点、难点</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6"/>
            </p:custDataLst>
          </p:nvPr>
        </p:nvSpPr>
        <p:spPr>
          <a:xfrm>
            <a:off x="4978400" y="2575243"/>
            <a:ext cx="2430463" cy="262890"/>
          </a:xfrm>
          <a:prstGeom prst="rect">
            <a:avLst/>
          </a:prstGeom>
        </p:spPr>
        <p:txBody>
          <a:bodyPr wrap="square" lIns="0" tIns="0" rIns="0" bIns="0" anchor="ctr">
            <a:spAutoFit/>
          </a:bodyPr>
          <a:lstStyle/>
          <a:p>
            <a:pPr marL="0" marR="0" indent="0" algn="l" defTabSz="685800" rtl="0" eaLnBrk="0" fontAlgn="base" latinLnBrk="0" hangingPunct="0">
              <a:lnSpc>
                <a:spcPct val="100000"/>
              </a:lnSpc>
              <a:spcBef>
                <a:spcPct val="0"/>
              </a:spcBef>
              <a:spcAft>
                <a:spcPct val="0"/>
              </a:spcAft>
              <a:buClrTx/>
              <a:buSzTx/>
              <a:buFontTx/>
              <a:buNone/>
            </a:pPr>
            <a:r>
              <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企业所得税的纳税义务人</a:t>
            </a:r>
            <a:endPar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endParaRPr>
          </a:p>
        </p:txBody>
      </p:sp>
      <p:sp>
        <p:nvSpPr>
          <p:cNvPr id="21" name="MH_Text_2"/>
          <p:cNvSpPr/>
          <p:nvPr>
            <p:custDataLst>
              <p:tags r:id="rId7"/>
            </p:custDataLst>
          </p:nvPr>
        </p:nvSpPr>
        <p:spPr>
          <a:xfrm>
            <a:off x="4978400" y="3115787"/>
            <a:ext cx="2981325" cy="262890"/>
          </a:xfrm>
          <a:prstGeom prst="rect">
            <a:avLst/>
          </a:prstGeom>
        </p:spPr>
        <p:txBody>
          <a:bodyPr wrap="square" lIns="0" tIns="0" rIns="0" bIns="0" anchor="ctr">
            <a:spAutoFit/>
          </a:bodyPr>
          <a:lstStyle/>
          <a:p>
            <a:pPr marL="0" marR="0" lvl="0" indent="0" algn="l" defTabSz="685800" rtl="0" eaLnBrk="0" fontAlgn="base" latinLnBrk="0" hangingPunct="0">
              <a:lnSpc>
                <a:spcPct val="100000"/>
              </a:lnSpc>
              <a:spcBef>
                <a:spcPct val="0"/>
              </a:spcBef>
              <a:spcAft>
                <a:spcPct val="0"/>
              </a:spcAft>
              <a:buClrTx/>
              <a:buSzTx/>
              <a:buFontTx/>
              <a:buNone/>
            </a:pPr>
            <a:r>
              <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企业所得税应税所得额的确定</a:t>
            </a:r>
            <a:endPar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endParaRPr>
          </a:p>
        </p:txBody>
      </p:sp>
      <p:sp>
        <p:nvSpPr>
          <p:cNvPr id="22" name="MH_Text_3"/>
          <p:cNvSpPr/>
          <p:nvPr>
            <p:custDataLst>
              <p:tags r:id="rId8"/>
            </p:custDataLst>
          </p:nvPr>
        </p:nvSpPr>
        <p:spPr>
          <a:xfrm>
            <a:off x="4948238" y="3659823"/>
            <a:ext cx="2894013" cy="525780"/>
          </a:xfrm>
          <a:prstGeom prst="rect">
            <a:avLst/>
          </a:prstGeom>
        </p:spPr>
        <p:txBody>
          <a:bodyPr wrap="square" lIns="0" tIns="0" rIns="0" bIns="0" anchor="ctr">
            <a:spAutoFit/>
          </a:bodyPr>
          <a:lstStyle/>
          <a:p>
            <a:pPr marL="0" marR="0" lvl="0" indent="0" algn="l" defTabSz="685800" rtl="0" eaLnBrk="0" fontAlgn="base" latinLnBrk="0" hangingPunct="0">
              <a:lnSpc>
                <a:spcPct val="100000"/>
              </a:lnSpc>
              <a:spcBef>
                <a:spcPct val="0"/>
              </a:spcBef>
              <a:spcAft>
                <a:spcPct val="0"/>
              </a:spcAft>
              <a:buClrTx/>
              <a:buSzTx/>
              <a:buFontTx/>
              <a:buNone/>
            </a:pPr>
            <a:r>
              <a:rPr kumimoji="0" lang="zh-CN" altLang="en-US" sz="1705" b="1" i="0" u="none" strike="noStrike" kern="1200" cap="none" spc="0" normalizeH="0" baseline="0" noProof="1" dirty="0">
                <a:solidFill>
                  <a:schemeClr val="tx1"/>
                </a:solidFill>
                <a:latin typeface="Arial" panose="020B0604020202020204" pitchFamily="34" charset="0"/>
                <a:ea typeface="微软雅黑" panose="020B0503020204020204" pitchFamily="34" charset="-122"/>
                <a:cs typeface="+mn-cs"/>
                <a:sym typeface="+mn-ea"/>
              </a:rPr>
              <a:t>企业</a:t>
            </a:r>
            <a:r>
              <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所得税应纳税额的计算</a:t>
            </a:r>
            <a:endParaRPr kumimoji="0" lang="zh-CN" altLang="en-US" sz="1705" b="1" i="0" u="none" strike="noStrike" kern="1200" cap="none" spc="0" normalizeH="0" baseline="0" noProof="1" dirty="0">
              <a:solidFill>
                <a:schemeClr val="tx1"/>
              </a:solidFill>
              <a:latin typeface="Arial" panose="020B0604020202020204" pitchFamily="34" charset="0"/>
              <a:ea typeface="微软雅黑" panose="020B0503020204020204" pitchFamily="34" charset="-122"/>
              <a:cs typeface="+mn-cs"/>
              <a:sym typeface="+mn-ea"/>
            </a:endParaRPr>
          </a:p>
          <a:p>
            <a:pPr marL="0" marR="0" lvl="0" indent="0" algn="l" defTabSz="685800" rtl="0" eaLnBrk="0" fontAlgn="base" latinLnBrk="0" hangingPunct="0">
              <a:lnSpc>
                <a:spcPct val="100000"/>
              </a:lnSpc>
              <a:spcBef>
                <a:spcPct val="0"/>
              </a:spcBef>
              <a:spcAft>
                <a:spcPct val="0"/>
              </a:spcAft>
              <a:buClrTx/>
              <a:buSzTx/>
              <a:buFontTx/>
              <a:buNone/>
            </a:pPr>
            <a:endParaRPr kumimoji="0" lang="zh-CN" altLang="en-US" sz="1705" b="1" i="0" u="none" strike="noStrike" kern="1200" cap="none" spc="0" normalizeH="0" baseline="0" noProof="1" dirty="0">
              <a:solidFill>
                <a:schemeClr val="tx1"/>
              </a:solidFill>
              <a:latin typeface="Arial" panose="020B0604020202020204" pitchFamily="34" charset="0"/>
              <a:ea typeface="微软雅黑" panose="020B0503020204020204" pitchFamily="34" charset="-122"/>
              <a:cs typeface="+mn-cs"/>
              <a:sym typeface="+mn-ea"/>
            </a:endParaRPr>
          </a:p>
        </p:txBody>
      </p:sp>
      <p:sp>
        <p:nvSpPr>
          <p:cNvPr id="23" name="MH_Text_4"/>
          <p:cNvSpPr/>
          <p:nvPr>
            <p:custDataLst>
              <p:tags r:id="rId9"/>
            </p:custDataLst>
          </p:nvPr>
        </p:nvSpPr>
        <p:spPr>
          <a:xfrm>
            <a:off x="4978400" y="4196081"/>
            <a:ext cx="2832100" cy="262890"/>
          </a:xfrm>
          <a:prstGeom prst="rect">
            <a:avLst/>
          </a:prstGeom>
        </p:spPr>
        <p:txBody>
          <a:bodyPr wrap="square" lIns="0" tIns="0" rIns="0" bIns="0" anchor="ctr">
            <a:spAutoFit/>
          </a:bodyPr>
          <a:lstStyle/>
          <a:p>
            <a:pPr marL="0" marR="0" lvl="0" indent="0" algn="l" defTabSz="685800" rtl="0" eaLnBrk="0" fontAlgn="base" latinLnBrk="0" hangingPunct="0">
              <a:lnSpc>
                <a:spcPct val="100000"/>
              </a:lnSpc>
              <a:spcBef>
                <a:spcPct val="0"/>
              </a:spcBef>
              <a:spcAft>
                <a:spcPct val="0"/>
              </a:spcAft>
              <a:buClrTx/>
              <a:buSzTx/>
              <a:buFontTx/>
              <a:buNone/>
            </a:pPr>
            <a:r>
              <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企业所得税</a:t>
            </a:r>
            <a:r>
              <a:rPr kumimoji="0" lang="zh-CN"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税收优惠</a:t>
            </a:r>
            <a:endPar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endParaRPr>
          </a:p>
        </p:txBody>
      </p:sp>
    </p:spTree>
    <p:custDataLst>
      <p:tags r:id="rId10"/>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500" autoRev="1" fill="hold">
                                          <p:stCondLst>
                                            <p:cond delay="0"/>
                                          </p:stCondLst>
                                        </p:cTn>
                                        <p:tgtEl>
                                          <p:spTgt spid="11"/>
                                        </p:tgtEl>
                                        <p:attrNameLst>
                                          <p:attrName>ppt_w</p:attrName>
                                        </p:attrNameLst>
                                      </p:cBhvr>
                                    </p:anim>
                                    <p:anim by="(#ppt_w*0.50)" calcmode="lin" valueType="num">
                                      <p:cBhvr>
                                        <p:cTn id="8" dur="500" decel="50000" autoRev="1" fill="hold">
                                          <p:stCondLst>
                                            <p:cond delay="0"/>
                                          </p:stCondLst>
                                        </p:cTn>
                                        <p:tgtEl>
                                          <p:spTgt spid="11"/>
                                        </p:tgtEl>
                                        <p:attrNameLst>
                                          <p:attrName>ppt_x</p:attrName>
                                        </p:attrNameLst>
                                      </p:cBhvr>
                                    </p:anim>
                                    <p:anim from="(-#ppt_h/2)" to="(#ppt_y)" calcmode="lin" valueType="num">
                                      <p:cBhvr>
                                        <p:cTn id="9" dur="1000" fill="hold">
                                          <p:stCondLst>
                                            <p:cond delay="0"/>
                                          </p:stCondLst>
                                        </p:cTn>
                                        <p:tgtEl>
                                          <p:spTgt spid="11"/>
                                        </p:tgtEl>
                                        <p:attrNameLst>
                                          <p:attrName>ppt_y</p:attrName>
                                        </p:attrNameLst>
                                      </p:cBhvr>
                                    </p:anim>
                                    <p:animRot by="21600000">
                                      <p:cBhvr>
                                        <p:cTn id="10" dur="1000" fill="hold">
                                          <p:stCondLst>
                                            <p:cond delay="0"/>
                                          </p:stCondLst>
                                        </p:cTn>
                                        <p:tgtEl>
                                          <p:spTgt spid="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ppt_x</p:attrName>
                                        </p:attrNameLst>
                                      </p:cBhvr>
                                      <p:tavLst>
                                        <p:tav tm="0">
                                          <p:val>
                                            <p:strVal val="0-#ppt_w/2"/>
                                          </p:val>
                                        </p:tav>
                                        <p:tav tm="100000">
                                          <p:val>
                                            <p:strVal val="#ppt_x"/>
                                          </p:val>
                                        </p:tav>
                                      </p:tavLst>
                                    </p:anim>
                                    <p:anim calcmode="lin" valueType="num">
                                      <p:cBhvr>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0-#ppt_w/2"/>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ppt_x</p:attrName>
                                        </p:attrNameLst>
                                      </p:cBhvr>
                                      <p:tavLst>
                                        <p:tav tm="0">
                                          <p:val>
                                            <p:strVal val="0-#ppt_w/2"/>
                                          </p:val>
                                        </p:tav>
                                        <p:tav tm="100000">
                                          <p:val>
                                            <p:strVal val="#ppt_x"/>
                                          </p:val>
                                        </p:tav>
                                      </p:tavLst>
                                    </p:anim>
                                    <p:anim calcmode="lin" valueType="num">
                                      <p:cBhvr>
                                        <p:cTn id="26" dur="5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0-#ppt_w/2"/>
                                          </p:val>
                                        </p:tav>
                                        <p:tav tm="100000">
                                          <p:val>
                                            <p:strVal val="#ppt_x"/>
                                          </p:val>
                                        </p:tav>
                                      </p:tavLst>
                                    </p:anim>
                                    <p:anim calcmode="lin" valueType="num">
                                      <p:cBhvr>
                                        <p:cTn id="3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ppt_x</p:attrName>
                                        </p:attrNameLst>
                                      </p:cBhvr>
                                      <p:tavLst>
                                        <p:tav tm="0">
                                          <p:val>
                                            <p:strVal val="0-#ppt_w/2"/>
                                          </p:val>
                                        </p:tav>
                                        <p:tav tm="100000">
                                          <p:val>
                                            <p:strVal val="#ppt_x"/>
                                          </p:val>
                                        </p:tav>
                                      </p:tavLst>
                                    </p:anim>
                                    <p:anim calcmode="lin" valueType="num">
                                      <p:cBhvr>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ppt_x</p:attrName>
                                        </p:attrNameLst>
                                      </p:cBhvr>
                                      <p:tavLst>
                                        <p:tav tm="0">
                                          <p:val>
                                            <p:strVal val="0-#ppt_w/2"/>
                                          </p:val>
                                        </p:tav>
                                        <p:tav tm="100000">
                                          <p:val>
                                            <p:strVal val="#ppt_x"/>
                                          </p:val>
                                        </p:tav>
                                      </p:tavLst>
                                    </p:anim>
                                    <p:anim calcmode="lin" valueType="num">
                                      <p:cBhvr>
                                        <p:cTn id="4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ppt_x</p:attrName>
                                        </p:attrNameLst>
                                      </p:cBhvr>
                                      <p:tavLst>
                                        <p:tav tm="0">
                                          <p:val>
                                            <p:strVal val="0-#ppt_w/2"/>
                                          </p:val>
                                        </p:tav>
                                        <p:tav tm="100000">
                                          <p:val>
                                            <p:strVal val="#ppt_x"/>
                                          </p:val>
                                        </p:tav>
                                      </p:tavLst>
                                    </p:anim>
                                    <p:anim calcmode="lin" valueType="num">
                                      <p:cBhvr>
                                        <p:cTn id="46" dur="500" fill="hold"/>
                                        <p:tgtEl>
                                          <p:spTgt spid="10"/>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ppt_x</p:attrName>
                                        </p:attrNameLst>
                                      </p:cBhvr>
                                      <p:tavLst>
                                        <p:tav tm="0">
                                          <p:val>
                                            <p:strVal val="0-#ppt_w/2"/>
                                          </p:val>
                                        </p:tav>
                                        <p:tav tm="100000">
                                          <p:val>
                                            <p:strVal val="#ppt_x"/>
                                          </p:val>
                                        </p:tav>
                                      </p:tavLst>
                                    </p:anim>
                                    <p:anim calcmode="lin" valueType="num">
                                      <p:cBhvr>
                                        <p:cTn id="5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4" grpId="0" bldLvl="0" animBg="1"/>
      <p:bldP spid="16" grpId="0" bldLvl="0" animBg="1"/>
      <p:bldP spid="10" grpId="0" bldLvl="0" animBg="1"/>
      <p:bldP spid="11" grpId="0"/>
      <p:bldP spid="20" grpId="0"/>
      <p:bldP spid="21" grpId="0"/>
      <p:bldP spid="22" grpId="0"/>
      <p:bldP spid="2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26009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32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多选题】</a:t>
              </a:r>
              <a:r>
                <a:rPr lang="zh-CN" altLang="zh-CN" dirty="0">
                  <a:latin typeface="微软雅黑" panose="020B0503020204020204" pitchFamily="34" charset="-122"/>
                  <a:ea typeface="微软雅黑" panose="020B0503020204020204" pitchFamily="34" charset="-122"/>
                  <a:sym typeface="+mn-ea"/>
                </a:rPr>
                <a:t>根据企业所得税法律制度的规定</a:t>
              </a:r>
              <a:r>
                <a:rPr lang="en-US" altLang="zh-CN"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企业取得的下列收入中属于货币形式的有</a:t>
              </a:r>
              <a:r>
                <a:rPr lang="en-US" altLang="zh-CN"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　</a:t>
              </a:r>
              <a:r>
                <a:rPr lang="en-US" altLang="zh-CN"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债务的豁免             </a:t>
              </a: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现金</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应收账款                </a:t>
              </a: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存货</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4077335"/>
            <a:ext cx="7606030" cy="152971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ABC</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企业取得收入的货币形式，包括现金、存款、应收账款、应收票据、准备持有至到期的债券投资以及债务的豁免等。</a:t>
            </a: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27405" y="836613"/>
            <a:ext cx="7391400" cy="563562"/>
          </a:xfrm>
        </p:spPr>
        <p:txBody>
          <a:bodyPr/>
          <a:p>
            <a:r>
              <a:rPr lang="zh-CN" altLang="zh-CN" sz="2400" kern="1200" dirty="0">
                <a:latin typeface="微软雅黑" panose="020B0503020204020204" pitchFamily="34" charset="-122"/>
                <a:ea typeface="微软雅黑" panose="020B0503020204020204" pitchFamily="34" charset="-122"/>
                <a:cs typeface="+mn-cs"/>
                <a:sym typeface="+mn-ea"/>
              </a:rPr>
              <a:t>非货币形式收入应当按照公允价值确定收入额。</a:t>
            </a:r>
            <a:endParaRPr lang="zh-CN" altLang="zh-CN" sz="2400" kern="1200" dirty="0">
              <a:latin typeface="微软雅黑" panose="020B0503020204020204" pitchFamily="34" charset="-122"/>
              <a:ea typeface="微软雅黑" panose="020B0503020204020204" pitchFamily="34" charset="-122"/>
              <a:cs typeface="+mn-cs"/>
              <a:sym typeface="+mn-ea"/>
            </a:endParaRPr>
          </a:p>
        </p:txBody>
      </p:sp>
      <p:grpSp>
        <p:nvGrpSpPr>
          <p:cNvPr id="147458" name="组合 19"/>
          <p:cNvGrpSpPr/>
          <p:nvPr/>
        </p:nvGrpSpPr>
        <p:grpSpPr>
          <a:xfrm>
            <a:off x="2171700" y="1917065"/>
            <a:ext cx="4702175" cy="3198813"/>
            <a:chOff x="-520993" y="0"/>
            <a:chExt cx="6655602" cy="4529550"/>
          </a:xfrm>
        </p:grpSpPr>
        <p:grpSp>
          <p:nvGrpSpPr>
            <p:cNvPr id="147459" name="组合 1"/>
            <p:cNvGrpSpPr/>
            <p:nvPr/>
          </p:nvGrpSpPr>
          <p:grpSpPr>
            <a:xfrm>
              <a:off x="1035914" y="526716"/>
              <a:ext cx="3366770" cy="3364583"/>
              <a:chOff x="0" y="0"/>
              <a:chExt cx="2462737" cy="2461137"/>
            </a:xfrm>
          </p:grpSpPr>
          <p:sp>
            <p:nvSpPr>
              <p:cNvPr id="147460" name="燕尾形 3"/>
              <p:cNvSpPr/>
              <p:nvPr>
                <p:custDataLst>
                  <p:tags r:id="rId1"/>
                </p:custDataLst>
              </p:nvPr>
            </p:nvSpPr>
            <p:spPr>
              <a:xfrm rot="-5400000">
                <a:off x="952599" y="0"/>
                <a:ext cx="557087" cy="557087"/>
              </a:xfrm>
              <a:custGeom>
                <a:avLst/>
                <a:gdLst/>
                <a:ahLst/>
                <a:cxnLst>
                  <a:cxn ang="0">
                    <a:pos x="0" y="0"/>
                  </a:cxn>
                  <a:cxn ang="0">
                    <a:pos x="557087" y="278544"/>
                  </a:cxn>
                  <a:cxn ang="0">
                    <a:pos x="0" y="557087"/>
                  </a:cxn>
                  <a:cxn ang="0">
                    <a:pos x="278544" y="278544"/>
                  </a:cxn>
                  <a:cxn ang="0">
                    <a:pos x="0" y="0"/>
                  </a:cxn>
                </a:cxnLst>
                <a:pathLst>
                  <a:path w="1368152" h="1368152">
                    <a:moveTo>
                      <a:pt x="0" y="0"/>
                    </a:moveTo>
                    <a:lnTo>
                      <a:pt x="1368152" y="684076"/>
                    </a:lnTo>
                    <a:lnTo>
                      <a:pt x="0" y="1368152"/>
                    </a:lnTo>
                    <a:lnTo>
                      <a:pt x="684076" y="684076"/>
                    </a:lnTo>
                    <a:lnTo>
                      <a:pt x="0" y="0"/>
                    </a:lnTo>
                    <a:close/>
                  </a:path>
                </a:pathLst>
              </a:custGeom>
              <a:solidFill>
                <a:srgbClr val="FF9900"/>
              </a:solidFill>
              <a:ln w="9525">
                <a:noFill/>
              </a:ln>
            </p:spPr>
            <p:txBody>
              <a:bodyPr/>
              <a:p>
                <a:endParaRPr lang="zh-CN" altLang="en-US"/>
              </a:p>
            </p:txBody>
          </p:sp>
          <p:sp>
            <p:nvSpPr>
              <p:cNvPr id="147461" name="燕尾形 3"/>
              <p:cNvSpPr/>
              <p:nvPr>
                <p:custDataLst>
                  <p:tags r:id="rId2"/>
                </p:custDataLst>
              </p:nvPr>
            </p:nvSpPr>
            <p:spPr>
              <a:xfrm>
                <a:off x="1905650" y="953044"/>
                <a:ext cx="557087" cy="557087"/>
              </a:xfrm>
              <a:custGeom>
                <a:avLst/>
                <a:gdLst/>
                <a:ahLst/>
                <a:cxnLst>
                  <a:cxn ang="0">
                    <a:pos x="0" y="0"/>
                  </a:cxn>
                  <a:cxn ang="0">
                    <a:pos x="557087" y="278544"/>
                  </a:cxn>
                  <a:cxn ang="0">
                    <a:pos x="0" y="557087"/>
                  </a:cxn>
                  <a:cxn ang="0">
                    <a:pos x="278544" y="278544"/>
                  </a:cxn>
                  <a:cxn ang="0">
                    <a:pos x="0" y="0"/>
                  </a:cxn>
                </a:cxnLst>
                <a:pathLst>
                  <a:path w="1368152" h="1368152">
                    <a:moveTo>
                      <a:pt x="0" y="0"/>
                    </a:moveTo>
                    <a:lnTo>
                      <a:pt x="1368152" y="684076"/>
                    </a:lnTo>
                    <a:lnTo>
                      <a:pt x="0" y="1368152"/>
                    </a:lnTo>
                    <a:lnTo>
                      <a:pt x="684076" y="684076"/>
                    </a:lnTo>
                    <a:lnTo>
                      <a:pt x="0" y="0"/>
                    </a:lnTo>
                    <a:close/>
                  </a:path>
                </a:pathLst>
              </a:custGeom>
              <a:solidFill>
                <a:srgbClr val="FF9900"/>
              </a:solidFill>
              <a:ln w="9525">
                <a:noFill/>
              </a:ln>
            </p:spPr>
            <p:txBody>
              <a:bodyPr/>
              <a:p>
                <a:endParaRPr lang="zh-CN" altLang="en-US"/>
              </a:p>
            </p:txBody>
          </p:sp>
          <p:sp>
            <p:nvSpPr>
              <p:cNvPr id="147462" name="燕尾形 3"/>
              <p:cNvSpPr/>
              <p:nvPr>
                <p:custDataLst>
                  <p:tags r:id="rId3"/>
                </p:custDataLst>
              </p:nvPr>
            </p:nvSpPr>
            <p:spPr>
              <a:xfrm rot="-5400000" flipH="1" flipV="1">
                <a:off x="952599" y="1904030"/>
                <a:ext cx="557087" cy="557087"/>
              </a:xfrm>
              <a:custGeom>
                <a:avLst/>
                <a:gdLst/>
                <a:ahLst/>
                <a:cxnLst>
                  <a:cxn ang="0">
                    <a:pos x="0" y="0"/>
                  </a:cxn>
                  <a:cxn ang="0">
                    <a:pos x="557087" y="278544"/>
                  </a:cxn>
                  <a:cxn ang="0">
                    <a:pos x="0" y="557087"/>
                  </a:cxn>
                  <a:cxn ang="0">
                    <a:pos x="278544" y="278544"/>
                  </a:cxn>
                  <a:cxn ang="0">
                    <a:pos x="0" y="0"/>
                  </a:cxn>
                </a:cxnLst>
                <a:pathLst>
                  <a:path w="1368152" h="1368152">
                    <a:moveTo>
                      <a:pt x="0" y="0"/>
                    </a:moveTo>
                    <a:lnTo>
                      <a:pt x="1368152" y="684076"/>
                    </a:lnTo>
                    <a:lnTo>
                      <a:pt x="0" y="1368152"/>
                    </a:lnTo>
                    <a:lnTo>
                      <a:pt x="684076" y="684076"/>
                    </a:lnTo>
                    <a:lnTo>
                      <a:pt x="0" y="0"/>
                    </a:lnTo>
                    <a:close/>
                  </a:path>
                </a:pathLst>
              </a:custGeom>
              <a:solidFill>
                <a:srgbClr val="FF9900"/>
              </a:solidFill>
              <a:ln w="9525">
                <a:noFill/>
              </a:ln>
            </p:spPr>
            <p:txBody>
              <a:bodyPr/>
              <a:p>
                <a:endParaRPr lang="zh-CN" altLang="en-US"/>
              </a:p>
            </p:txBody>
          </p:sp>
          <p:sp>
            <p:nvSpPr>
              <p:cNvPr id="147463" name="燕尾形 3"/>
              <p:cNvSpPr/>
              <p:nvPr>
                <p:custDataLst>
                  <p:tags r:id="rId4"/>
                </p:custDataLst>
              </p:nvPr>
            </p:nvSpPr>
            <p:spPr>
              <a:xfrm flipH="1">
                <a:off x="0" y="951006"/>
                <a:ext cx="557087" cy="557087"/>
              </a:xfrm>
              <a:custGeom>
                <a:avLst/>
                <a:gdLst/>
                <a:ahLst/>
                <a:cxnLst>
                  <a:cxn ang="0">
                    <a:pos x="0" y="0"/>
                  </a:cxn>
                  <a:cxn ang="0">
                    <a:pos x="557087" y="278544"/>
                  </a:cxn>
                  <a:cxn ang="0">
                    <a:pos x="0" y="557087"/>
                  </a:cxn>
                  <a:cxn ang="0">
                    <a:pos x="278544" y="278544"/>
                  </a:cxn>
                  <a:cxn ang="0">
                    <a:pos x="0" y="0"/>
                  </a:cxn>
                </a:cxnLst>
                <a:pathLst>
                  <a:path w="1368152" h="1368152">
                    <a:moveTo>
                      <a:pt x="0" y="0"/>
                    </a:moveTo>
                    <a:lnTo>
                      <a:pt x="1368152" y="684076"/>
                    </a:lnTo>
                    <a:lnTo>
                      <a:pt x="0" y="1368152"/>
                    </a:lnTo>
                    <a:lnTo>
                      <a:pt x="684076" y="684076"/>
                    </a:lnTo>
                    <a:lnTo>
                      <a:pt x="0" y="0"/>
                    </a:lnTo>
                    <a:close/>
                  </a:path>
                </a:pathLst>
              </a:custGeom>
              <a:solidFill>
                <a:srgbClr val="FF9900"/>
              </a:solidFill>
              <a:ln w="9525">
                <a:noFill/>
              </a:ln>
            </p:spPr>
            <p:txBody>
              <a:bodyPr/>
              <a:p>
                <a:endParaRPr lang="zh-CN" altLang="en-US"/>
              </a:p>
            </p:txBody>
          </p:sp>
          <p:sp>
            <p:nvSpPr>
              <p:cNvPr id="147464" name="燕尾形 3"/>
              <p:cNvSpPr/>
              <p:nvPr>
                <p:custDataLst>
                  <p:tags r:id="rId5"/>
                </p:custDataLst>
              </p:nvPr>
            </p:nvSpPr>
            <p:spPr>
              <a:xfrm rot="-8100000">
                <a:off x="278523" y="277426"/>
                <a:ext cx="557087" cy="557087"/>
              </a:xfrm>
              <a:custGeom>
                <a:avLst/>
                <a:gdLst/>
                <a:ahLst/>
                <a:cxnLst>
                  <a:cxn ang="0">
                    <a:pos x="0" y="0"/>
                  </a:cxn>
                  <a:cxn ang="0">
                    <a:pos x="557087" y="278544"/>
                  </a:cxn>
                  <a:cxn ang="0">
                    <a:pos x="0" y="557087"/>
                  </a:cxn>
                  <a:cxn ang="0">
                    <a:pos x="278544" y="278544"/>
                  </a:cxn>
                  <a:cxn ang="0">
                    <a:pos x="0" y="0"/>
                  </a:cxn>
                </a:cxnLst>
                <a:pathLst>
                  <a:path w="1368152" h="1368152">
                    <a:moveTo>
                      <a:pt x="0" y="0"/>
                    </a:moveTo>
                    <a:lnTo>
                      <a:pt x="1368152" y="684076"/>
                    </a:lnTo>
                    <a:lnTo>
                      <a:pt x="0" y="1368152"/>
                    </a:lnTo>
                    <a:lnTo>
                      <a:pt x="684076" y="684076"/>
                    </a:lnTo>
                    <a:lnTo>
                      <a:pt x="0" y="0"/>
                    </a:lnTo>
                    <a:close/>
                  </a:path>
                </a:pathLst>
              </a:custGeom>
              <a:solidFill>
                <a:srgbClr val="1F8E8F"/>
              </a:solidFill>
              <a:ln w="9525">
                <a:noFill/>
              </a:ln>
            </p:spPr>
            <p:txBody>
              <a:bodyPr/>
              <a:p>
                <a:endParaRPr lang="zh-CN" altLang="en-US"/>
              </a:p>
            </p:txBody>
          </p:sp>
          <p:sp>
            <p:nvSpPr>
              <p:cNvPr id="147465" name="燕尾形 3"/>
              <p:cNvSpPr/>
              <p:nvPr>
                <p:custDataLst>
                  <p:tags r:id="rId6"/>
                </p:custDataLst>
              </p:nvPr>
            </p:nvSpPr>
            <p:spPr>
              <a:xfrm rot="8100000" flipH="1">
                <a:off x="1625063" y="278521"/>
                <a:ext cx="557087" cy="557087"/>
              </a:xfrm>
              <a:custGeom>
                <a:avLst/>
                <a:gdLst/>
                <a:ahLst/>
                <a:cxnLst>
                  <a:cxn ang="0">
                    <a:pos x="0" y="0"/>
                  </a:cxn>
                  <a:cxn ang="0">
                    <a:pos x="557087" y="278544"/>
                  </a:cxn>
                  <a:cxn ang="0">
                    <a:pos x="0" y="557087"/>
                  </a:cxn>
                  <a:cxn ang="0">
                    <a:pos x="278544" y="278544"/>
                  </a:cxn>
                  <a:cxn ang="0">
                    <a:pos x="0" y="0"/>
                  </a:cxn>
                </a:cxnLst>
                <a:pathLst>
                  <a:path w="1368152" h="1368152">
                    <a:moveTo>
                      <a:pt x="0" y="0"/>
                    </a:moveTo>
                    <a:lnTo>
                      <a:pt x="1368152" y="684076"/>
                    </a:lnTo>
                    <a:lnTo>
                      <a:pt x="0" y="1368152"/>
                    </a:lnTo>
                    <a:lnTo>
                      <a:pt x="684076" y="684076"/>
                    </a:lnTo>
                    <a:lnTo>
                      <a:pt x="0" y="0"/>
                    </a:lnTo>
                    <a:close/>
                  </a:path>
                </a:pathLst>
              </a:custGeom>
              <a:solidFill>
                <a:srgbClr val="1F8E8F"/>
              </a:solidFill>
              <a:ln w="9525">
                <a:noFill/>
              </a:ln>
            </p:spPr>
            <p:txBody>
              <a:bodyPr/>
              <a:p>
                <a:endParaRPr lang="zh-CN" altLang="en-US"/>
              </a:p>
            </p:txBody>
          </p:sp>
          <p:sp>
            <p:nvSpPr>
              <p:cNvPr id="147466" name="燕尾形 3"/>
              <p:cNvSpPr/>
              <p:nvPr>
                <p:custDataLst>
                  <p:tags r:id="rId7"/>
                </p:custDataLst>
              </p:nvPr>
            </p:nvSpPr>
            <p:spPr>
              <a:xfrm rot="8100000" flipV="1">
                <a:off x="278523" y="1625485"/>
                <a:ext cx="557087" cy="557087"/>
              </a:xfrm>
              <a:custGeom>
                <a:avLst/>
                <a:gdLst/>
                <a:ahLst/>
                <a:cxnLst>
                  <a:cxn ang="0">
                    <a:pos x="0" y="0"/>
                  </a:cxn>
                  <a:cxn ang="0">
                    <a:pos x="557087" y="278544"/>
                  </a:cxn>
                  <a:cxn ang="0">
                    <a:pos x="0" y="557087"/>
                  </a:cxn>
                  <a:cxn ang="0">
                    <a:pos x="278544" y="278544"/>
                  </a:cxn>
                  <a:cxn ang="0">
                    <a:pos x="0" y="0"/>
                  </a:cxn>
                </a:cxnLst>
                <a:pathLst>
                  <a:path w="1368152" h="1368152">
                    <a:moveTo>
                      <a:pt x="0" y="0"/>
                    </a:moveTo>
                    <a:lnTo>
                      <a:pt x="1368152" y="684076"/>
                    </a:lnTo>
                    <a:lnTo>
                      <a:pt x="0" y="1368152"/>
                    </a:lnTo>
                    <a:lnTo>
                      <a:pt x="684076" y="684076"/>
                    </a:lnTo>
                    <a:lnTo>
                      <a:pt x="0" y="0"/>
                    </a:lnTo>
                    <a:close/>
                  </a:path>
                </a:pathLst>
              </a:custGeom>
              <a:solidFill>
                <a:srgbClr val="1F8E8F"/>
              </a:solidFill>
              <a:ln w="9525">
                <a:noFill/>
              </a:ln>
            </p:spPr>
            <p:txBody>
              <a:bodyPr/>
              <a:p>
                <a:endParaRPr lang="zh-CN" altLang="en-US"/>
              </a:p>
            </p:txBody>
          </p:sp>
          <p:sp>
            <p:nvSpPr>
              <p:cNvPr id="147467" name="燕尾形 3"/>
              <p:cNvSpPr/>
              <p:nvPr>
                <p:custDataLst>
                  <p:tags r:id="rId8"/>
                </p:custDataLst>
              </p:nvPr>
            </p:nvSpPr>
            <p:spPr>
              <a:xfrm rot="-8100000" flipH="1" flipV="1">
                <a:off x="1625063" y="1625486"/>
                <a:ext cx="557087" cy="557087"/>
              </a:xfrm>
              <a:custGeom>
                <a:avLst/>
                <a:gdLst/>
                <a:ahLst/>
                <a:cxnLst>
                  <a:cxn ang="0">
                    <a:pos x="0" y="0"/>
                  </a:cxn>
                  <a:cxn ang="0">
                    <a:pos x="557087" y="278544"/>
                  </a:cxn>
                  <a:cxn ang="0">
                    <a:pos x="0" y="557087"/>
                  </a:cxn>
                  <a:cxn ang="0">
                    <a:pos x="278544" y="278544"/>
                  </a:cxn>
                  <a:cxn ang="0">
                    <a:pos x="0" y="0"/>
                  </a:cxn>
                </a:cxnLst>
                <a:pathLst>
                  <a:path w="1368152" h="1368152">
                    <a:moveTo>
                      <a:pt x="0" y="0"/>
                    </a:moveTo>
                    <a:lnTo>
                      <a:pt x="1368152" y="684076"/>
                    </a:lnTo>
                    <a:lnTo>
                      <a:pt x="0" y="1368152"/>
                    </a:lnTo>
                    <a:lnTo>
                      <a:pt x="684076" y="684076"/>
                    </a:lnTo>
                    <a:lnTo>
                      <a:pt x="0" y="0"/>
                    </a:lnTo>
                    <a:close/>
                  </a:path>
                </a:pathLst>
              </a:custGeom>
              <a:solidFill>
                <a:srgbClr val="1F8E8F"/>
              </a:solidFill>
              <a:ln w="9525">
                <a:noFill/>
              </a:ln>
            </p:spPr>
            <p:txBody>
              <a:bodyPr/>
              <a:p>
                <a:endParaRPr lang="zh-CN" altLang="en-US"/>
              </a:p>
            </p:txBody>
          </p:sp>
        </p:grpSp>
        <p:sp>
          <p:nvSpPr>
            <p:cNvPr id="147468" name="矩形 10"/>
            <p:cNvSpPr/>
            <p:nvPr>
              <p:custDataLst>
                <p:tags r:id="rId9"/>
              </p:custDataLst>
            </p:nvPr>
          </p:nvSpPr>
          <p:spPr>
            <a:xfrm>
              <a:off x="2017179" y="1675286"/>
              <a:ext cx="1433990" cy="914983"/>
            </a:xfrm>
            <a:prstGeom prst="rect">
              <a:avLst/>
            </a:prstGeom>
            <a:noFill/>
            <a:ln w="9525">
              <a:noFill/>
            </a:ln>
          </p:spPr>
          <p:txBody>
            <a:bodyPr anchor="t" anchorCtr="0">
              <a:spAutoFit/>
            </a:bodyPr>
            <a:p>
              <a:pPr algn="ctr" eaLnBrk="0" hangingPunct="0"/>
              <a:r>
                <a:rPr lang="zh-CN" altLang="en-US" sz="1800" b="1" dirty="0">
                  <a:solidFill>
                    <a:schemeClr val="bg1"/>
                  </a:solidFill>
                  <a:latin typeface="微软雅黑" panose="020B0503020204020204" pitchFamily="34" charset="-122"/>
                  <a:ea typeface="微软雅黑" panose="020B0503020204020204" pitchFamily="34" charset="-122"/>
                </a:rPr>
                <a:t>非货币形式</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
          <p:nvSpPr>
            <p:cNvPr id="147469" name="文本框 11"/>
            <p:cNvSpPr/>
            <p:nvPr>
              <p:custDataLst>
                <p:tags r:id="rId10"/>
              </p:custDataLst>
            </p:nvPr>
          </p:nvSpPr>
          <p:spPr>
            <a:xfrm>
              <a:off x="1901303" y="0"/>
              <a:ext cx="1553124" cy="521516"/>
            </a:xfrm>
            <a:prstGeom prst="rect">
              <a:avLst/>
            </a:prstGeom>
            <a:noFill/>
            <a:ln w="9525">
              <a:noFill/>
            </a:ln>
          </p:spPr>
          <p:txBody>
            <a:bodyPr wrap="none" anchor="t" anchorCtr="0">
              <a:spAutoFit/>
            </a:bodyPr>
            <a:p>
              <a:pPr eaLnBrk="0" hangingPunct="0"/>
              <a:r>
                <a:rPr lang="zh-CN" altLang="en-US" sz="1800" b="1"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rPr>
                <a:t>固定资产</a:t>
              </a:r>
              <a:endParaRPr lang="zh-CN" altLang="en-US" sz="1800" b="1"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endParaRPr>
            </a:p>
          </p:txBody>
        </p:sp>
        <p:sp>
          <p:nvSpPr>
            <p:cNvPr id="147470" name="文本框 12"/>
            <p:cNvSpPr/>
            <p:nvPr>
              <p:custDataLst>
                <p:tags r:id="rId11"/>
              </p:custDataLst>
            </p:nvPr>
          </p:nvSpPr>
          <p:spPr>
            <a:xfrm>
              <a:off x="3984334" y="707454"/>
              <a:ext cx="1568312" cy="522848"/>
            </a:xfrm>
            <a:prstGeom prst="rect">
              <a:avLst/>
            </a:prstGeom>
            <a:noFill/>
            <a:ln w="9525">
              <a:noFill/>
            </a:ln>
          </p:spPr>
          <p:txBody>
            <a:bodyPr wrap="none" anchor="t" anchorCtr="0">
              <a:spAutoFit/>
            </a:bodyPr>
            <a:p>
              <a:pPr eaLnBrk="0" hangingPunct="0"/>
              <a:r>
                <a:rPr lang="zh-CN" altLang="en-US" sz="1800"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rPr>
                <a:t>生物资产</a:t>
              </a:r>
              <a:endParaRPr lang="zh-CN" altLang="en-US" sz="1800"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endParaRPr>
            </a:p>
          </p:txBody>
        </p:sp>
        <p:sp>
          <p:nvSpPr>
            <p:cNvPr id="147471" name="文本框 13"/>
            <p:cNvSpPr/>
            <p:nvPr>
              <p:custDataLst>
                <p:tags r:id="rId12"/>
              </p:custDataLst>
            </p:nvPr>
          </p:nvSpPr>
          <p:spPr>
            <a:xfrm>
              <a:off x="4566297" y="2012635"/>
              <a:ext cx="1568312" cy="522848"/>
            </a:xfrm>
            <a:prstGeom prst="rect">
              <a:avLst/>
            </a:prstGeom>
            <a:noFill/>
            <a:ln w="9525">
              <a:noFill/>
            </a:ln>
          </p:spPr>
          <p:txBody>
            <a:bodyPr wrap="none" anchor="t" anchorCtr="0">
              <a:spAutoFit/>
            </a:bodyPr>
            <a:p>
              <a:pPr eaLnBrk="0" hangingPunct="0"/>
              <a:r>
                <a:rPr lang="zh-CN" altLang="en-US" sz="1800"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rPr>
                <a:t>无形资产</a:t>
              </a:r>
              <a:endParaRPr lang="zh-CN" altLang="en-US" sz="1800"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endParaRPr>
            </a:p>
          </p:txBody>
        </p:sp>
        <p:sp>
          <p:nvSpPr>
            <p:cNvPr id="147472" name="文本框 14"/>
            <p:cNvSpPr/>
            <p:nvPr>
              <p:custDataLst>
                <p:tags r:id="rId13"/>
              </p:custDataLst>
            </p:nvPr>
          </p:nvSpPr>
          <p:spPr>
            <a:xfrm>
              <a:off x="3984334" y="3310451"/>
              <a:ext cx="1568312" cy="522848"/>
            </a:xfrm>
            <a:prstGeom prst="rect">
              <a:avLst/>
            </a:prstGeom>
            <a:noFill/>
            <a:ln w="9525">
              <a:noFill/>
            </a:ln>
          </p:spPr>
          <p:txBody>
            <a:bodyPr wrap="none" anchor="t" anchorCtr="0">
              <a:spAutoFit/>
            </a:bodyPr>
            <a:p>
              <a:pPr eaLnBrk="0" hangingPunct="0"/>
              <a:r>
                <a:rPr lang="zh-CN" altLang="en-US" sz="1800"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rPr>
                <a:t>股权投资</a:t>
              </a:r>
              <a:endParaRPr lang="zh-CN" altLang="en-US" sz="1800"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endParaRPr>
            </a:p>
          </p:txBody>
        </p:sp>
        <p:sp>
          <p:nvSpPr>
            <p:cNvPr id="147473" name="文本框 15"/>
            <p:cNvSpPr/>
            <p:nvPr>
              <p:custDataLst>
                <p:tags r:id="rId14"/>
              </p:custDataLst>
            </p:nvPr>
          </p:nvSpPr>
          <p:spPr>
            <a:xfrm>
              <a:off x="2241965" y="4006702"/>
              <a:ext cx="914848" cy="522848"/>
            </a:xfrm>
            <a:prstGeom prst="rect">
              <a:avLst/>
            </a:prstGeom>
            <a:noFill/>
            <a:ln w="9525">
              <a:noFill/>
            </a:ln>
          </p:spPr>
          <p:txBody>
            <a:bodyPr wrap="none" anchor="t" anchorCtr="0">
              <a:spAutoFit/>
            </a:bodyPr>
            <a:p>
              <a:pPr eaLnBrk="0" hangingPunct="0"/>
              <a:r>
                <a:rPr lang="zh-CN" altLang="en-US" sz="1800"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rPr>
                <a:t>存货</a:t>
              </a:r>
              <a:endParaRPr lang="zh-CN" altLang="en-US" sz="1800"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endParaRPr>
            </a:p>
          </p:txBody>
        </p:sp>
        <p:sp>
          <p:nvSpPr>
            <p:cNvPr id="147474" name="文本框 16"/>
            <p:cNvSpPr/>
            <p:nvPr>
              <p:custDataLst>
                <p:tags r:id="rId15"/>
              </p:custDataLst>
            </p:nvPr>
          </p:nvSpPr>
          <p:spPr>
            <a:xfrm>
              <a:off x="-520993" y="3337384"/>
              <a:ext cx="2581881" cy="1169237"/>
            </a:xfrm>
            <a:prstGeom prst="rect">
              <a:avLst/>
            </a:prstGeom>
            <a:noFill/>
            <a:ln w="9525">
              <a:noFill/>
            </a:ln>
          </p:spPr>
          <p:txBody>
            <a:bodyPr anchor="t" anchorCtr="0">
              <a:spAutoFit/>
            </a:bodyPr>
            <a:p>
              <a:pPr algn="ctr" eaLnBrk="0" hangingPunct="0">
                <a:lnSpc>
                  <a:spcPct val="140000"/>
                </a:lnSpc>
              </a:pPr>
              <a:r>
                <a:rPr lang="zh-CN" altLang="en-US" sz="1800"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rPr>
                <a:t>不准备持有至到期的债券投</a:t>
              </a:r>
              <a:r>
                <a:rPr lang="zh-CN" altLang="en-US" sz="1800" dirty="0">
                  <a:solidFill>
                    <a:schemeClr val="bg1"/>
                  </a:solidFill>
                  <a:latin typeface="微软雅黑" panose="020B0503020204020204" pitchFamily="34" charset="-122"/>
                  <a:ea typeface="微软雅黑" panose="020B0503020204020204" pitchFamily="34" charset="-122"/>
                  <a:sym typeface="Segoe UI Light" panose="020B0502040204020203" pitchFamily="34" charset="0"/>
                </a:rPr>
                <a:t>资</a:t>
              </a:r>
              <a:endParaRPr lang="zh-CN" altLang="en-US" sz="1800" dirty="0">
                <a:solidFill>
                  <a:schemeClr val="bg1"/>
                </a:solidFill>
                <a:latin typeface="微软雅黑" panose="020B0503020204020204" pitchFamily="34" charset="-122"/>
                <a:ea typeface="微软雅黑" panose="020B0503020204020204" pitchFamily="34" charset="-122"/>
                <a:sym typeface="Segoe UI Light" panose="020B0502040204020203" pitchFamily="34" charset="0"/>
              </a:endParaRPr>
            </a:p>
          </p:txBody>
        </p:sp>
        <p:sp>
          <p:nvSpPr>
            <p:cNvPr id="147475" name="文本框 17"/>
            <p:cNvSpPr/>
            <p:nvPr>
              <p:custDataLst>
                <p:tags r:id="rId16"/>
              </p:custDataLst>
            </p:nvPr>
          </p:nvSpPr>
          <p:spPr>
            <a:xfrm>
              <a:off x="1" y="2006064"/>
              <a:ext cx="914848" cy="522848"/>
            </a:xfrm>
            <a:prstGeom prst="rect">
              <a:avLst/>
            </a:prstGeom>
            <a:noFill/>
            <a:ln w="9525">
              <a:noFill/>
            </a:ln>
          </p:spPr>
          <p:txBody>
            <a:bodyPr wrap="none" anchor="t" anchorCtr="0">
              <a:spAutoFit/>
            </a:bodyPr>
            <a:p>
              <a:pPr eaLnBrk="0" hangingPunct="0"/>
              <a:r>
                <a:rPr lang="zh-CN" altLang="en-US" sz="1800"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rPr>
                <a:t>劳务</a:t>
              </a:r>
              <a:endParaRPr lang="zh-CN" altLang="en-US" sz="1800"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endParaRPr>
            </a:p>
          </p:txBody>
        </p:sp>
        <p:sp>
          <p:nvSpPr>
            <p:cNvPr id="147476" name="文本框 18"/>
            <p:cNvSpPr/>
            <p:nvPr>
              <p:custDataLst>
                <p:tags r:id="rId17"/>
              </p:custDataLst>
            </p:nvPr>
          </p:nvSpPr>
          <p:spPr>
            <a:xfrm>
              <a:off x="1" y="707454"/>
              <a:ext cx="1568312" cy="522848"/>
            </a:xfrm>
            <a:prstGeom prst="rect">
              <a:avLst/>
            </a:prstGeom>
            <a:noFill/>
            <a:ln w="9525">
              <a:noFill/>
            </a:ln>
          </p:spPr>
          <p:txBody>
            <a:bodyPr wrap="none" anchor="t" anchorCtr="0">
              <a:spAutoFit/>
            </a:bodyPr>
            <a:p>
              <a:pPr eaLnBrk="0" hangingPunct="0"/>
              <a:r>
                <a:rPr lang="zh-CN" altLang="en-US" sz="1800"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rPr>
                <a:t>有关权益</a:t>
              </a:r>
              <a:endParaRPr lang="zh-CN" altLang="en-US" sz="1800" dirty="0">
                <a:solidFill>
                  <a:schemeClr val="tx1"/>
                </a:solidFill>
                <a:latin typeface="微软雅黑" panose="020B0503020204020204" pitchFamily="34" charset="-122"/>
                <a:ea typeface="微软雅黑" panose="020B0503020204020204" pitchFamily="34" charset="-122"/>
                <a:sym typeface="Segoe UI Light" panose="020B0502040204020203" pitchFamily="34" charset="0"/>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8481" name="Group 21"/>
          <p:cNvGrpSpPr/>
          <p:nvPr/>
        </p:nvGrpSpPr>
        <p:grpSpPr>
          <a:xfrm>
            <a:off x="1258888" y="1268413"/>
            <a:ext cx="6399212" cy="4392612"/>
            <a:chOff x="22" y="527"/>
            <a:chExt cx="5375" cy="3356"/>
          </a:xfrm>
        </p:grpSpPr>
        <p:sp>
          <p:nvSpPr>
            <p:cNvPr id="175109" name="Oval 5"/>
            <p:cNvSpPr>
              <a:spLocks noChangeArrowheads="1"/>
            </p:cNvSpPr>
            <p:nvPr>
              <p:custDataLst>
                <p:tags r:id="rId1"/>
              </p:custDataLst>
            </p:nvPr>
          </p:nvSpPr>
          <p:spPr bwMode="auto">
            <a:xfrm>
              <a:off x="22" y="527"/>
              <a:ext cx="5375" cy="3298"/>
            </a:xfrm>
            <a:prstGeom prst="ellipse">
              <a:avLst/>
            </a:prstGeom>
            <a:gradFill rotWithShape="1">
              <a:gsLst>
                <a:gs pos="0">
                  <a:srgbClr val="FFCC00">
                    <a:gamma/>
                    <a:shade val="46275"/>
                    <a:invGamma/>
                  </a:srgbClr>
                </a:gs>
                <a:gs pos="100000">
                  <a:srgbClr val="FFCC00"/>
                </a:gs>
              </a:gsLst>
              <a:path path="shape">
                <a:fillToRect l="50000" t="50000" r="50000" b="50000"/>
              </a:path>
            </a:gradFill>
            <a:ln w="9525">
              <a:noFill/>
              <a:round/>
            </a:ln>
            <a:effectLst>
              <a:outerShdw dist="107763" dir="2700000" algn="ctr" rotWithShape="0">
                <a:srgbClr val="006600"/>
              </a:outerShdw>
            </a:effectLst>
          </p:spPr>
          <p:txBody>
            <a:bodyPr wrap="none" anchor="ctr"/>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100" b="1"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148483" name="Oval 6"/>
            <p:cNvSpPr/>
            <p:nvPr>
              <p:custDataLst>
                <p:tags r:id="rId2"/>
              </p:custDataLst>
            </p:nvPr>
          </p:nvSpPr>
          <p:spPr>
            <a:xfrm>
              <a:off x="407" y="1116"/>
              <a:ext cx="1361" cy="907"/>
            </a:xfrm>
            <a:prstGeom prst="ellipse">
              <a:avLst/>
            </a:prstGeom>
            <a:solidFill>
              <a:srgbClr val="FFFF99"/>
            </a:solidFill>
            <a:ln w="9525">
              <a:noFill/>
            </a:ln>
            <a:effectLst>
              <a:outerShdw dist="107763" dir="2699999" algn="ctr" rotWithShape="0">
                <a:srgbClr val="006600"/>
              </a:outerShdw>
            </a:effectLst>
          </p:spPr>
          <p:txBody>
            <a:bodyPr wrap="none" anchor="ctr" anchorCtr="0"/>
            <a:p>
              <a:pPr algn="ctr" eaLnBrk="0" hangingPunct="0"/>
              <a:r>
                <a:rPr lang="zh-CN" altLang="en-US" sz="1800" b="1" dirty="0">
                  <a:solidFill>
                    <a:srgbClr val="000000"/>
                  </a:solidFill>
                  <a:latin typeface="Times New Roman" panose="02020603050405020304" pitchFamily="18" charset="0"/>
                  <a:ea typeface="黑体" panose="02010609060101010101" pitchFamily="49" charset="-122"/>
                </a:rPr>
                <a:t>销售货物</a:t>
              </a:r>
              <a:endParaRPr lang="zh-CN" altLang="en-US" sz="1800" b="1" dirty="0">
                <a:solidFill>
                  <a:srgbClr val="000000"/>
                </a:solidFill>
                <a:latin typeface="Times New Roman" panose="02020603050405020304" pitchFamily="18" charset="0"/>
                <a:ea typeface="黑体" panose="02010609060101010101" pitchFamily="49" charset="-122"/>
              </a:endParaRPr>
            </a:p>
            <a:p>
              <a:pPr algn="ctr" eaLnBrk="0" hangingPunct="0"/>
              <a:r>
                <a:rPr lang="zh-CN" altLang="en-US" sz="1800" b="1" dirty="0">
                  <a:solidFill>
                    <a:srgbClr val="000000"/>
                  </a:solidFill>
                  <a:latin typeface="Times New Roman" panose="02020603050405020304" pitchFamily="18" charset="0"/>
                  <a:ea typeface="黑体" panose="02010609060101010101" pitchFamily="49" charset="-122"/>
                </a:rPr>
                <a:t>收入</a:t>
              </a:r>
              <a:endParaRPr lang="zh-CN" altLang="en-US" sz="1800" b="1" dirty="0">
                <a:solidFill>
                  <a:srgbClr val="000000"/>
                </a:solidFill>
                <a:latin typeface="Times New Roman" panose="02020603050405020304" pitchFamily="18" charset="0"/>
                <a:ea typeface="黑体" panose="02010609060101010101" pitchFamily="49" charset="-122"/>
              </a:endParaRPr>
            </a:p>
          </p:txBody>
        </p:sp>
        <p:sp>
          <p:nvSpPr>
            <p:cNvPr id="148484" name="Oval 7"/>
            <p:cNvSpPr/>
            <p:nvPr>
              <p:custDataLst>
                <p:tags r:id="rId3"/>
              </p:custDataLst>
            </p:nvPr>
          </p:nvSpPr>
          <p:spPr>
            <a:xfrm>
              <a:off x="1949" y="1479"/>
              <a:ext cx="1042" cy="665"/>
            </a:xfrm>
            <a:prstGeom prst="ellipse">
              <a:avLst/>
            </a:prstGeom>
            <a:solidFill>
              <a:srgbClr val="FFFF99"/>
            </a:solidFill>
            <a:ln w="9525">
              <a:noFill/>
            </a:ln>
            <a:effectLst>
              <a:outerShdw dist="107763" dir="2699999" algn="ctr" rotWithShape="0">
                <a:srgbClr val="006600"/>
              </a:outerShdw>
            </a:effectLst>
          </p:spPr>
          <p:txBody>
            <a:bodyPr wrap="none" anchor="ctr" anchorCtr="0"/>
            <a:p>
              <a:pPr algn="ctr" eaLnBrk="0" hangingPunct="0"/>
              <a:r>
                <a:rPr lang="zh-CN" altLang="en-US" sz="1500" b="1" dirty="0">
                  <a:solidFill>
                    <a:srgbClr val="000000"/>
                  </a:solidFill>
                  <a:latin typeface="Times New Roman" panose="02020603050405020304" pitchFamily="18" charset="0"/>
                  <a:ea typeface="宋体" panose="02010600030101010101" pitchFamily="2" charset="-122"/>
                </a:rPr>
                <a:t>转让财产收入</a:t>
              </a:r>
              <a:endParaRPr lang="zh-CN" altLang="en-US" sz="1500" b="1" dirty="0">
                <a:solidFill>
                  <a:srgbClr val="000000"/>
                </a:solidFill>
                <a:latin typeface="Times New Roman" panose="02020603050405020304" pitchFamily="18" charset="0"/>
                <a:ea typeface="宋体" panose="02010600030101010101" pitchFamily="2" charset="-122"/>
              </a:endParaRPr>
            </a:p>
          </p:txBody>
        </p:sp>
        <p:sp>
          <p:nvSpPr>
            <p:cNvPr id="148485" name="Oval 8"/>
            <p:cNvSpPr/>
            <p:nvPr>
              <p:custDataLst>
                <p:tags r:id="rId4"/>
              </p:custDataLst>
            </p:nvPr>
          </p:nvSpPr>
          <p:spPr>
            <a:xfrm>
              <a:off x="3038" y="1388"/>
              <a:ext cx="1008" cy="528"/>
            </a:xfrm>
            <a:prstGeom prst="ellipse">
              <a:avLst/>
            </a:prstGeom>
            <a:solidFill>
              <a:srgbClr val="FFFF99"/>
            </a:solidFill>
            <a:ln w="9525">
              <a:noFill/>
            </a:ln>
            <a:effectLst>
              <a:outerShdw dist="107763" dir="2699999" algn="ctr" rotWithShape="0">
                <a:srgbClr val="006600"/>
              </a:outerShdw>
            </a:effectLst>
          </p:spPr>
          <p:txBody>
            <a:bodyPr wrap="none" anchor="ctr" anchorCtr="0"/>
            <a:p>
              <a:pPr algn="ctr" eaLnBrk="0" hangingPunct="0"/>
              <a:r>
                <a:rPr lang="zh-CN" altLang="en-US" sz="1500" b="1" dirty="0">
                  <a:solidFill>
                    <a:srgbClr val="000000"/>
                  </a:solidFill>
                  <a:latin typeface="Times New Roman" panose="02020603050405020304" pitchFamily="18" charset="0"/>
                  <a:ea typeface="宋体" panose="02010600030101010101" pitchFamily="2" charset="-122"/>
                </a:rPr>
                <a:t>接受捐赠收入</a:t>
              </a:r>
              <a:endParaRPr lang="zh-CN" altLang="en-US" sz="1500" b="1" dirty="0">
                <a:solidFill>
                  <a:srgbClr val="000000"/>
                </a:solidFill>
                <a:latin typeface="Times New Roman" panose="02020603050405020304" pitchFamily="18" charset="0"/>
                <a:ea typeface="宋体" panose="02010600030101010101" pitchFamily="2" charset="-122"/>
              </a:endParaRPr>
            </a:p>
          </p:txBody>
        </p:sp>
        <p:sp>
          <p:nvSpPr>
            <p:cNvPr id="175113" name="Oval 9"/>
            <p:cNvSpPr>
              <a:spLocks noChangeArrowheads="1"/>
            </p:cNvSpPr>
            <p:nvPr>
              <p:custDataLst>
                <p:tags r:id="rId5"/>
              </p:custDataLst>
            </p:nvPr>
          </p:nvSpPr>
          <p:spPr bwMode="auto">
            <a:xfrm>
              <a:off x="3038" y="708"/>
              <a:ext cx="1104" cy="528"/>
            </a:xfrm>
            <a:prstGeom prst="ellipse">
              <a:avLst/>
            </a:prstGeom>
            <a:solidFill>
              <a:srgbClr val="FFFF99"/>
            </a:solidFill>
            <a:ln w="9525">
              <a:noFill/>
              <a:round/>
            </a:ln>
            <a:effectLst>
              <a:outerShdw dist="107763" dir="2700000" algn="ctr" rotWithShape="0">
                <a:srgbClr val="006600"/>
              </a:outerShdw>
            </a:effectLst>
          </p:spPr>
          <p:txBody>
            <a:bodyPr wrap="none" anchor="ctr"/>
            <a:p>
              <a:pPr marL="0" marR="0" lvl="0" indent="0" algn="ctr" defTabSz="914400" rtl="0" eaLnBrk="1" fontAlgn="base" latinLnBrk="0" hangingPunct="1">
                <a:lnSpc>
                  <a:spcPct val="100000"/>
                </a:lnSpc>
                <a:spcBef>
                  <a:spcPct val="0"/>
                </a:spcBef>
                <a:spcAft>
                  <a:spcPct val="0"/>
                </a:spcAft>
                <a:buClrTx/>
                <a:buSzTx/>
                <a:buFontTx/>
                <a:buNone/>
                <a:defRPr/>
              </a:pPr>
              <a:r>
                <a:rPr kumimoji="1" lang="zh-CN" altLang="en-US" sz="1500" b="1"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mn-cs"/>
                </a:rPr>
                <a:t>利息收入</a:t>
              </a:r>
              <a:endParaRPr kumimoji="1" lang="zh-CN" altLang="en-US" sz="1500" b="1"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148487" name="Oval 10"/>
            <p:cNvSpPr/>
            <p:nvPr>
              <p:custDataLst>
                <p:tags r:id="rId6"/>
              </p:custDataLst>
            </p:nvPr>
          </p:nvSpPr>
          <p:spPr>
            <a:xfrm>
              <a:off x="1564" y="708"/>
              <a:ext cx="1361" cy="635"/>
            </a:xfrm>
            <a:prstGeom prst="ellipse">
              <a:avLst/>
            </a:prstGeom>
            <a:solidFill>
              <a:srgbClr val="FFFF99"/>
            </a:solidFill>
            <a:ln w="9525">
              <a:noFill/>
            </a:ln>
            <a:effectLst>
              <a:outerShdw dist="107763" dir="2699999" algn="ctr" rotWithShape="0">
                <a:srgbClr val="006600"/>
              </a:outerShdw>
            </a:effectLst>
          </p:spPr>
          <p:txBody>
            <a:bodyPr wrap="none" anchor="ctr" anchorCtr="0"/>
            <a:p>
              <a:pPr algn="ctr" eaLnBrk="0" hangingPunct="0"/>
              <a:r>
                <a:rPr lang="zh-CN" altLang="en-US" sz="1500" b="1" dirty="0">
                  <a:solidFill>
                    <a:srgbClr val="000000"/>
                  </a:solidFill>
                  <a:latin typeface="Arial" panose="020B0604020202020204" pitchFamily="34" charset="0"/>
                  <a:ea typeface="宋体" panose="02010600030101010101" pitchFamily="2" charset="-122"/>
                </a:rPr>
                <a:t>股息、红利等</a:t>
              </a:r>
              <a:endParaRPr lang="zh-CN" altLang="en-US" sz="1500" b="1" dirty="0">
                <a:solidFill>
                  <a:srgbClr val="000000"/>
                </a:solidFill>
                <a:latin typeface="Arial" panose="020B0604020202020204" pitchFamily="34" charset="0"/>
                <a:ea typeface="宋体" panose="02010600030101010101" pitchFamily="2" charset="-122"/>
              </a:endParaRPr>
            </a:p>
            <a:p>
              <a:pPr algn="ctr" eaLnBrk="0" hangingPunct="0"/>
              <a:r>
                <a:rPr lang="zh-CN" altLang="en-US" sz="1500" b="1" dirty="0">
                  <a:solidFill>
                    <a:srgbClr val="000000"/>
                  </a:solidFill>
                  <a:latin typeface="Arial" panose="020B0604020202020204" pitchFamily="34" charset="0"/>
                  <a:ea typeface="宋体" panose="02010600030101010101" pitchFamily="2" charset="-122"/>
                </a:rPr>
                <a:t>权益性</a:t>
              </a:r>
              <a:r>
                <a:rPr lang="zh-CN" altLang="en-US" sz="1500" b="1" dirty="0">
                  <a:solidFill>
                    <a:srgbClr val="000000"/>
                  </a:solidFill>
                  <a:latin typeface="Times New Roman" panose="02020603050405020304" pitchFamily="18" charset="0"/>
                  <a:ea typeface="宋体" panose="02010600030101010101" pitchFamily="2" charset="-122"/>
                </a:rPr>
                <a:t>投资收益</a:t>
              </a:r>
              <a:endParaRPr lang="zh-CN" altLang="en-US" sz="1500" b="1" dirty="0">
                <a:solidFill>
                  <a:srgbClr val="000000"/>
                </a:solidFill>
                <a:latin typeface="Times New Roman" panose="02020603050405020304" pitchFamily="18" charset="0"/>
                <a:ea typeface="宋体" panose="02010600030101010101" pitchFamily="2" charset="-122"/>
              </a:endParaRPr>
            </a:p>
          </p:txBody>
        </p:sp>
        <p:sp>
          <p:nvSpPr>
            <p:cNvPr id="148488" name="Oval 11"/>
            <p:cNvSpPr/>
            <p:nvPr>
              <p:custDataLst>
                <p:tags r:id="rId7"/>
              </p:custDataLst>
            </p:nvPr>
          </p:nvSpPr>
          <p:spPr>
            <a:xfrm>
              <a:off x="1632" y="2976"/>
              <a:ext cx="1172" cy="665"/>
            </a:xfrm>
            <a:prstGeom prst="ellipse">
              <a:avLst/>
            </a:prstGeom>
            <a:solidFill>
              <a:srgbClr val="FFFF99"/>
            </a:solidFill>
            <a:ln w="9525">
              <a:noFill/>
            </a:ln>
            <a:effectLst>
              <a:outerShdw dist="107763" dir="2699999" algn="ctr" rotWithShape="0">
                <a:srgbClr val="006600"/>
              </a:outerShdw>
            </a:effectLst>
          </p:spPr>
          <p:txBody>
            <a:bodyPr wrap="none" anchor="ctr" anchorCtr="0"/>
            <a:p>
              <a:pPr algn="ctr" eaLnBrk="0" hangingPunct="0"/>
              <a:r>
                <a:rPr lang="zh-CN" altLang="en-US" sz="1500" b="1" dirty="0">
                  <a:solidFill>
                    <a:srgbClr val="000000"/>
                  </a:solidFill>
                  <a:latin typeface="Times New Roman" panose="02020603050405020304" pitchFamily="18" charset="0"/>
                  <a:ea typeface="宋体" panose="02010600030101010101" pitchFamily="2" charset="-122"/>
                </a:rPr>
                <a:t>特许权使用费</a:t>
              </a:r>
              <a:endParaRPr lang="zh-CN" altLang="en-US" sz="1500" b="1" dirty="0">
                <a:solidFill>
                  <a:srgbClr val="000000"/>
                </a:solidFill>
                <a:latin typeface="Times New Roman" panose="02020603050405020304" pitchFamily="18" charset="0"/>
                <a:ea typeface="宋体" panose="02010600030101010101" pitchFamily="2" charset="-122"/>
              </a:endParaRPr>
            </a:p>
            <a:p>
              <a:pPr algn="ctr" eaLnBrk="0" hangingPunct="0"/>
              <a:r>
                <a:rPr lang="zh-CN" altLang="en-US" sz="1500" b="1" dirty="0">
                  <a:solidFill>
                    <a:srgbClr val="000000"/>
                  </a:solidFill>
                  <a:latin typeface="Times New Roman" panose="02020603050405020304" pitchFamily="18" charset="0"/>
                  <a:ea typeface="宋体" panose="02010600030101010101" pitchFamily="2" charset="-122"/>
                </a:rPr>
                <a:t>收入</a:t>
              </a:r>
              <a:endParaRPr lang="zh-CN" altLang="en-US" sz="1500" b="1" dirty="0">
                <a:solidFill>
                  <a:srgbClr val="000000"/>
                </a:solidFill>
                <a:latin typeface="Times New Roman" panose="02020603050405020304" pitchFamily="18" charset="0"/>
                <a:ea typeface="宋体" panose="02010600030101010101" pitchFamily="2" charset="-122"/>
              </a:endParaRPr>
            </a:p>
          </p:txBody>
        </p:sp>
        <p:sp>
          <p:nvSpPr>
            <p:cNvPr id="175116" name="Oval 12"/>
            <p:cNvSpPr>
              <a:spLocks noChangeArrowheads="1"/>
            </p:cNvSpPr>
            <p:nvPr>
              <p:custDataLst>
                <p:tags r:id="rId8"/>
              </p:custDataLst>
            </p:nvPr>
          </p:nvSpPr>
          <p:spPr bwMode="auto">
            <a:xfrm>
              <a:off x="1813" y="2160"/>
              <a:ext cx="1042" cy="624"/>
            </a:xfrm>
            <a:prstGeom prst="ellipse">
              <a:avLst/>
            </a:prstGeom>
            <a:solidFill>
              <a:srgbClr val="FFFF99"/>
            </a:solidFill>
            <a:ln w="9525">
              <a:noFill/>
              <a:round/>
            </a:ln>
            <a:effectLst>
              <a:outerShdw dist="107763" dir="2700000" algn="ctr" rotWithShape="0">
                <a:srgbClr val="006600"/>
              </a:outerShdw>
            </a:effectLst>
          </p:spPr>
          <p:txBody>
            <a:bodyPr wrap="none" anchor="ctr"/>
            <a:p>
              <a:pPr marL="0" marR="0" lvl="0" indent="0" algn="ctr" defTabSz="914400" rtl="0" eaLnBrk="1" fontAlgn="base" latinLnBrk="0" hangingPunct="1">
                <a:lnSpc>
                  <a:spcPct val="100000"/>
                </a:lnSpc>
                <a:spcBef>
                  <a:spcPct val="0"/>
                </a:spcBef>
                <a:spcAft>
                  <a:spcPct val="0"/>
                </a:spcAft>
                <a:buClrTx/>
                <a:buSzTx/>
                <a:buFontTx/>
                <a:buNone/>
                <a:defRPr/>
              </a:pPr>
              <a:r>
                <a:rPr kumimoji="1" lang="zh-CN" altLang="en-US" sz="1500" b="1"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mn-cs"/>
                </a:rPr>
                <a:t>租金收入</a:t>
              </a:r>
              <a:endParaRPr kumimoji="1" lang="zh-CN" altLang="en-US" sz="1500" b="1"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148490" name="Oval 13"/>
            <p:cNvSpPr/>
            <p:nvPr>
              <p:custDataLst>
                <p:tags r:id="rId9"/>
              </p:custDataLst>
            </p:nvPr>
          </p:nvSpPr>
          <p:spPr>
            <a:xfrm>
              <a:off x="453" y="2205"/>
              <a:ext cx="1361" cy="907"/>
            </a:xfrm>
            <a:prstGeom prst="ellipse">
              <a:avLst/>
            </a:prstGeom>
            <a:solidFill>
              <a:srgbClr val="FFFF99"/>
            </a:solidFill>
            <a:ln w="9525">
              <a:noFill/>
            </a:ln>
            <a:effectLst>
              <a:outerShdw dist="107763" dir="2699999" algn="ctr" rotWithShape="0">
                <a:srgbClr val="006600"/>
              </a:outerShdw>
            </a:effectLst>
          </p:spPr>
          <p:txBody>
            <a:bodyPr wrap="none" anchor="ctr" anchorCtr="0"/>
            <a:p>
              <a:pPr algn="ctr" eaLnBrk="0" hangingPunct="0"/>
              <a:r>
                <a:rPr lang="zh-CN" altLang="en-US" sz="1800" b="1" dirty="0">
                  <a:solidFill>
                    <a:srgbClr val="000000"/>
                  </a:solidFill>
                  <a:latin typeface="Times New Roman" panose="02020603050405020304" pitchFamily="18" charset="0"/>
                  <a:ea typeface="黑体" panose="02010609060101010101" pitchFamily="49" charset="-122"/>
                </a:rPr>
                <a:t>提供劳务</a:t>
              </a:r>
              <a:endParaRPr lang="zh-CN" altLang="en-US" sz="1800" b="1" dirty="0">
                <a:solidFill>
                  <a:srgbClr val="000000"/>
                </a:solidFill>
                <a:latin typeface="Times New Roman" panose="02020603050405020304" pitchFamily="18" charset="0"/>
                <a:ea typeface="黑体" panose="02010609060101010101" pitchFamily="49" charset="-122"/>
              </a:endParaRPr>
            </a:p>
            <a:p>
              <a:pPr algn="ctr" eaLnBrk="0" hangingPunct="0"/>
              <a:r>
                <a:rPr lang="zh-CN" altLang="en-US" sz="1800" b="1" dirty="0">
                  <a:solidFill>
                    <a:srgbClr val="000000"/>
                  </a:solidFill>
                  <a:latin typeface="Times New Roman" panose="02020603050405020304" pitchFamily="18" charset="0"/>
                  <a:ea typeface="黑体" panose="02010609060101010101" pitchFamily="49" charset="-122"/>
                </a:rPr>
                <a:t>收入</a:t>
              </a:r>
              <a:endParaRPr lang="zh-CN" altLang="en-US" sz="1800" b="1" dirty="0">
                <a:solidFill>
                  <a:srgbClr val="000000"/>
                </a:solidFill>
                <a:latin typeface="Times New Roman" panose="02020603050405020304" pitchFamily="18" charset="0"/>
                <a:ea typeface="黑体" panose="02010609060101010101" pitchFamily="49" charset="-122"/>
              </a:endParaRPr>
            </a:p>
          </p:txBody>
        </p:sp>
        <p:sp>
          <p:nvSpPr>
            <p:cNvPr id="175118" name="Oval 14"/>
            <p:cNvSpPr>
              <a:spLocks noChangeArrowheads="1"/>
            </p:cNvSpPr>
            <p:nvPr>
              <p:custDataLst>
                <p:tags r:id="rId10"/>
              </p:custDataLst>
            </p:nvPr>
          </p:nvSpPr>
          <p:spPr bwMode="auto">
            <a:xfrm>
              <a:off x="2947" y="2023"/>
              <a:ext cx="1008" cy="528"/>
            </a:xfrm>
            <a:prstGeom prst="ellipse">
              <a:avLst/>
            </a:prstGeom>
            <a:solidFill>
              <a:srgbClr val="FFFF99"/>
            </a:solidFill>
            <a:ln w="9525">
              <a:noFill/>
              <a:round/>
            </a:ln>
            <a:effectLst>
              <a:outerShdw dist="107763" dir="2700000" algn="ctr" rotWithShape="0">
                <a:srgbClr val="006600"/>
              </a:outerShdw>
            </a:effectLst>
          </p:spPr>
          <p:txBody>
            <a:bodyPr wrap="none" anchor="ctr"/>
            <a:p>
              <a:pPr marL="0" marR="0" lvl="0" indent="0" algn="ctr" defTabSz="914400" rtl="0" eaLnBrk="1" fontAlgn="base" latinLnBrk="0" hangingPunct="1">
                <a:lnSpc>
                  <a:spcPct val="100000"/>
                </a:lnSpc>
                <a:spcBef>
                  <a:spcPct val="0"/>
                </a:spcBef>
                <a:spcAft>
                  <a:spcPct val="0"/>
                </a:spcAft>
                <a:buClrTx/>
                <a:buSzTx/>
                <a:buFontTx/>
                <a:buNone/>
                <a:defRPr/>
              </a:pPr>
              <a:r>
                <a:rPr kumimoji="1" lang="zh-CN" altLang="en-US" sz="1500" b="1"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mn-cs"/>
                </a:rPr>
                <a:t>其他收入</a:t>
              </a:r>
              <a:endParaRPr kumimoji="1" lang="zh-CN" altLang="en-US" sz="1500" b="1"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175119" name="Oval 15"/>
            <p:cNvSpPr>
              <a:spLocks noChangeArrowheads="1"/>
            </p:cNvSpPr>
            <p:nvPr>
              <p:custDataLst>
                <p:tags r:id="rId11"/>
              </p:custDataLst>
            </p:nvPr>
          </p:nvSpPr>
          <p:spPr bwMode="auto">
            <a:xfrm>
              <a:off x="4380" y="2205"/>
              <a:ext cx="810" cy="665"/>
            </a:xfrm>
            <a:prstGeom prst="ellipse">
              <a:avLst/>
            </a:prstGeom>
            <a:solidFill>
              <a:srgbClr val="FFFF99"/>
            </a:solidFill>
            <a:ln w="9525">
              <a:noFill/>
              <a:round/>
            </a:ln>
            <a:effectLst>
              <a:outerShdw dist="107763" dir="2700000" algn="ctr" rotWithShape="0">
                <a:srgbClr val="006600"/>
              </a:outerShdw>
            </a:effectLst>
          </p:spPr>
          <p:txBody>
            <a:bodyPr wrap="none" anchor="ctr"/>
            <a:p>
              <a:pPr marL="0" marR="0" lvl="0" indent="0" algn="ctr" defTabSz="914400" rtl="0" eaLnBrk="1" fontAlgn="base" latinLnBrk="0" hangingPunct="1">
                <a:lnSpc>
                  <a:spcPct val="100000"/>
                </a:lnSpc>
                <a:spcBef>
                  <a:spcPct val="0"/>
                </a:spcBef>
                <a:spcAft>
                  <a:spcPct val="0"/>
                </a:spcAft>
                <a:buClrTx/>
                <a:buSzTx/>
                <a:buFontTx/>
                <a:buNone/>
                <a:defRPr/>
              </a:pPr>
              <a:r>
                <a:rPr kumimoji="1" lang="zh-CN" altLang="en-US" sz="1800" b="1" i="0" u="none" strike="noStrike" kern="1200" cap="none" spc="0" normalizeH="0" baseline="0" noProof="0" smtClean="0">
                  <a:ln>
                    <a:noFill/>
                  </a:ln>
                  <a:solidFill>
                    <a:srgbClr val="FF3300"/>
                  </a:solidFill>
                  <a:effectLst/>
                  <a:uLnTx/>
                  <a:uFillTx/>
                  <a:latin typeface="Times New Roman" panose="02020603050405020304" pitchFamily="18" charset="0"/>
                  <a:ea typeface="黑体" panose="02010609060101010101" pitchFamily="49" charset="-122"/>
                  <a:cs typeface="+mn-cs"/>
                </a:rPr>
                <a:t>不征税</a:t>
              </a:r>
              <a:endParaRPr kumimoji="1" lang="zh-CN" altLang="en-US" sz="1800" b="1" i="0" u="none" strike="noStrike" kern="1200" cap="none" spc="0" normalizeH="0" baseline="0" noProof="0" smtClean="0">
                <a:ln>
                  <a:noFill/>
                </a:ln>
                <a:solidFill>
                  <a:srgbClr val="FF3300"/>
                </a:solidFill>
                <a:effectLst/>
                <a:uLnTx/>
                <a:uFillTx/>
                <a:latin typeface="Times New Roman" panose="02020603050405020304" pitchFamily="18" charset="0"/>
                <a:ea typeface="黑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1" lang="zh-CN" altLang="en-US" sz="1800" b="1" i="0" u="none" strike="noStrike" kern="1200" cap="none" spc="0" normalizeH="0" baseline="0" noProof="0" smtClean="0">
                  <a:ln>
                    <a:noFill/>
                  </a:ln>
                  <a:solidFill>
                    <a:srgbClr val="FF3300"/>
                  </a:solidFill>
                  <a:effectLst/>
                  <a:uLnTx/>
                  <a:uFillTx/>
                  <a:latin typeface="Times New Roman" panose="02020603050405020304" pitchFamily="18" charset="0"/>
                  <a:ea typeface="黑体" panose="02010609060101010101" pitchFamily="49" charset="-122"/>
                  <a:cs typeface="+mn-cs"/>
                </a:rPr>
                <a:t>收入</a:t>
              </a:r>
              <a:endParaRPr kumimoji="1" lang="zh-CN" altLang="en-US" sz="1800" b="1" i="0" u="none" strike="noStrike" kern="1200" cap="none" spc="0" normalizeH="0" baseline="0" noProof="0" smtClean="0">
                <a:ln>
                  <a:noFill/>
                </a:ln>
                <a:solidFill>
                  <a:srgbClr val="FF3300"/>
                </a:solidFill>
                <a:effectLst/>
                <a:uLnTx/>
                <a:uFillTx/>
                <a:latin typeface="Times New Roman" panose="02020603050405020304" pitchFamily="18" charset="0"/>
                <a:ea typeface="黑体" panose="02010609060101010101" pitchFamily="49" charset="-122"/>
                <a:cs typeface="+mn-cs"/>
              </a:endParaRPr>
            </a:p>
          </p:txBody>
        </p:sp>
        <p:sp>
          <p:nvSpPr>
            <p:cNvPr id="175120" name="Oval 16"/>
            <p:cNvSpPr>
              <a:spLocks noChangeArrowheads="1"/>
            </p:cNvSpPr>
            <p:nvPr>
              <p:custDataLst>
                <p:tags r:id="rId12"/>
              </p:custDataLst>
            </p:nvPr>
          </p:nvSpPr>
          <p:spPr bwMode="auto">
            <a:xfrm>
              <a:off x="4633" y="1540"/>
              <a:ext cx="764" cy="665"/>
            </a:xfrm>
            <a:prstGeom prst="ellipse">
              <a:avLst/>
            </a:prstGeom>
            <a:solidFill>
              <a:srgbClr val="FFFF99"/>
            </a:solidFill>
            <a:ln w="9525">
              <a:noFill/>
              <a:round/>
            </a:ln>
            <a:effectLst>
              <a:outerShdw dist="107763" dir="2700000" algn="ctr" rotWithShape="0">
                <a:srgbClr val="006600"/>
              </a:outerShdw>
            </a:effectLst>
          </p:spPr>
          <p:txBody>
            <a:bodyPr wrap="none" anchor="ctr"/>
            <a:p>
              <a:pPr marL="0" marR="0" lvl="0" indent="0" algn="ctr" defTabSz="914400" rtl="0" eaLnBrk="1" fontAlgn="base" latinLnBrk="0" hangingPunct="1">
                <a:lnSpc>
                  <a:spcPct val="100000"/>
                </a:lnSpc>
                <a:spcBef>
                  <a:spcPct val="0"/>
                </a:spcBef>
                <a:spcAft>
                  <a:spcPct val="0"/>
                </a:spcAft>
                <a:buClrTx/>
                <a:buSzTx/>
                <a:buFontTx/>
                <a:buNone/>
                <a:defRPr/>
              </a:pPr>
              <a:r>
                <a:rPr kumimoji="1" lang="zh-CN" altLang="en-US" sz="1800" b="1" i="0" u="none" strike="noStrike" kern="1200" cap="none" spc="0" normalizeH="0" baseline="0" noProof="0" smtClean="0">
                  <a:ln>
                    <a:noFill/>
                  </a:ln>
                  <a:solidFill>
                    <a:srgbClr val="FF3300"/>
                  </a:solidFill>
                  <a:effectLst/>
                  <a:uLnTx/>
                  <a:uFillTx/>
                  <a:latin typeface="Times New Roman" panose="02020603050405020304" pitchFamily="18" charset="0"/>
                  <a:ea typeface="黑体" panose="02010609060101010101" pitchFamily="49" charset="-122"/>
                  <a:cs typeface="+mn-cs"/>
                </a:rPr>
                <a:t>免税</a:t>
              </a:r>
              <a:endParaRPr kumimoji="1" lang="zh-CN" altLang="en-US" sz="1800" b="1" i="0" u="none" strike="noStrike" kern="1200" cap="none" spc="0" normalizeH="0" baseline="0" noProof="0" smtClean="0">
                <a:ln>
                  <a:noFill/>
                </a:ln>
                <a:solidFill>
                  <a:srgbClr val="FF3300"/>
                </a:solidFill>
                <a:effectLst/>
                <a:uLnTx/>
                <a:uFillTx/>
                <a:latin typeface="Times New Roman" panose="02020603050405020304" pitchFamily="18" charset="0"/>
                <a:ea typeface="黑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1" lang="zh-CN" altLang="en-US" sz="1800" b="1" i="0" u="none" strike="noStrike" kern="1200" cap="none" spc="0" normalizeH="0" baseline="0" noProof="0" smtClean="0">
                  <a:ln>
                    <a:noFill/>
                  </a:ln>
                  <a:solidFill>
                    <a:srgbClr val="FF3300"/>
                  </a:solidFill>
                  <a:effectLst/>
                  <a:uLnTx/>
                  <a:uFillTx/>
                  <a:latin typeface="Times New Roman" panose="02020603050405020304" pitchFamily="18" charset="0"/>
                  <a:ea typeface="黑体" panose="02010609060101010101" pitchFamily="49" charset="-122"/>
                  <a:cs typeface="+mn-cs"/>
                </a:rPr>
                <a:t>收入</a:t>
              </a:r>
              <a:endParaRPr kumimoji="1" lang="zh-CN" altLang="en-US" sz="1800" b="1" i="0" u="none" strike="noStrike" kern="1200" cap="none" spc="0" normalizeH="0" baseline="0" noProof="0" smtClean="0">
                <a:ln>
                  <a:noFill/>
                </a:ln>
                <a:solidFill>
                  <a:srgbClr val="FF3300"/>
                </a:solidFill>
                <a:effectLst/>
                <a:uLnTx/>
                <a:uFillTx/>
                <a:latin typeface="Times New Roman" panose="02020603050405020304" pitchFamily="18" charset="0"/>
                <a:ea typeface="黑体" panose="02010609060101010101" pitchFamily="49" charset="-122"/>
                <a:cs typeface="+mn-cs"/>
              </a:endParaRPr>
            </a:p>
          </p:txBody>
        </p:sp>
        <p:sp>
          <p:nvSpPr>
            <p:cNvPr id="148494" name="Line 19"/>
            <p:cNvSpPr/>
            <p:nvPr>
              <p:custDataLst>
                <p:tags r:id="rId13"/>
              </p:custDataLst>
            </p:nvPr>
          </p:nvSpPr>
          <p:spPr>
            <a:xfrm flipV="1">
              <a:off x="3083" y="1343"/>
              <a:ext cx="1769" cy="2540"/>
            </a:xfrm>
            <a:prstGeom prst="line">
              <a:avLst/>
            </a:prstGeom>
            <a:ln w="63500" cap="flat" cmpd="sng">
              <a:solidFill>
                <a:srgbClr val="000000"/>
              </a:solidFill>
              <a:prstDash val="solid"/>
              <a:round/>
              <a:headEnd type="none" w="med" len="med"/>
              <a:tailEnd type="none" w="med" len="med"/>
            </a:ln>
            <a:scene3d>
              <a:camera prst="legacyObliqueTopRight">
                <a:rot lat="0" lon="0" rev="0"/>
              </a:camera>
              <a:lightRig rig="legacyFlat3" dir="b"/>
            </a:scene3d>
            <a:sp3d extrusionH="430200" prstMaterial="legacyMatte">
              <a:bevelT w="13500" h="13500" prst="angle"/>
              <a:bevelB w="13500" h="13500" prst="angle"/>
              <a:extrusionClr>
                <a:srgbClr val="000000"/>
              </a:extrusionClr>
            </a:sp3d>
          </p:spPr>
        </p:sp>
      </p:grpSp>
      <p:sp>
        <p:nvSpPr>
          <p:cNvPr id="4" name="文本框 3"/>
          <p:cNvSpPr txBox="1"/>
          <p:nvPr/>
        </p:nvSpPr>
        <p:spPr>
          <a:xfrm>
            <a:off x="611505" y="765175"/>
            <a:ext cx="4572000" cy="460375"/>
          </a:xfrm>
          <a:prstGeom prst="rect">
            <a:avLst/>
          </a:prstGeom>
          <a:noFill/>
        </p:spPr>
        <p:txBody>
          <a:bodyPr wrap="square" rtlCol="0" anchor="t">
            <a:spAutoFit/>
          </a:bodyPr>
          <a:p>
            <a:pPr lvl="0" indent="466725">
              <a:spcBef>
                <a:spcPct val="0"/>
              </a:spcBef>
              <a:buClrTx/>
              <a:buSzTx/>
            </a:pPr>
            <a:r>
              <a:rPr lang="zh-CN" altLang="zh-CN" sz="2400" b="1" dirty="0">
                <a:solidFill>
                  <a:schemeClr val="tx1"/>
                </a:solidFill>
                <a:latin typeface="微软雅黑" panose="020B0503020204020204" pitchFamily="34" charset="-122"/>
                <a:ea typeface="微软雅黑" panose="020B0503020204020204" pitchFamily="34" charset="-122"/>
                <a:sym typeface="+mn-ea"/>
              </a:rPr>
              <a:t>收入种类</a:t>
            </a:r>
            <a:endParaRPr lang="zh-CN" altLang="zh-CN" sz="2400" b="1"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a:graphicFrameLocks noGrp="1"/>
          </p:cNvGraphicFramePr>
          <p:nvPr>
            <p:custDataLst>
              <p:tags r:id="rId1"/>
            </p:custDataLst>
          </p:nvPr>
        </p:nvGraphicFramePr>
        <p:xfrm>
          <a:off x="898843" y="1772920"/>
          <a:ext cx="6713538" cy="2960688"/>
        </p:xfrm>
        <a:graphic>
          <a:graphicData uri="http://schemas.openxmlformats.org/drawingml/2006/table">
            <a:tbl>
              <a:tblPr/>
              <a:tblGrid>
                <a:gridCol w="340914"/>
                <a:gridCol w="6372624"/>
              </a:tblGrid>
              <a:tr h="1315720">
                <a:tc>
                  <a:txBody>
                    <a:bodyPr/>
                    <a:p>
                      <a:pPr algn="ct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定义 </a:t>
                      </a:r>
                      <a:endPar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企业销售商品、产品、原材料、包装物、低值易耗品以及其他存货取得的收入</a:t>
                      </a:r>
                      <a:endParaRPr lang="zh-CN" sz="18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800"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【提示】</a:t>
                      </a: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不含增值税，若提供的是含税收入，要将含税收入转换成不含税的收入。</a:t>
                      </a:r>
                      <a:endPar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019402">
                <a:tc>
                  <a:txBody>
                    <a:bodyPr/>
                    <a:p>
                      <a:pPr algn="ct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确认时间 </a:t>
                      </a:r>
                      <a:endPar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）托收承付：办妥托收手续时； </a:t>
                      </a:r>
                      <a:endParaRPr lang="zh-CN" sz="18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）预收款：发出商品时； </a:t>
                      </a:r>
                      <a:endParaRPr lang="zh-CN" sz="18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）需要安装和检验：购买方接受商品及安装和检验完毕时； </a:t>
                      </a:r>
                      <a:endParaRPr lang="zh-CN" sz="18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4</a:t>
                      </a: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）安装程序比较简单：发出商品时； </a:t>
                      </a:r>
                      <a:endParaRPr lang="zh-CN" sz="18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5</a:t>
                      </a: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）支付手续费方式委托代销：收到代销清单时</a:t>
                      </a:r>
                      <a:endPar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
        <p:nvSpPr>
          <p:cNvPr id="5" name="文本框 4"/>
          <p:cNvSpPr txBox="1"/>
          <p:nvPr/>
        </p:nvSpPr>
        <p:spPr>
          <a:xfrm>
            <a:off x="971550" y="908685"/>
            <a:ext cx="4572000" cy="398780"/>
          </a:xfrm>
          <a:prstGeom prst="rect">
            <a:avLst/>
          </a:prstGeom>
          <a:noFill/>
        </p:spPr>
        <p:txBody>
          <a:bodyPr wrap="square" rtlCol="0" anchor="t">
            <a:spAutoFit/>
          </a:bodyPr>
          <a:p>
            <a:pPr indent="466725" defTabSz="685800">
              <a:spcBef>
                <a:spcPct val="0"/>
              </a:spcBef>
              <a:buClrTx/>
              <a:buSzTx/>
            </a:pPr>
            <a:r>
              <a:rPr lang="en-US" altLang="zh-CN" sz="2000" b="1" dirty="0">
                <a:latin typeface="微软雅黑" panose="020B0503020204020204" pitchFamily="34" charset="-122"/>
                <a:ea typeface="微软雅黑" panose="020B0503020204020204" pitchFamily="34" charset="-122"/>
                <a:sym typeface="+mn-ea"/>
              </a:rPr>
              <a:t>1.</a:t>
            </a:r>
            <a:r>
              <a:rPr lang="zh-CN" altLang="zh-CN" sz="2000" b="1" dirty="0">
                <a:latin typeface="微软雅黑" panose="020B0503020204020204" pitchFamily="34" charset="-122"/>
                <a:ea typeface="微软雅黑" panose="020B0503020204020204" pitchFamily="34" charset="-122"/>
                <a:sym typeface="+mn-ea"/>
              </a:rPr>
              <a:t>销售货物收入</a:t>
            </a:r>
            <a:endParaRPr lang="zh-CN" altLang="zh-CN" sz="2000" b="1" dirty="0">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graphicFrame>
        <p:nvGraphicFramePr>
          <p:cNvPr id="4" name="表格 3"/>
          <p:cNvGraphicFramePr>
            <a:graphicFrameLocks noGrp="1"/>
          </p:cNvGraphicFramePr>
          <p:nvPr>
            <p:custDataLst>
              <p:tags r:id="rId1"/>
            </p:custDataLst>
          </p:nvPr>
        </p:nvGraphicFramePr>
        <p:xfrm>
          <a:off x="538798" y="1412875"/>
          <a:ext cx="6713855" cy="3289300"/>
        </p:xfrm>
        <a:graphic>
          <a:graphicData uri="http://schemas.openxmlformats.org/drawingml/2006/table">
            <a:tbl>
              <a:tblPr/>
              <a:tblGrid>
                <a:gridCol w="340995"/>
                <a:gridCol w="6372624"/>
              </a:tblGrid>
              <a:tr h="1427163">
                <a:tc>
                  <a:txBody>
                    <a:bodyPr/>
                    <a:p>
                      <a:pPr algn="ct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收入金额 </a:t>
                      </a:r>
                      <a:endPar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）售后回购：</a:t>
                      </a:r>
                      <a:endParaRPr lang="zh-CN" sz="18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符合：销售商品售价确认，回购商品按购进商品处理； </a:t>
                      </a:r>
                      <a:endParaRPr lang="zh-CN" sz="18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不符合：收到的款项确认为负债，回购价格大于原售价的差额在回购期间确认利息费用； </a:t>
                      </a:r>
                      <a:endParaRPr lang="zh-CN" sz="18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）商业折扣：扣除商业折扣后的金额； </a:t>
                      </a:r>
                      <a:endParaRPr lang="zh-CN" sz="18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）现金折扣：扣除现金折扣前的金额确认，现金折扣实际发生时作为财务费用扣除； </a:t>
                      </a:r>
                      <a:endParaRPr lang="zh-CN" sz="18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4</a:t>
                      </a: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）销售折让和销售退回：发生当期冲减当期销售收入； </a:t>
                      </a:r>
                      <a:endParaRPr lang="zh-CN" sz="18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5</a:t>
                      </a:r>
                      <a:r>
                        <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）以旧换新：销售商品按收入确认条件确认收入，回收商品作为购进商品处理 </a:t>
                      </a:r>
                      <a:endParaRPr lang="zh-CN" sz="1800"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
        <p:nvSpPr>
          <p:cNvPr id="5" name="文本框 4"/>
          <p:cNvSpPr txBox="1"/>
          <p:nvPr/>
        </p:nvSpPr>
        <p:spPr>
          <a:xfrm>
            <a:off x="467360" y="332740"/>
            <a:ext cx="4572000" cy="521970"/>
          </a:xfrm>
          <a:prstGeom prst="rect">
            <a:avLst/>
          </a:prstGeom>
          <a:noFill/>
        </p:spPr>
        <p:txBody>
          <a:bodyPr wrap="square" rtlCol="0" anchor="t">
            <a:spAutoFit/>
          </a:bodyPr>
          <a:p>
            <a:r>
              <a:rPr lang="zh-CN" altLang="en-US" sz="2800" dirty="0">
                <a:latin typeface="微软雅黑" panose="020B0503020204020204" pitchFamily="34" charset="-122"/>
                <a:ea typeface="微软雅黑" panose="020B0503020204020204" pitchFamily="34" charset="-122"/>
                <a:sym typeface="+mn-ea"/>
              </a:rPr>
              <a:t>续表</a:t>
            </a:r>
            <a:endParaRPr lang="zh-CN" altLang="en-US" sz="2800" dirty="0">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26009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2713"/>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1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单选题】</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a:t>
              </a:r>
              <a:r>
                <a:rPr lang="en-US" altLang="zh-CN" dirty="0">
                  <a:latin typeface="微软雅黑" panose="020B0503020204020204" pitchFamily="34" charset="-122"/>
                  <a:ea typeface="微软雅黑" panose="020B0503020204020204" pitchFamily="34" charset="-122"/>
                  <a:sym typeface="+mn-ea"/>
                </a:rPr>
                <a:t>9</a:t>
              </a:r>
              <a:r>
                <a:rPr lang="zh-CN" altLang="zh-CN" dirty="0">
                  <a:latin typeface="微软雅黑" panose="020B0503020204020204" pitchFamily="34" charset="-122"/>
                  <a:ea typeface="微软雅黑" panose="020B0503020204020204" pitchFamily="34" charset="-122"/>
                  <a:sym typeface="+mn-ea"/>
                </a:rPr>
                <a:t>月</a:t>
              </a:r>
              <a:r>
                <a:rPr lang="en-US" altLang="zh-CN" dirty="0">
                  <a:latin typeface="微软雅黑" panose="020B0503020204020204" pitchFamily="34" charset="-122"/>
                  <a:ea typeface="微软雅黑" panose="020B0503020204020204" pitchFamily="34" charset="-122"/>
                  <a:sym typeface="+mn-ea"/>
                </a:rPr>
                <a:t>1</a:t>
              </a:r>
              <a:r>
                <a:rPr lang="zh-CN" altLang="zh-CN" dirty="0">
                  <a:latin typeface="微软雅黑" panose="020B0503020204020204" pitchFamily="34" charset="-122"/>
                  <a:ea typeface="微软雅黑" panose="020B0503020204020204" pitchFamily="34" charset="-122"/>
                  <a:sym typeface="+mn-ea"/>
                </a:rPr>
                <a:t>日，甲公司与乙公司签订一项销售合同，采用预收款方式销售一批商品，并于</a:t>
              </a:r>
              <a:r>
                <a:rPr lang="en-US" altLang="zh-CN" dirty="0">
                  <a:latin typeface="微软雅黑" panose="020B0503020204020204" pitchFamily="34" charset="-122"/>
                  <a:ea typeface="微软雅黑" panose="020B0503020204020204" pitchFamily="34" charset="-122"/>
                  <a:sym typeface="+mn-ea"/>
                </a:rPr>
                <a:t>9</a:t>
              </a:r>
              <a:r>
                <a:rPr lang="zh-CN" altLang="zh-CN" dirty="0">
                  <a:latin typeface="微软雅黑" panose="020B0503020204020204" pitchFamily="34" charset="-122"/>
                  <a:ea typeface="微软雅黑" panose="020B0503020204020204" pitchFamily="34" charset="-122"/>
                  <a:sym typeface="+mn-ea"/>
                </a:rPr>
                <a:t>月</a:t>
              </a:r>
              <a:r>
                <a:rPr lang="en-US" altLang="zh-CN" dirty="0">
                  <a:latin typeface="微软雅黑" panose="020B0503020204020204" pitchFamily="34" charset="-122"/>
                  <a:ea typeface="微软雅黑" panose="020B0503020204020204" pitchFamily="34" charset="-122"/>
                  <a:sym typeface="+mn-ea"/>
                </a:rPr>
                <a:t>10</a:t>
              </a:r>
              <a:r>
                <a:rPr lang="zh-CN" altLang="zh-CN" dirty="0">
                  <a:latin typeface="微软雅黑" panose="020B0503020204020204" pitchFamily="34" charset="-122"/>
                  <a:ea typeface="微软雅黑" panose="020B0503020204020204" pitchFamily="34" charset="-122"/>
                  <a:sym typeface="+mn-ea"/>
                </a:rPr>
                <a:t>日收到全部价款。甲公司</a:t>
              </a:r>
              <a:r>
                <a:rPr lang="en-US" altLang="zh-CN" dirty="0">
                  <a:latin typeface="微软雅黑" panose="020B0503020204020204" pitchFamily="34" charset="-122"/>
                  <a:ea typeface="微软雅黑" panose="020B0503020204020204" pitchFamily="34" charset="-122"/>
                  <a:sym typeface="+mn-ea"/>
                </a:rPr>
                <a:t>9</a:t>
              </a:r>
              <a:r>
                <a:rPr lang="zh-CN" altLang="zh-CN" dirty="0">
                  <a:latin typeface="微软雅黑" panose="020B0503020204020204" pitchFamily="34" charset="-122"/>
                  <a:ea typeface="微软雅黑" panose="020B0503020204020204" pitchFamily="34" charset="-122"/>
                  <a:sym typeface="+mn-ea"/>
                </a:rPr>
                <a:t>月</a:t>
              </a:r>
              <a:r>
                <a:rPr lang="en-US" altLang="zh-CN" dirty="0">
                  <a:latin typeface="微软雅黑" panose="020B0503020204020204" pitchFamily="34" charset="-122"/>
                  <a:ea typeface="微软雅黑" panose="020B0503020204020204" pitchFamily="34" charset="-122"/>
                  <a:sym typeface="+mn-ea"/>
                </a:rPr>
                <a:t>20</a:t>
              </a:r>
              <a:r>
                <a:rPr lang="zh-CN" altLang="zh-CN" dirty="0">
                  <a:latin typeface="微软雅黑" panose="020B0503020204020204" pitchFamily="34" charset="-122"/>
                  <a:ea typeface="微软雅黑" panose="020B0503020204020204" pitchFamily="34" charset="-122"/>
                  <a:sym typeface="+mn-ea"/>
                </a:rPr>
                <a:t>日发出商品，乙公司</a:t>
              </a:r>
              <a:r>
                <a:rPr lang="en-US" altLang="zh-CN" dirty="0">
                  <a:latin typeface="微软雅黑" panose="020B0503020204020204" pitchFamily="34" charset="-122"/>
                  <a:ea typeface="微软雅黑" panose="020B0503020204020204" pitchFamily="34" charset="-122"/>
                  <a:sym typeface="+mn-ea"/>
                </a:rPr>
                <a:t>9</a:t>
              </a:r>
              <a:r>
                <a:rPr lang="zh-CN" altLang="zh-CN" dirty="0">
                  <a:latin typeface="微软雅黑" panose="020B0503020204020204" pitchFamily="34" charset="-122"/>
                  <a:ea typeface="微软雅黑" panose="020B0503020204020204" pitchFamily="34" charset="-122"/>
                  <a:sym typeface="+mn-ea"/>
                </a:rPr>
                <a:t>月</a:t>
              </a:r>
              <a:r>
                <a:rPr lang="en-US" altLang="zh-CN" dirty="0">
                  <a:latin typeface="微软雅黑" panose="020B0503020204020204" pitchFamily="34" charset="-122"/>
                  <a:ea typeface="微软雅黑" panose="020B0503020204020204" pitchFamily="34" charset="-122"/>
                  <a:sym typeface="+mn-ea"/>
                </a:rPr>
                <a:t>21</a:t>
              </a:r>
              <a:r>
                <a:rPr lang="zh-CN" altLang="zh-CN" dirty="0">
                  <a:latin typeface="微软雅黑" panose="020B0503020204020204" pitchFamily="34" charset="-122"/>
                  <a:ea typeface="微软雅黑" panose="020B0503020204020204" pitchFamily="34" charset="-122"/>
                  <a:sym typeface="+mn-ea"/>
                </a:rPr>
                <a:t>日收到该批商品，甲公司根据企业所得税法律制度的规定，关于销售收入确认时间的表述正确的是（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A.9</a:t>
              </a:r>
              <a:r>
                <a:rPr lang="zh-CN" altLang="zh-CN" dirty="0">
                  <a:latin typeface="微软雅黑" panose="020B0503020204020204" pitchFamily="34" charset="-122"/>
                  <a:ea typeface="微软雅黑" panose="020B0503020204020204" pitchFamily="34" charset="-122"/>
                  <a:sym typeface="+mn-ea"/>
                </a:rPr>
                <a:t>月</a:t>
              </a:r>
              <a:r>
                <a:rPr lang="en-US" altLang="zh-CN" dirty="0">
                  <a:latin typeface="微软雅黑" panose="020B0503020204020204" pitchFamily="34" charset="-122"/>
                  <a:ea typeface="微软雅黑" panose="020B0503020204020204" pitchFamily="34" charset="-122"/>
                  <a:sym typeface="+mn-ea"/>
                </a:rPr>
                <a:t>10</a:t>
              </a:r>
              <a:r>
                <a:rPr lang="zh-CN" altLang="zh-CN" dirty="0">
                  <a:latin typeface="微软雅黑" panose="020B0503020204020204" pitchFamily="34" charset="-122"/>
                  <a:ea typeface="微软雅黑" panose="020B0503020204020204" pitchFamily="34" charset="-122"/>
                  <a:sym typeface="+mn-ea"/>
                </a:rPr>
                <a:t>日确认销售收入      </a:t>
              </a:r>
              <a:r>
                <a:rPr lang="en-US" altLang="zh-CN" dirty="0">
                  <a:latin typeface="微软雅黑" panose="020B0503020204020204" pitchFamily="34" charset="-122"/>
                  <a:ea typeface="微软雅黑" panose="020B0503020204020204" pitchFamily="34" charset="-122"/>
                  <a:sym typeface="+mn-ea"/>
                </a:rPr>
                <a:t>B.9</a:t>
              </a:r>
              <a:r>
                <a:rPr lang="zh-CN" altLang="zh-CN" dirty="0">
                  <a:latin typeface="微软雅黑" panose="020B0503020204020204" pitchFamily="34" charset="-122"/>
                  <a:ea typeface="微软雅黑" panose="020B0503020204020204" pitchFamily="34" charset="-122"/>
                  <a:sym typeface="+mn-ea"/>
                </a:rPr>
                <a:t>月</a:t>
              </a:r>
              <a:r>
                <a:rPr lang="en-US" altLang="zh-CN" dirty="0">
                  <a:latin typeface="微软雅黑" panose="020B0503020204020204" pitchFamily="34" charset="-122"/>
                  <a:ea typeface="微软雅黑" panose="020B0503020204020204" pitchFamily="34" charset="-122"/>
                  <a:sym typeface="+mn-ea"/>
                </a:rPr>
                <a:t>20</a:t>
              </a:r>
              <a:r>
                <a:rPr lang="zh-CN" altLang="zh-CN" dirty="0">
                  <a:latin typeface="微软雅黑" panose="020B0503020204020204" pitchFamily="34" charset="-122"/>
                  <a:ea typeface="微软雅黑" panose="020B0503020204020204" pitchFamily="34" charset="-122"/>
                  <a:sym typeface="+mn-ea"/>
                </a:rPr>
                <a:t>日确认销售收入</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C.9</a:t>
              </a:r>
              <a:r>
                <a:rPr lang="zh-CN" altLang="zh-CN" dirty="0">
                  <a:latin typeface="微软雅黑" panose="020B0503020204020204" pitchFamily="34" charset="-122"/>
                  <a:ea typeface="微软雅黑" panose="020B0503020204020204" pitchFamily="34" charset="-122"/>
                  <a:sym typeface="+mn-ea"/>
                </a:rPr>
                <a:t>月</a:t>
              </a:r>
              <a:r>
                <a:rPr lang="en-US" altLang="zh-CN" dirty="0">
                  <a:latin typeface="微软雅黑" panose="020B0503020204020204" pitchFamily="34" charset="-122"/>
                  <a:ea typeface="微软雅黑" panose="020B0503020204020204" pitchFamily="34" charset="-122"/>
                  <a:sym typeface="+mn-ea"/>
                </a:rPr>
                <a:t>21</a:t>
              </a:r>
              <a:r>
                <a:rPr lang="zh-CN" altLang="zh-CN" dirty="0">
                  <a:latin typeface="微软雅黑" panose="020B0503020204020204" pitchFamily="34" charset="-122"/>
                  <a:ea typeface="微软雅黑" panose="020B0503020204020204" pitchFamily="34" charset="-122"/>
                  <a:sym typeface="+mn-ea"/>
                </a:rPr>
                <a:t>日确认销售收入      </a:t>
              </a:r>
              <a:r>
                <a:rPr lang="en-US" altLang="zh-CN" dirty="0">
                  <a:latin typeface="微软雅黑" panose="020B0503020204020204" pitchFamily="34" charset="-122"/>
                  <a:ea typeface="微软雅黑" panose="020B0503020204020204" pitchFamily="34" charset="-122"/>
                  <a:sym typeface="+mn-ea"/>
                </a:rPr>
                <a:t>D.9</a:t>
              </a:r>
              <a:r>
                <a:rPr lang="zh-CN" altLang="zh-CN" dirty="0">
                  <a:latin typeface="微软雅黑" panose="020B0503020204020204" pitchFamily="34" charset="-122"/>
                  <a:ea typeface="微软雅黑" panose="020B0503020204020204" pitchFamily="34" charset="-122"/>
                  <a:sym typeface="+mn-ea"/>
                </a:rPr>
                <a:t>月</a:t>
              </a:r>
              <a:r>
                <a:rPr lang="en-US" altLang="zh-CN" dirty="0">
                  <a:latin typeface="微软雅黑" panose="020B0503020204020204" pitchFamily="34" charset="-122"/>
                  <a:ea typeface="微软雅黑" panose="020B0503020204020204" pitchFamily="34" charset="-122"/>
                  <a:sym typeface="+mn-ea"/>
                </a:rPr>
                <a:t>1</a:t>
              </a:r>
              <a:r>
                <a:rPr lang="zh-CN" altLang="zh-CN" dirty="0">
                  <a:latin typeface="微软雅黑" panose="020B0503020204020204" pitchFamily="34" charset="-122"/>
                  <a:ea typeface="微软雅黑" panose="020B0503020204020204" pitchFamily="34" charset="-122"/>
                  <a:sym typeface="+mn-ea"/>
                </a:rPr>
                <a:t>日确认销售收入</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0000"/>
                </a:lnSpc>
                <a:spcBef>
                  <a:spcPts val="0"/>
                </a:spcBef>
                <a:spcAft>
                  <a:spcPts val="0"/>
                </a:spcAft>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4077335"/>
            <a:ext cx="7606030" cy="86550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B</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销售商品采用预收款方式的，在发出商品时确认收入。</a:t>
            </a: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26009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265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单选题】</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a:t>
              </a:r>
              <a:r>
                <a:rPr lang="en-US" altLang="zh-CN" dirty="0">
                  <a:latin typeface="微软雅黑" panose="020B0503020204020204" pitchFamily="34" charset="-122"/>
                  <a:ea typeface="微软雅黑" panose="020B0503020204020204" pitchFamily="34" charset="-122"/>
                  <a:sym typeface="+mn-ea"/>
                </a:rPr>
                <a:t>9</a:t>
              </a:r>
              <a:r>
                <a:rPr lang="zh-CN" altLang="zh-CN" dirty="0">
                  <a:latin typeface="微软雅黑" panose="020B0503020204020204" pitchFamily="34" charset="-122"/>
                  <a:ea typeface="微软雅黑" panose="020B0503020204020204" pitchFamily="34" charset="-122"/>
                  <a:sym typeface="+mn-ea"/>
                </a:rPr>
                <a:t>月甲电子公司销售一批产品，含增值税价格</a:t>
              </a:r>
              <a:r>
                <a:rPr lang="en-US" altLang="zh-CN" dirty="0">
                  <a:latin typeface="微软雅黑" panose="020B0503020204020204" pitchFamily="34" charset="-122"/>
                  <a:ea typeface="微软雅黑" panose="020B0503020204020204" pitchFamily="34" charset="-122"/>
                  <a:sym typeface="+mn-ea"/>
                </a:rPr>
                <a:t>45.2</a:t>
              </a:r>
              <a:r>
                <a:rPr lang="zh-CN" altLang="zh-CN" dirty="0">
                  <a:latin typeface="微软雅黑" panose="020B0503020204020204" pitchFamily="34" charset="-122"/>
                  <a:ea typeface="微软雅黑" panose="020B0503020204020204" pitchFamily="34" charset="-122"/>
                  <a:sym typeface="+mn-ea"/>
                </a:rPr>
                <a:t>万元。由于购买数量多，甲电子公司给予购买方</a:t>
              </a:r>
              <a:r>
                <a:rPr lang="en-US" altLang="zh-CN" dirty="0">
                  <a:latin typeface="微软雅黑" panose="020B0503020204020204" pitchFamily="34" charset="-122"/>
                  <a:ea typeface="微软雅黑" panose="020B0503020204020204" pitchFamily="34" charset="-122"/>
                  <a:sym typeface="+mn-ea"/>
                </a:rPr>
                <a:t>9</a:t>
              </a:r>
              <a:r>
                <a:rPr lang="zh-CN" altLang="zh-CN" dirty="0">
                  <a:latin typeface="微软雅黑" panose="020B0503020204020204" pitchFamily="34" charset="-122"/>
                  <a:ea typeface="微软雅黑" panose="020B0503020204020204" pitchFamily="34" charset="-122"/>
                  <a:sym typeface="+mn-ea"/>
                </a:rPr>
                <a:t>折优惠。已知增值税税率为</a:t>
              </a:r>
              <a:r>
                <a:rPr lang="en-US" altLang="zh-CN" dirty="0">
                  <a:latin typeface="微软雅黑" panose="020B0503020204020204" pitchFamily="34" charset="-122"/>
                  <a:ea typeface="微软雅黑" panose="020B0503020204020204" pitchFamily="34" charset="-122"/>
                  <a:sym typeface="+mn-ea"/>
                </a:rPr>
                <a:t>13%</a:t>
              </a:r>
              <a:r>
                <a:rPr lang="zh-CN" altLang="zh-CN" dirty="0">
                  <a:latin typeface="微软雅黑" panose="020B0503020204020204" pitchFamily="34" charset="-122"/>
                  <a:ea typeface="微软雅黑" panose="020B0503020204020204" pitchFamily="34" charset="-122"/>
                  <a:sym typeface="+mn-ea"/>
                </a:rPr>
                <a:t>，甲电子公司在计算企业所得税应纳税所得额时，应确认的产品销售收入为（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dirty="0">
                  <a:latin typeface="微软雅黑" panose="020B0503020204020204" pitchFamily="34" charset="-122"/>
                  <a:ea typeface="微软雅黑" panose="020B0503020204020204" pitchFamily="34" charset="-122"/>
                  <a:sym typeface="+mn-ea"/>
                </a:rPr>
                <a:t>A.40</a:t>
              </a:r>
              <a:r>
                <a:rPr lang="zh-CN" altLang="zh-CN" dirty="0">
                  <a:latin typeface="微软雅黑" panose="020B0503020204020204" pitchFamily="34" charset="-122"/>
                  <a:ea typeface="微软雅黑" panose="020B0503020204020204" pitchFamily="34" charset="-122"/>
                  <a:sym typeface="+mn-ea"/>
                </a:rPr>
                <a:t>万元    </a:t>
              </a:r>
              <a:r>
                <a:rPr lang="en-US" altLang="zh-CN" dirty="0">
                  <a:latin typeface="微软雅黑" panose="020B0503020204020204" pitchFamily="34" charset="-122"/>
                  <a:ea typeface="微软雅黑" panose="020B0503020204020204" pitchFamily="34" charset="-122"/>
                  <a:sym typeface="+mn-ea"/>
                </a:rPr>
                <a:t>B.45.2</a:t>
              </a:r>
              <a:r>
                <a:rPr lang="zh-CN" altLang="zh-CN" dirty="0">
                  <a:latin typeface="微软雅黑" panose="020B0503020204020204" pitchFamily="34" charset="-122"/>
                  <a:ea typeface="微软雅黑" panose="020B0503020204020204" pitchFamily="34" charset="-122"/>
                  <a:sym typeface="+mn-ea"/>
                </a:rPr>
                <a:t>万元    </a:t>
              </a:r>
              <a:r>
                <a:rPr lang="en-US" altLang="zh-CN" dirty="0">
                  <a:latin typeface="微软雅黑" panose="020B0503020204020204" pitchFamily="34" charset="-122"/>
                  <a:ea typeface="微软雅黑" panose="020B0503020204020204" pitchFamily="34" charset="-122"/>
                  <a:sym typeface="+mn-ea"/>
                </a:rPr>
                <a:t>C.40.68</a:t>
              </a:r>
              <a:r>
                <a:rPr lang="zh-CN" altLang="zh-CN" dirty="0">
                  <a:latin typeface="微软雅黑" panose="020B0503020204020204" pitchFamily="34" charset="-122"/>
                  <a:ea typeface="微软雅黑" panose="020B0503020204020204" pitchFamily="34" charset="-122"/>
                  <a:sym typeface="+mn-ea"/>
                </a:rPr>
                <a:t>万元    </a:t>
              </a:r>
              <a:r>
                <a:rPr lang="en-US" altLang="zh-CN" dirty="0">
                  <a:latin typeface="微软雅黑" panose="020B0503020204020204" pitchFamily="34" charset="-122"/>
                  <a:ea typeface="微软雅黑" panose="020B0503020204020204" pitchFamily="34" charset="-122"/>
                  <a:sym typeface="+mn-ea"/>
                </a:rPr>
                <a:t>D.36</a:t>
              </a:r>
              <a:r>
                <a:rPr lang="zh-CN" altLang="zh-CN" dirty="0">
                  <a:latin typeface="微软雅黑" panose="020B0503020204020204" pitchFamily="34" charset="-122"/>
                  <a:ea typeface="微软雅黑" panose="020B0503020204020204" pitchFamily="34" charset="-122"/>
                  <a:sym typeface="+mn-ea"/>
                </a:rPr>
                <a:t>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0000"/>
                </a:lnSpc>
                <a:spcBef>
                  <a:spcPts val="0"/>
                </a:spcBef>
                <a:spcAft>
                  <a:spcPts val="0"/>
                </a:spcAft>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4077335"/>
            <a:ext cx="7606030" cy="20275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D</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solidFill>
                  <a:schemeClr val="tx1"/>
                </a:solidFill>
                <a:latin typeface="微软雅黑" panose="020B0503020204020204" pitchFamily="34" charset="-122"/>
                <a:ea typeface="微软雅黑" panose="020B0503020204020204" pitchFamily="34" charset="-122"/>
                <a:sym typeface="+mn-ea"/>
              </a:rPr>
              <a:t>商品销售涉及商业折扣的，应当按照扣除商业折扣后的金额确定销售商品收入金额；应确认的产品销售收入＝</a:t>
            </a:r>
            <a:r>
              <a:rPr lang="en-US" altLang="zh-CN" sz="1800" dirty="0">
                <a:solidFill>
                  <a:schemeClr val="tx1"/>
                </a:solidFill>
                <a:latin typeface="微软雅黑" panose="020B0503020204020204" pitchFamily="34" charset="-122"/>
                <a:ea typeface="微软雅黑" panose="020B0503020204020204" pitchFamily="34" charset="-122"/>
                <a:sym typeface="+mn-ea"/>
              </a:rPr>
              <a:t>45.2</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1</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13%</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90%</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36</a:t>
            </a:r>
            <a:r>
              <a:rPr lang="zh-CN" altLang="zh-CN" sz="1800" dirty="0">
                <a:solidFill>
                  <a:schemeClr val="tx1"/>
                </a:solidFill>
                <a:latin typeface="微软雅黑" panose="020B0503020204020204" pitchFamily="34" charset="-122"/>
                <a:ea typeface="微软雅黑" panose="020B0503020204020204" pitchFamily="34" charset="-122"/>
                <a:sym typeface="+mn-ea"/>
              </a:rPr>
              <a:t>（万元）。</a:t>
            </a:r>
            <a:endParaRPr lang="zh-CN" altLang="en-US" sz="1800">
              <a:solidFill>
                <a:schemeClr val="tx1"/>
              </a:solidFill>
              <a:latin typeface="Nexa Light" pitchFamily="50" charset="0"/>
              <a:ea typeface="华康少女文字W5(P)" pitchFamily="82" charset="-122"/>
            </a:endParaRPr>
          </a:p>
          <a:p>
            <a:pPr indent="466725">
              <a:lnSpc>
                <a:spcPct val="140000"/>
              </a:lnSpc>
              <a:buSzTx/>
              <a:buFont typeface="Arial" panose="020B0604020202020204" pitchFamily="34" charset="0"/>
            </a:pPr>
            <a:endParaRPr lang="zh-CN" altLang="en-US" sz="1800" kern="1200" dirty="0">
              <a:solidFill>
                <a:schemeClr val="tx1"/>
              </a:solidFill>
              <a:latin typeface="Nexa Light" pitchFamily="50" charset="0"/>
              <a:ea typeface="华康少女文字W5(P)" pitchFamily="8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4258" name="Rectangle 4"/>
          <p:cNvSpPr>
            <a:spLocks noGrp="1"/>
          </p:cNvSpPr>
          <p:nvPr>
            <p:ph idx="1"/>
          </p:nvPr>
        </p:nvSpPr>
        <p:spPr>
          <a:xfrm>
            <a:off x="395605" y="621030"/>
            <a:ext cx="8229600" cy="4495800"/>
          </a:xfrm>
        </p:spPr>
        <p:txBody>
          <a:bodyPr wrap="square" lIns="91440" tIns="45720" rIns="91440" bIns="45720" anchor="t" anchorCtr="0"/>
          <a:p>
            <a:pPr indent="466725" defTabSz="685800">
              <a:lnSpc>
                <a:spcPct val="150000"/>
              </a:lnSpc>
              <a:spcBef>
                <a:spcPct val="0"/>
              </a:spcBef>
              <a:buClrTx/>
              <a:buSzTx/>
            </a:pPr>
            <a:r>
              <a:rPr lang="en-US" altLang="zh-CN" sz="2400" kern="1200" dirty="0">
                <a:latin typeface="微软雅黑" panose="020B0503020204020204" pitchFamily="34" charset="-122"/>
                <a:ea typeface="微软雅黑" panose="020B0503020204020204" pitchFamily="34" charset="-122"/>
                <a:sym typeface="+mn-ea"/>
              </a:rPr>
              <a:t>2.</a:t>
            </a:r>
            <a:r>
              <a:rPr lang="zh-CN" altLang="zh-CN" sz="2400" kern="1200" dirty="0">
                <a:latin typeface="微软雅黑" panose="020B0503020204020204" pitchFamily="34" charset="-122"/>
                <a:ea typeface="微软雅黑" panose="020B0503020204020204" pitchFamily="34" charset="-122"/>
                <a:sym typeface="+mn-ea"/>
              </a:rPr>
              <a:t>提供劳务收入</a:t>
            </a:r>
            <a:endParaRPr lang="zh-CN" altLang="zh-CN" sz="2400" b="1"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1</a:t>
            </a:r>
            <a:r>
              <a:rPr lang="zh-CN" altLang="zh-CN" sz="2400" b="0" kern="1200" dirty="0">
                <a:latin typeface="微软雅黑" panose="020B0503020204020204" pitchFamily="34" charset="-122"/>
                <a:ea typeface="微软雅黑" panose="020B0503020204020204" pitchFamily="34" charset="-122"/>
                <a:sym typeface="+mn-ea"/>
              </a:rPr>
              <a:t>）定义：企业从事建筑安装、修理修配、交通运输、仓储租赁、金融保险、邮电通信、咨询经纪、文化体育、科学研究、技术服务、教育培训、餐饮住宿、中介代理、卫生保健、社区服务、旅游、娱乐、加工以及其他劳务服务活动取得的收入。</a:t>
            </a:r>
            <a:endParaRPr lang="zh-CN" altLang="zh-CN" sz="2400" b="0" kern="1200" dirty="0">
              <a:latin typeface="微软雅黑" panose="020B0503020204020204" pitchFamily="34" charset="-122"/>
              <a:ea typeface="微软雅黑" panose="020B0503020204020204" pitchFamily="34" charset="-122"/>
              <a:cs typeface="+mn-cs"/>
            </a:endParaRPr>
          </a:p>
          <a:p>
            <a:pPr eaLnBrk="1" hangingPunct="1">
              <a:lnSpc>
                <a:spcPct val="150000"/>
              </a:lnSpc>
            </a:pPr>
            <a:endParaRPr lang="zh-CN" altLang="en-US" sz="2000" b="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indent="466725" defTabSz="685800">
              <a:lnSpc>
                <a:spcPct val="125000"/>
              </a:lnSpc>
              <a:spcBef>
                <a:spcPct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2</a:t>
            </a:r>
            <a:r>
              <a:rPr lang="zh-CN" altLang="zh-CN" sz="2400" b="0" kern="1200" dirty="0">
                <a:latin typeface="微软雅黑" panose="020B0503020204020204" pitchFamily="34" charset="-122"/>
                <a:ea typeface="微软雅黑" panose="020B0503020204020204" pitchFamily="34" charset="-122"/>
                <a:sym typeface="+mn-ea"/>
              </a:rPr>
              <a:t>）企业在各个纳税期末，提供劳务交易的结果能够可靠估计的，应采用完工进度（百分比）法确认提供劳务收入。</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ct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当期劳务收入</a:t>
            </a:r>
            <a:endParaRPr lang="zh-CN" altLang="zh-CN" sz="2400" b="0" kern="1200" dirty="0">
              <a:latin typeface="微软雅黑" panose="020B0503020204020204" pitchFamily="34" charset="-122"/>
              <a:ea typeface="微软雅黑" panose="020B0503020204020204" pitchFamily="34" charset="-122"/>
              <a:sym typeface="+mn-ea"/>
            </a:endParaRPr>
          </a:p>
          <a:p>
            <a:pPr indent="466725" defTabSz="685800">
              <a:lnSpc>
                <a:spcPct val="125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＝合同或协议价款×完工进度－以前年度累计已确认劳务收入</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ct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当期劳务成本</a:t>
            </a:r>
            <a:endParaRPr lang="zh-CN" altLang="zh-CN" sz="2400" b="0" kern="1200" dirty="0">
              <a:latin typeface="微软雅黑" panose="020B0503020204020204" pitchFamily="34" charset="-122"/>
              <a:ea typeface="微软雅黑" panose="020B0503020204020204" pitchFamily="34" charset="-122"/>
              <a:sym typeface="+mn-ea"/>
            </a:endParaRPr>
          </a:p>
          <a:p>
            <a:pPr indent="466725" defTabSz="685800">
              <a:lnSpc>
                <a:spcPct val="125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＝劳务估计总成本×完工进度－以前年度累计已确认劳务成本</a:t>
            </a:r>
            <a:endParaRPr lang="zh-CN" altLang="zh-CN" sz="2000" b="0" kern="1200" dirty="0">
              <a:latin typeface="微软雅黑" panose="020B0503020204020204" pitchFamily="34" charset="-122"/>
              <a:ea typeface="微软雅黑" panose="020B0503020204020204" pitchFamily="34" charset="-122"/>
              <a:cs typeface="+mn-cs"/>
            </a:endParaRPr>
          </a:p>
          <a:p>
            <a:pPr>
              <a:lnSpc>
                <a:spcPct val="125000"/>
              </a:lnSpc>
              <a:spcBef>
                <a:spcPct val="0"/>
              </a:spcBef>
              <a:spcAft>
                <a:spcPts val="0"/>
              </a:spcAft>
            </a:pPr>
            <a:endParaRPr lang="zh-CN" altLang="en-US" sz="2000" b="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a:graphicFrameLocks noGrp="1"/>
          </p:cNvGraphicFramePr>
          <p:nvPr>
            <p:custDataLst>
              <p:tags r:id="rId1"/>
            </p:custDataLst>
          </p:nvPr>
        </p:nvGraphicFramePr>
        <p:xfrm>
          <a:off x="971233" y="1556703"/>
          <a:ext cx="6645275" cy="3313430"/>
        </p:xfrm>
        <a:graphic>
          <a:graphicData uri="http://schemas.openxmlformats.org/drawingml/2006/table">
            <a:tbl>
              <a:tblPr/>
              <a:tblGrid>
                <a:gridCol w="1573530"/>
                <a:gridCol w="5071745"/>
              </a:tblGrid>
              <a:tr h="657860">
                <a:tc rowSpan="2">
                  <a:txBody>
                    <a:bodyPr/>
                    <a:p>
                      <a:pPr>
                        <a:lnSpc>
                          <a:spcPct val="123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转让财产收入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3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企业转让固定资产、生物资产、无形资产、股权、债权等财产取得的收入</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657860">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23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转让财产收入应当按照从财产受让方已收或应收的合同或协议价款确认收入</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325755">
                <a:tc rowSpan="2">
                  <a:txBody>
                    <a:bodyPr/>
                    <a:p>
                      <a:pPr>
                        <a:lnSpc>
                          <a:spcPct val="123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股息、红利等权益性投资收益</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3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企业因权益性投资从被投资方取得的收入</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344170">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23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按照被投资方做出利润分配决定日期确认收入的实现。</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002665">
                <a:tc rowSpan="2">
                  <a:txBody>
                    <a:bodyPr/>
                    <a:p>
                      <a:pPr>
                        <a:lnSpc>
                          <a:spcPct val="123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利息收入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3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企业将资金提供他人使用但不构成权益性投资，或者因他人占用本企业资金取得的收入，包括存款利息、贷款利息、债券利息、欠款利息等收入</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325120">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23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按照合同约定的债务人应付利息的日期确认收入的实现</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
        <p:nvSpPr>
          <p:cNvPr id="2" name="文本框 1"/>
          <p:cNvSpPr txBox="1"/>
          <p:nvPr/>
        </p:nvSpPr>
        <p:spPr>
          <a:xfrm>
            <a:off x="1043305" y="548640"/>
            <a:ext cx="4565650" cy="412115"/>
          </a:xfrm>
          <a:prstGeom prst="rect">
            <a:avLst/>
          </a:prstGeom>
          <a:noFill/>
        </p:spPr>
        <p:txBody>
          <a:bodyPr wrap="square" rtlCol="0" anchor="t">
            <a:noAutofit/>
          </a:bodyPr>
          <a:p>
            <a:r>
              <a:rPr lang="en-US" altLang="zh-CN" sz="2000" b="1" dirty="0">
                <a:latin typeface="微软雅黑" panose="020B0503020204020204" pitchFamily="34" charset="-122"/>
                <a:ea typeface="微软雅黑" panose="020B0503020204020204" pitchFamily="34" charset="-122"/>
                <a:sym typeface="+mn-ea"/>
              </a:rPr>
              <a:t>3.</a:t>
            </a:r>
            <a:r>
              <a:rPr lang="zh-CN" altLang="zh-CN" sz="2000" b="1" dirty="0">
                <a:latin typeface="微软雅黑" panose="020B0503020204020204" pitchFamily="34" charset="-122"/>
                <a:ea typeface="微软雅黑" panose="020B0503020204020204" pitchFamily="34" charset="-122"/>
                <a:sym typeface="+mn-ea"/>
              </a:rPr>
              <a:t>其他一般收入（</a:t>
            </a:r>
            <a:r>
              <a:rPr lang="en-US" altLang="zh-CN" sz="2000" b="1" dirty="0">
                <a:latin typeface="微软雅黑" panose="020B0503020204020204" pitchFamily="34" charset="-122"/>
                <a:ea typeface="微软雅黑" panose="020B0503020204020204" pitchFamily="34" charset="-122"/>
                <a:sym typeface="+mn-ea"/>
              </a:rPr>
              <a:t>7</a:t>
            </a:r>
            <a:r>
              <a:rPr lang="zh-CN" altLang="zh-CN" sz="2000" b="1" dirty="0">
                <a:latin typeface="微软雅黑" panose="020B0503020204020204" pitchFamily="34" charset="-122"/>
                <a:ea typeface="微软雅黑" panose="020B0503020204020204" pitchFamily="34" charset="-122"/>
                <a:sym typeface="+mn-ea"/>
              </a:rPr>
              <a:t>项）</a:t>
            </a:r>
            <a:endParaRPr lang="zh-CN" altLang="zh-CN" sz="2000" b="1" dirty="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57505" y="188595"/>
            <a:ext cx="3392170" cy="583565"/>
          </a:xfrm>
          <a:prstGeom prst="rect">
            <a:avLst/>
          </a:prstGeom>
          <a:noFill/>
        </p:spPr>
        <p:txBody>
          <a:bodyPr wrap="square" rtlCol="0">
            <a:spAutoFit/>
          </a:bodyPr>
          <a:p>
            <a:r>
              <a:rPr lang="zh-CN" altLang="en-US" sz="3200" b="1">
                <a:solidFill>
                  <a:srgbClr val="FF0000"/>
                </a:solidFill>
                <a:latin typeface="微软雅黑" panose="020B0503020204020204" pitchFamily="34" charset="-122"/>
                <a:ea typeface="微软雅黑" panose="020B0503020204020204" pitchFamily="34" charset="-122"/>
              </a:rPr>
              <a:t>【项目引例】</a:t>
            </a:r>
            <a:endParaRPr lang="zh-CN" altLang="en-US" sz="3200" b="1">
              <a:solidFill>
                <a:srgbClr val="FF0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428115" y="1089025"/>
            <a:ext cx="6542405" cy="583565"/>
          </a:xfrm>
          <a:prstGeom prst="rect">
            <a:avLst/>
          </a:prstGeom>
          <a:noFill/>
        </p:spPr>
        <p:txBody>
          <a:bodyPr wrap="square" rtlCol="0">
            <a:spAutoFit/>
          </a:bodyPr>
          <a:p>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任务一 </a:t>
            </a:r>
            <a:r>
              <a:rPr lang="en-US" altLang="zh-CN"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企业所得税法规解读</a:t>
            </a:r>
            <a:endPar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4" name="组合 3" descr="7b0a202020202274657874626f78223a2022220a7d0a"/>
          <p:cNvGrpSpPr/>
          <p:nvPr/>
        </p:nvGrpSpPr>
        <p:grpSpPr>
          <a:xfrm>
            <a:off x="1478915" y="2014855"/>
            <a:ext cx="6045835" cy="296989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278" y="4215"/>
              <a:ext cx="6686" cy="173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b="1" dirty="0">
                  <a:latin typeface="微软雅黑" panose="020B0503020204020204" pitchFamily="34" charset="-122"/>
                  <a:ea typeface="微软雅黑" panose="020B0503020204020204" pitchFamily="34" charset="-122"/>
                  <a:sym typeface="+mn-ea"/>
                </a:rPr>
                <a:t>企业所得税是对</a:t>
              </a:r>
              <a:r>
                <a:rPr lang="zh-CN" altLang="zh-CN" sz="2000" b="1" dirty="0">
                  <a:solidFill>
                    <a:srgbClr val="FFC000"/>
                  </a:solidFill>
                  <a:latin typeface="微软雅黑" panose="020B0503020204020204" pitchFamily="34" charset="-122"/>
                  <a:ea typeface="微软雅黑" panose="020B0503020204020204" pitchFamily="34" charset="-122"/>
                  <a:sym typeface="+mn-ea"/>
                </a:rPr>
                <a:t>企业</a:t>
              </a:r>
              <a:r>
                <a:rPr lang="zh-CN" altLang="zh-CN" sz="2000" b="1" dirty="0">
                  <a:latin typeface="微软雅黑" panose="020B0503020204020204" pitchFamily="34" charset="-122"/>
                  <a:ea typeface="微软雅黑" panose="020B0503020204020204" pitchFamily="34" charset="-122"/>
                  <a:sym typeface="+mn-ea"/>
                </a:rPr>
                <a:t>和其他取得收入的</a:t>
              </a:r>
              <a:r>
                <a:rPr lang="zh-CN" altLang="zh-CN" sz="2000" b="1" dirty="0">
                  <a:solidFill>
                    <a:srgbClr val="FFC000"/>
                  </a:solidFill>
                  <a:latin typeface="微软雅黑" panose="020B0503020204020204" pitchFamily="34" charset="-122"/>
                  <a:ea typeface="微软雅黑" panose="020B0503020204020204" pitchFamily="34" charset="-122"/>
                  <a:sym typeface="+mn-ea"/>
                </a:rPr>
                <a:t>组织生产经营所得</a:t>
              </a:r>
              <a:r>
                <a:rPr lang="zh-CN" altLang="zh-CN" sz="2000" b="1" dirty="0">
                  <a:latin typeface="微软雅黑" panose="020B0503020204020204" pitchFamily="34" charset="-122"/>
                  <a:ea typeface="微软雅黑" panose="020B0503020204020204" pitchFamily="34" charset="-122"/>
                  <a:sym typeface="+mn-ea"/>
                </a:rPr>
                <a:t>和</a:t>
              </a:r>
              <a:r>
                <a:rPr lang="zh-CN" altLang="zh-CN" sz="2000" b="1" dirty="0">
                  <a:solidFill>
                    <a:srgbClr val="FFC000"/>
                  </a:solidFill>
                  <a:latin typeface="微软雅黑" panose="020B0503020204020204" pitchFamily="34" charset="-122"/>
                  <a:ea typeface="微软雅黑" panose="020B0503020204020204" pitchFamily="34" charset="-122"/>
                  <a:sym typeface="+mn-ea"/>
                </a:rPr>
                <a:t>其他所得</a:t>
              </a:r>
              <a:r>
                <a:rPr lang="zh-CN" altLang="zh-CN" sz="2000" b="1" dirty="0">
                  <a:latin typeface="微软雅黑" panose="020B0503020204020204" pitchFamily="34" charset="-122"/>
                  <a:ea typeface="微软雅黑" panose="020B0503020204020204" pitchFamily="34" charset="-122"/>
                  <a:sym typeface="+mn-ea"/>
                </a:rPr>
                <a:t>征收的一种所得税。它是国家参与企业利润分配的重要手段。</a:t>
              </a:r>
              <a:endParaRPr lang="zh-CN" altLang="en-US" sz="2000" b="1"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graphicFrame>
        <p:nvGraphicFramePr>
          <p:cNvPr id="4" name="内容占位符 3"/>
          <p:cNvGraphicFramePr>
            <a:graphicFrameLocks noGrp="1"/>
          </p:cNvGraphicFramePr>
          <p:nvPr>
            <p:ph sz="quarter" idx="1"/>
          </p:nvPr>
        </p:nvGraphicFramePr>
        <p:xfrm>
          <a:off x="467360" y="1196658"/>
          <a:ext cx="6866255" cy="3797300"/>
        </p:xfrm>
        <a:graphic>
          <a:graphicData uri="http://schemas.openxmlformats.org/drawingml/2006/table">
            <a:tbl>
              <a:tblPr/>
              <a:tblGrid>
                <a:gridCol w="862330"/>
                <a:gridCol w="6003703"/>
              </a:tblGrid>
              <a:tr h="292100">
                <a:tc rowSpan="2">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租金收入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企业提供固定资产、包装物或者其他有形资产的使用权取得的收入</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871934">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按</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合同约定的承租人应付租金的日期确认收入的实现。如果交易合同或协议中规定租赁期跨年度，且租金提前一次性支付的，出租人可对上述已确认的收入，在租赁期内，分期均匀计入相关年度收入</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581290">
                <a:tc rowSpan="2">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特许权使用费收入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企业提供专利权、非专利技术、商标权、著作权以及其他特许权的使用权取得的收入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90645">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按照</a:t>
                      </a:r>
                      <a:r>
                        <a:rPr lang="zh-CN" sz="1600" b="1" kern="100">
                          <a:solidFill>
                            <a:srgbClr val="FFC000"/>
                          </a:solidFill>
                          <a:latin typeface="微软雅黑" panose="020B0503020204020204" pitchFamily="34" charset="-122"/>
                          <a:ea typeface="微软雅黑" panose="020B0503020204020204" pitchFamily="34" charset="-122"/>
                          <a:cs typeface="宋体" panose="02010600030101010101" pitchFamily="2" charset="-122"/>
                        </a:rPr>
                        <a:t>合同约定</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的特许权使用人</a:t>
                      </a:r>
                      <a:r>
                        <a:rPr lang="zh-CN" sz="1600" b="1" kern="100">
                          <a:solidFill>
                            <a:srgbClr val="FFC000"/>
                          </a:solidFill>
                          <a:latin typeface="微软雅黑" panose="020B0503020204020204" pitchFamily="34" charset="-122"/>
                          <a:ea typeface="微软雅黑" panose="020B0503020204020204" pitchFamily="34" charset="-122"/>
                          <a:cs typeface="宋体" panose="02010600030101010101" pitchFamily="2" charset="-122"/>
                        </a:rPr>
                        <a:t>应付特许权使用费的日期</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确认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90645">
                <a:tc rowSpan="2">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接受捐赠收入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企业接受的来自其他企业、组织或者个人无偿给予的货币性资产、非货币性资产</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90645">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按照</a:t>
                      </a:r>
                      <a:r>
                        <a:rPr lang="zh-CN" sz="1600" b="1" kern="100">
                          <a:solidFill>
                            <a:srgbClr val="FFC000"/>
                          </a:solidFill>
                          <a:latin typeface="微软雅黑" panose="020B0503020204020204" pitchFamily="34" charset="-122"/>
                          <a:ea typeface="微软雅黑" panose="020B0503020204020204" pitchFamily="34" charset="-122"/>
                          <a:cs typeface="宋体" panose="02010600030101010101" pitchFamily="2" charset="-122"/>
                        </a:rPr>
                        <a:t>实际收到捐赠资产的日期</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确认收入的实现</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871934">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其他收入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包括企业资产溢余收入、逾期未退包装物押金收入、确实无法偿付</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的应付款项、已作坏账损失处理后又收回的应收款项、债务重组收入、补贴收入、违约金收入、汇兑收益等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731520"/>
            <a:ext cx="7595870" cy="243649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192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dirty="0">
                  <a:solidFill>
                    <a:srgbClr val="FF0000"/>
                  </a:solidFill>
                  <a:latin typeface="微软雅黑" panose="020B0503020204020204" pitchFamily="34" charset="-122"/>
                  <a:ea typeface="微软雅黑" panose="020B0503020204020204" pitchFamily="34" charset="-122"/>
                  <a:sym typeface="+mn-ea"/>
                </a:rPr>
                <a:t>判</a:t>
              </a:r>
              <a:r>
                <a:rPr lang="zh-CN" altLang="en-US" dirty="0">
                  <a:solidFill>
                    <a:srgbClr val="FF0000"/>
                  </a:solidFill>
                  <a:latin typeface="微软雅黑" panose="020B0503020204020204" pitchFamily="34" charset="-122"/>
                  <a:ea typeface="微软雅黑" panose="020B0503020204020204" pitchFamily="34" charset="-122"/>
                  <a:sym typeface="+mn-ea"/>
                </a:rPr>
                <a:t>断</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dirty="0">
                  <a:latin typeface="微软雅黑" panose="020B0503020204020204" pitchFamily="34" charset="-122"/>
                  <a:ea typeface="微软雅黑" panose="020B0503020204020204" pitchFamily="34" charset="-122"/>
                  <a:sym typeface="+mn-ea"/>
                </a:rPr>
                <a:t>企业所得税计算应纳税所得额时，利息收入按债务人实际支付利息的日期确认。（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50900" y="3429000"/>
            <a:ext cx="7606030" cy="164020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zh-CN" altLang="zh-CN" sz="1800" dirty="0">
                <a:solidFill>
                  <a:srgbClr val="FF0000"/>
                </a:solidFill>
                <a:latin typeface="微软雅黑" panose="020B0503020204020204" pitchFamily="34" charset="-122"/>
                <a:ea typeface="微软雅黑" panose="020B0503020204020204" pitchFamily="34" charset="-122"/>
                <a:sym typeface="+mn-ea"/>
              </a:rPr>
              <a:t>×</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利息收入，按照合同约定的债务人应付利息的日期确认收入的实现。</a:t>
            </a:r>
            <a:endParaRPr lang="zh-CN" altLang="en-US" sz="1800">
              <a:solidFill>
                <a:schemeClr val="tx1"/>
              </a:solidFill>
              <a:latin typeface="Nexa Light" pitchFamily="50" charset="0"/>
              <a:ea typeface="华康少女文字W5(P)" pitchFamily="82" charset="-122"/>
            </a:endParaRPr>
          </a:p>
          <a:p>
            <a:pPr indent="466725">
              <a:lnSpc>
                <a:spcPct val="140000"/>
              </a:lnSpc>
              <a:buSzTx/>
              <a:buFont typeface="Arial" panose="020B0604020202020204" pitchFamily="34" charset="0"/>
            </a:pPr>
            <a:endParaRPr lang="zh-CN" altLang="en-US" sz="1800" kern="1200" dirty="0">
              <a:solidFill>
                <a:schemeClr val="tx1"/>
              </a:solidFill>
              <a:latin typeface="Nexa Light" pitchFamily="50" charset="0"/>
              <a:ea typeface="华康少女文字W5(P)" pitchFamily="8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731520"/>
            <a:ext cx="7595870" cy="243649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2516"/>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dirty="0">
                  <a:solidFill>
                    <a:srgbClr val="FF0000"/>
                  </a:solidFill>
                  <a:latin typeface="微软雅黑" panose="020B0503020204020204" pitchFamily="34" charset="-122"/>
                  <a:ea typeface="微软雅黑" panose="020B0503020204020204" pitchFamily="34" charset="-122"/>
                  <a:sym typeface="+mn-ea"/>
                </a:rPr>
                <a:t>多选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dirty="0">
                  <a:latin typeface="微软雅黑" panose="020B0503020204020204" pitchFamily="34" charset="-122"/>
                  <a:ea typeface="微软雅黑" panose="020B0503020204020204" pitchFamily="34" charset="-122"/>
                  <a:sym typeface="+mn-ea"/>
                </a:rPr>
                <a:t>根据企业所得税法律制度的规定，下列收入中，应计入企业所得税收入总额的有（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销售货物收入     </a:t>
              </a: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接受捐赠收入</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利息收入            </a:t>
              </a: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特许权使用费收入</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50900" y="3429000"/>
            <a:ext cx="7606030" cy="20275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mn-ea"/>
              </a:rPr>
              <a:t>ABCD</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solidFill>
                  <a:schemeClr val="tx1"/>
                </a:solidFill>
                <a:latin typeface="微软雅黑" panose="020B0503020204020204" pitchFamily="34" charset="-122"/>
                <a:ea typeface="微软雅黑" panose="020B0503020204020204" pitchFamily="34" charset="-122"/>
                <a:sym typeface="+mn-ea"/>
              </a:rPr>
              <a:t>企业收入总额是指以货币形式和非货币形式从各种来源取得的收入。包括：销售货物收入，提供劳务收入，转让财产收入，股息、红利等权益性投资收益，利息收入，租金收入，特许权使用费收入，接受捐赠收入以及其他收入</a:t>
            </a:r>
            <a:r>
              <a:rPr lang="zh-CN" altLang="zh-CN" sz="1800" dirty="0">
                <a:solidFill>
                  <a:schemeClr val="bg1"/>
                </a:solidFill>
                <a:latin typeface="微软雅黑" panose="020B0503020204020204" pitchFamily="34" charset="-122"/>
                <a:ea typeface="微软雅黑" panose="020B0503020204020204" pitchFamily="34" charset="-122"/>
                <a:sym typeface="+mn-ea"/>
              </a:rPr>
              <a:t>。</a:t>
            </a:r>
            <a:endParaRPr lang="zh-CN" altLang="en-US" sz="1800" kern="1200" dirty="0">
              <a:solidFill>
                <a:schemeClr val="tx1"/>
              </a:solidFill>
              <a:latin typeface="Nexa Light" pitchFamily="50" charset="0"/>
              <a:ea typeface="华康少女文字W5(P)" pitchFamily="8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6306" name="Rectangle 3"/>
          <p:cNvSpPr>
            <a:spLocks noGrp="1"/>
          </p:cNvSpPr>
          <p:nvPr>
            <p:ph idx="1"/>
          </p:nvPr>
        </p:nvSpPr>
        <p:spPr>
          <a:xfrm>
            <a:off x="467360" y="332740"/>
            <a:ext cx="8229600" cy="1181735"/>
          </a:xfrm>
        </p:spPr>
        <p:txBody>
          <a:bodyPr wrap="square" lIns="91440" tIns="45720" rIns="91440" bIns="45720" anchor="t" anchorCtr="0"/>
          <a:p>
            <a:pPr lvl="1" eaLnBrk="1" hangingPunct="1"/>
            <a:r>
              <a:rPr lang="en-US" altLang="zh-CN" sz="2400" dirty="0">
                <a:solidFill>
                  <a:srgbClr val="9933FF"/>
                </a:solidFill>
              </a:rPr>
              <a:t>4.</a:t>
            </a:r>
            <a:r>
              <a:rPr lang="zh-CN" altLang="en-US" sz="2400" dirty="0">
                <a:solidFill>
                  <a:srgbClr val="9933FF"/>
                </a:solidFill>
              </a:rPr>
              <a:t>特殊收入的确定</a:t>
            </a:r>
            <a:endParaRPr lang="zh-CN" altLang="en-US" sz="2400" dirty="0"/>
          </a:p>
        </p:txBody>
      </p:sp>
      <p:graphicFrame>
        <p:nvGraphicFramePr>
          <p:cNvPr id="3" name="表格 2"/>
          <p:cNvGraphicFramePr>
            <a:graphicFrameLocks noGrp="1"/>
          </p:cNvGraphicFramePr>
          <p:nvPr>
            <p:custDataLst>
              <p:tags r:id="rId1"/>
            </p:custDataLst>
          </p:nvPr>
        </p:nvGraphicFramePr>
        <p:xfrm>
          <a:off x="827088" y="1196975"/>
          <a:ext cx="6866255" cy="3505200"/>
        </p:xfrm>
        <a:graphic>
          <a:graphicData uri="http://schemas.openxmlformats.org/drawingml/2006/table">
            <a:tbl>
              <a:tblPr/>
              <a:tblGrid>
                <a:gridCol w="6866255"/>
              </a:tblGrid>
              <a:tr h="273339">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分期收款</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销售货物：按照合同约定的收款日期确认</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366693">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委托加工</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制造大型机械设备、船舶、飞机，以及从事建筑、安装、装配工程业务或者提供其他劳务等，持续</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时间超过</a:t>
                      </a:r>
                      <a:r>
                        <a:rPr lang="en-US"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12</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个月</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的，按照纳税年度内完工进度或者完成的工作量确认收入的实现</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【链接】</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增值税：生产销售、生产工期超过</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个月的大型机械设备、船舶、飞机等货物，为收到预收款或书面合同约定的收款日期的当天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73339">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sz="1600" b="1" kern="100">
                          <a:solidFill>
                            <a:srgbClr val="FF0000"/>
                          </a:solidFill>
                          <a:latin typeface="微软雅黑" panose="020B0503020204020204" pitchFamily="34" charset="-122"/>
                          <a:ea typeface="微软雅黑" panose="020B0503020204020204" pitchFamily="34" charset="-122"/>
                          <a:cs typeface="宋体" panose="02010600030101010101" pitchFamily="2" charset="-122"/>
                        </a:rPr>
                        <a:t>产品分成</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：分得产品的日期确认；收入额按产品的公允价值确定</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546677">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4</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）非货币性资产交换，以及将货物、财产、劳务用于捐赠、偿债、赞助、集资、广告、样品、职工福利或者利润分配等用途的，应当</a:t>
                      </a:r>
                      <a:r>
                        <a:rPr lang="zh-CN" sz="1600" b="1" kern="100">
                          <a:solidFill>
                            <a:srgbClr val="FF0000"/>
                          </a:solidFill>
                          <a:latin typeface="微软雅黑" panose="020B0503020204020204" pitchFamily="34" charset="-122"/>
                          <a:ea typeface="微软雅黑" panose="020B0503020204020204" pitchFamily="34" charset="-122"/>
                          <a:cs typeface="宋体" panose="02010600030101010101" pitchFamily="2" charset="-122"/>
                        </a:rPr>
                        <a:t>视同销售</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货物、转让财产或者提供劳务</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546677">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5</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）企业以</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买一赠一</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等方式组合销售本企业商品的，</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不属于捐赠</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，应将总的销售金额按各项商品的</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公允价值的比例来分摊</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确认各项的销售收入</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731520"/>
            <a:ext cx="7595870" cy="243649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192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dirty="0">
                  <a:solidFill>
                    <a:srgbClr val="FF0000"/>
                  </a:solidFill>
                  <a:latin typeface="微软雅黑" panose="020B0503020204020204" pitchFamily="34" charset="-122"/>
                  <a:ea typeface="微软雅黑" panose="020B0503020204020204" pitchFamily="34" charset="-122"/>
                  <a:sym typeface="+mn-ea"/>
                </a:rPr>
                <a:t>判</a:t>
              </a:r>
              <a:r>
                <a:rPr lang="zh-CN" altLang="en-US" dirty="0">
                  <a:solidFill>
                    <a:srgbClr val="FF0000"/>
                  </a:solidFill>
                  <a:latin typeface="微软雅黑" panose="020B0503020204020204" pitchFamily="34" charset="-122"/>
                  <a:ea typeface="微软雅黑" panose="020B0503020204020204" pitchFamily="34" charset="-122"/>
                  <a:sym typeface="+mn-ea"/>
                </a:rPr>
                <a:t>断</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dirty="0">
                  <a:latin typeface="微软雅黑" panose="020B0503020204020204" pitchFamily="34" charset="-122"/>
                  <a:ea typeface="微软雅黑" panose="020B0503020204020204" pitchFamily="34" charset="-122"/>
                  <a:sym typeface="+mn-ea"/>
                </a:rPr>
                <a:t>计算企业所得税收入总额时，以分期收款方式销售货物，以发货日期来确认收入。（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50900" y="3429000"/>
            <a:ext cx="7606030" cy="12528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zh-CN" altLang="zh-CN" sz="1800" dirty="0">
                <a:solidFill>
                  <a:srgbClr val="FF0000"/>
                </a:solidFill>
                <a:latin typeface="微软雅黑" panose="020B0503020204020204" pitchFamily="34" charset="-122"/>
                <a:ea typeface="微软雅黑" panose="020B0503020204020204" pitchFamily="34" charset="-122"/>
                <a:sym typeface="+mn-ea"/>
              </a:rPr>
              <a:t>×</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以分期收款方式销售货物的，按照合同约定的收款日期确认收入的实现。</a:t>
            </a:r>
            <a:endParaRPr lang="zh-CN" altLang="en-US" sz="1800" kern="1200" dirty="0">
              <a:solidFill>
                <a:schemeClr val="tx1"/>
              </a:solidFill>
              <a:latin typeface="Nexa Light" pitchFamily="50" charset="0"/>
              <a:ea typeface="华康少女文字W5(P)" pitchFamily="8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731520"/>
            <a:ext cx="7595870" cy="2487328"/>
            <a:chOff x="5868" y="3651"/>
            <a:chExt cx="7463" cy="3572"/>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3114"/>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dirty="0">
                  <a:solidFill>
                    <a:srgbClr val="FF0000"/>
                  </a:solidFill>
                  <a:latin typeface="微软雅黑" panose="020B0503020204020204" pitchFamily="34" charset="-122"/>
                  <a:ea typeface="微软雅黑" panose="020B0503020204020204" pitchFamily="34" charset="-122"/>
                  <a:sym typeface="+mn-ea"/>
                </a:rPr>
                <a:t>多选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dirty="0">
                  <a:latin typeface="微软雅黑" panose="020B0503020204020204" pitchFamily="34" charset="-122"/>
                  <a:ea typeface="微软雅黑" panose="020B0503020204020204" pitchFamily="34" charset="-122"/>
                  <a:sym typeface="+mn-ea"/>
                </a:rPr>
                <a:t>根据企业所得税法律制度的规定，下列各项中，属于视同销售货物的有（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将外购货物用于赞助        </a:t>
              </a: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将外购货物用于偿债</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将外购货物用于捐赠        </a:t>
              </a: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将外购货物用于广告</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50900" y="3429000"/>
            <a:ext cx="7606030" cy="20275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mn-ea"/>
              </a:rPr>
              <a:t>ABCD</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solidFill>
                  <a:schemeClr val="tx1"/>
                </a:solidFill>
                <a:latin typeface="微软雅黑" panose="020B0503020204020204" pitchFamily="34" charset="-122"/>
                <a:ea typeface="微软雅黑" panose="020B0503020204020204" pitchFamily="34" charset="-122"/>
                <a:sym typeface="+mn-ea"/>
              </a:rPr>
              <a:t>企业发生非货币性资产交换，以及将货物、财产、劳务用于捐赠、偿债、赞助、集资、广告、样品、职工福利或者利润分配等用途的，应当视为销售货物、转让财产或者提供劳务，但国务院财政、税务主管部门另有规定的除外。</a:t>
            </a:r>
            <a:endParaRPr lang="zh-CN" altLang="zh-CN" sz="1800" kern="1200" dirty="0">
              <a:solidFill>
                <a:schemeClr val="tx1"/>
              </a:solidFill>
              <a:latin typeface="微软雅黑" panose="020B0503020204020204" pitchFamily="34" charset="-122"/>
              <a:ea typeface="微软雅黑" panose="020B0503020204020204" pitchFamily="34"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755015" y="1052830"/>
            <a:ext cx="7595870" cy="243649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271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0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dirty="0">
                  <a:latin typeface="微软雅黑" panose="020B0503020204020204" pitchFamily="34" charset="-122"/>
                  <a:ea typeface="微软雅黑" panose="020B0503020204020204" pitchFamily="34" charset="-122"/>
                  <a:sym typeface="+mn-ea"/>
                </a:rPr>
                <a:t>是指从性质和根源上不属于企业营利性活动带来的经济利益、不作为应纳税所得额组成部分的收入，不应列为征收范围的收入。</a:t>
              </a:r>
              <a:endParaRPr lang="zh-CN" altLang="en-US"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27405" y="3861435"/>
            <a:ext cx="7606030" cy="112458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2400" dirty="0">
                <a:solidFill>
                  <a:srgbClr val="FF0000"/>
                </a:solidFill>
                <a:latin typeface="微软雅黑" panose="020B0503020204020204" pitchFamily="34" charset="-122"/>
                <a:ea typeface="微软雅黑" panose="020B0503020204020204" pitchFamily="34" charset="-122"/>
                <a:sym typeface="+mn-ea"/>
              </a:rPr>
              <a:t>【记忆小贴士】</a:t>
            </a:r>
            <a:endParaRPr lang="zh-CN" altLang="zh-CN" sz="2400" dirty="0">
              <a:solidFill>
                <a:srgbClr val="FF0000"/>
              </a:solidFill>
              <a:latin typeface="微软雅黑" panose="020B0503020204020204" pitchFamily="34" charset="-122"/>
              <a:ea typeface="微软雅黑" panose="020B0503020204020204" pitchFamily="34" charset="-122"/>
              <a:sym typeface="+mn-ea"/>
            </a:endParaRPr>
          </a:p>
          <a:p>
            <a:pPr indent="466725">
              <a:lnSpc>
                <a:spcPct val="140000"/>
              </a:lnSpc>
              <a:buSzTx/>
              <a:buFont typeface="Arial" panose="020B0604020202020204" pitchFamily="34" charset="0"/>
            </a:pPr>
            <a:r>
              <a:rPr lang="zh-CN" altLang="zh-CN" sz="2400" dirty="0">
                <a:latin typeface="微软雅黑" panose="020B0503020204020204" pitchFamily="34" charset="-122"/>
                <a:ea typeface="微软雅黑" panose="020B0503020204020204" pitchFamily="34" charset="-122"/>
                <a:sym typeface="+mn-ea"/>
              </a:rPr>
              <a:t>不征税收入最美关键词“财政”！！！</a:t>
            </a:r>
            <a:endParaRPr lang="zh-CN" altLang="zh-CN" sz="2400" kern="1200" dirty="0">
              <a:solidFill>
                <a:schemeClr val="tx1"/>
              </a:solidFill>
              <a:latin typeface="微软雅黑" panose="020B0503020204020204" pitchFamily="34" charset="-122"/>
              <a:ea typeface="微软雅黑" panose="020B0503020204020204" pitchFamily="34" charset="-122"/>
              <a:cs typeface="+mn-cs"/>
              <a:sym typeface="+mn-ea"/>
            </a:endParaRPr>
          </a:p>
        </p:txBody>
      </p:sp>
      <p:sp>
        <p:nvSpPr>
          <p:cNvPr id="2" name="文本框 1"/>
          <p:cNvSpPr txBox="1"/>
          <p:nvPr/>
        </p:nvSpPr>
        <p:spPr>
          <a:xfrm>
            <a:off x="251460" y="346075"/>
            <a:ext cx="4572000" cy="460375"/>
          </a:xfrm>
          <a:prstGeom prst="rect">
            <a:avLst/>
          </a:prstGeom>
          <a:noFill/>
        </p:spPr>
        <p:txBody>
          <a:bodyPr wrap="square" rtlCol="0" anchor="t">
            <a:spAutoFit/>
          </a:bodyPr>
          <a:p>
            <a:pPr indent="466725" defTabSz="685800">
              <a:spcBef>
                <a:spcPct val="0"/>
              </a:spcBef>
              <a:buClrTx/>
              <a:buSzTx/>
            </a:pPr>
            <a:r>
              <a:rPr lang="zh-CN" altLang="zh-CN" sz="2400" b="1" dirty="0">
                <a:solidFill>
                  <a:srgbClr val="9933FF"/>
                </a:solidFill>
                <a:latin typeface="微软雅黑" panose="020B0503020204020204" pitchFamily="34" charset="-122"/>
                <a:ea typeface="微软雅黑" panose="020B0503020204020204" pitchFamily="34" charset="-122"/>
                <a:sym typeface="+mn-ea"/>
              </a:rPr>
              <a:t>（二）不征税收入</a:t>
            </a:r>
            <a:endParaRPr lang="zh-CN" altLang="zh-CN" sz="2400" b="1" dirty="0">
              <a:solidFill>
                <a:srgbClr val="9933FF"/>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84785" y="621030"/>
            <a:ext cx="8616315" cy="4967605"/>
          </a:xfrm>
          <a:ln>
            <a:solidFill>
              <a:schemeClr val="accent1"/>
            </a:solidFill>
          </a:ln>
        </p:spPr>
        <p:txBody>
          <a:bodyPr/>
          <a:p>
            <a:pPr marL="342900" marR="0" indent="-342900" algn="l" defTabSz="914400" rtl="0" eaLnBrk="0" fontAlgn="base" latinLnBrk="0" hangingPunct="0">
              <a:lnSpc>
                <a:spcPct val="125000"/>
              </a:lnSpc>
              <a:spcBef>
                <a:spcPct val="20000"/>
              </a:spcBef>
              <a:spcAft>
                <a:spcPts val="0"/>
              </a:spcAft>
              <a:buClr>
                <a:srgbClr val="6600CC"/>
              </a:buClr>
              <a:buSzTx/>
              <a:buFont typeface="Wingdings" panose="05000000000000000000" pitchFamily="2" charset="2"/>
              <a:buChar char="v"/>
            </a:pPr>
            <a:r>
              <a:rPr lang="en-US"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      1.</a:t>
            </a: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财政</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拨款：各级人民政府对纳入预算管理的事业单位、社会团体等组织拨付的财政资金。</a:t>
            </a:r>
            <a:endPar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40000"/>
              </a:lnSpc>
              <a:buSzTx/>
              <a:buNone/>
            </a:pPr>
            <a:r>
              <a:rPr lang="en-US"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      2.</a:t>
            </a: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依法收取并纳入</a:t>
            </a:r>
            <a:r>
              <a:rPr lang="zh-CN"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财政</a:t>
            </a: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管理的行政事业性收费、政府性基金。</a:t>
            </a:r>
            <a:endPar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40000"/>
              </a:lnSpc>
              <a:buSzTx/>
              <a:buNone/>
            </a:pPr>
            <a:r>
              <a:rPr lang="en-US"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行政事业性收费，是指依据法律法规等有关规定，按照国务院规定程序批准，在实施社会公共管理，以及在向公民、法人或者其他组织提供特定公共服务过程中，向特定对象收取并纳入财政管理的费用。</a:t>
            </a:r>
            <a:endPar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40000"/>
              </a:lnSpc>
              <a:buSzTx/>
              <a:buNone/>
            </a:pPr>
            <a:r>
              <a:rPr lang="en-US"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政府性基金，是指企业依照法律、行政法规等有关规定，代政府收取的具有专项用途的财政资金。</a:t>
            </a:r>
            <a:endParaRPr lang="zh-CN" altLang="en-US" sz="2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40000"/>
              </a:lnSpc>
              <a:buSzTx/>
              <a:buNone/>
            </a:pPr>
            <a:r>
              <a:rPr lang="en-US"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      3.</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国务院规定的其他不征税收入：指企业取得的，由国务院财政、税务主管部门规定专项用途并经国务院批准的</a:t>
            </a: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财政性</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资金。</a:t>
            </a:r>
            <a:endParaRPr kumimoji="0" lang="zh-CN" altLang="en-US" sz="2000" b="0" i="0" u="none" strike="noStrike" kern="0" cap="none" spc="0" normalizeH="0" baseline="0" noProof="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731520"/>
            <a:ext cx="7595870" cy="2733833"/>
            <a:chOff x="5868" y="3651"/>
            <a:chExt cx="7463" cy="3926"/>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3468"/>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15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en-US" dirty="0">
                  <a:solidFill>
                    <a:srgbClr val="FF0000"/>
                  </a:solidFill>
                  <a:latin typeface="微软雅黑" panose="020B0503020204020204" pitchFamily="34" charset="-122"/>
                  <a:ea typeface="微软雅黑" panose="020B0503020204020204" pitchFamily="34" charset="-122"/>
                  <a:sym typeface="+mn-ea"/>
                </a:rPr>
                <a:t>单</a:t>
              </a:r>
              <a:r>
                <a:rPr lang="zh-CN" dirty="0">
                  <a:solidFill>
                    <a:srgbClr val="FF0000"/>
                  </a:solidFill>
                  <a:latin typeface="微软雅黑" panose="020B0503020204020204" pitchFamily="34" charset="-122"/>
                  <a:ea typeface="微软雅黑" panose="020B0503020204020204" pitchFamily="34" charset="-122"/>
                  <a:sym typeface="+mn-ea"/>
                </a:rPr>
                <a:t>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dirty="0">
                  <a:latin typeface="微软雅黑" panose="020B0503020204020204" pitchFamily="34" charset="-122"/>
                  <a:ea typeface="微软雅黑" panose="020B0503020204020204" pitchFamily="34" charset="-122"/>
                  <a:sym typeface="+mn-ea"/>
                </a:rPr>
                <a:t>根据企业所得税法律制度的规定，下列各项中，属于不征税收入的是（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债务重组收入</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逾期未退包装物押金收入</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依法收取并纳入财政管理的行政事业性收费</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特许权使用费收入</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50900" y="3429000"/>
            <a:ext cx="7606030" cy="12528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mn-ea"/>
              </a:rPr>
              <a:t>C</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不征税收入包括：财政拨款；依法收取并纳入财政管理的行政事业性收费、政府性基金；国务院规定的其他不征税收入。</a:t>
            </a:r>
            <a:endParaRPr lang="zh-CN" altLang="zh-CN" sz="1800" kern="1200" dirty="0">
              <a:solidFill>
                <a:schemeClr val="tx1"/>
              </a:solidFill>
              <a:latin typeface="微软雅黑" panose="020B0503020204020204" pitchFamily="34" charset="-122"/>
              <a:ea typeface="微软雅黑" panose="020B0503020204020204" pitchFamily="34"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1425" name="Rectangle 2"/>
          <p:cNvSpPr>
            <a:spLocks noGrp="1"/>
          </p:cNvSpPr>
          <p:nvPr>
            <p:ph type="title"/>
          </p:nvPr>
        </p:nvSpPr>
        <p:spPr>
          <a:xfrm>
            <a:off x="468313" y="620713"/>
            <a:ext cx="7391400" cy="563562"/>
          </a:xfrm>
        </p:spPr>
        <p:txBody>
          <a:bodyPr wrap="square" lIns="91440" tIns="45720" rIns="91440" bIns="45720" anchor="ctr" anchorCtr="0"/>
          <a:p>
            <a:pPr algn="l" eaLnBrk="1" hangingPunct="1"/>
            <a:r>
              <a:rPr sz="3200" dirty="0"/>
              <a:t>二、准予扣除项目的一般规定</a:t>
            </a:r>
            <a:endParaRPr sz="3200" dirty="0"/>
          </a:p>
        </p:txBody>
      </p:sp>
      <p:sp>
        <p:nvSpPr>
          <p:cNvPr id="2" name="文本框 1"/>
          <p:cNvSpPr txBox="1"/>
          <p:nvPr/>
        </p:nvSpPr>
        <p:spPr>
          <a:xfrm>
            <a:off x="667385" y="1628775"/>
            <a:ext cx="7792085" cy="3276600"/>
          </a:xfrm>
          <a:prstGeom prst="rect">
            <a:avLst/>
          </a:prstGeom>
          <a:noFill/>
        </p:spPr>
        <p:txBody>
          <a:bodyPr wrap="square" rtlCol="0" anchor="t">
            <a:spAutoFit/>
          </a:bodyPr>
          <a:p>
            <a:pPr indent="466725" defTabSz="685800">
              <a:lnSpc>
                <a:spcPct val="115000"/>
              </a:lnSpc>
              <a:spcBef>
                <a:spcPts val="0"/>
              </a:spcBef>
              <a:spcAft>
                <a:spcPts val="0"/>
              </a:spcAft>
              <a:buClrTx/>
              <a:buSzTx/>
            </a:pPr>
            <a:r>
              <a:rPr lang="zh-CN" altLang="zh-CN" sz="2000" dirty="0">
                <a:latin typeface="微软雅黑" panose="020B0503020204020204" pitchFamily="34" charset="-122"/>
                <a:ea typeface="微软雅黑" panose="020B0503020204020204" pitchFamily="34" charset="-122"/>
                <a:sym typeface="+mn-ea"/>
              </a:rPr>
              <a:t>企业实际发生的与取得收入有关的、合理的支出，准予在计算应纳税所得额时扣除，包括成本、费用、税金、损失和其他支出。</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dirty="0">
                <a:solidFill>
                  <a:srgbClr val="FF0000"/>
                </a:solidFill>
                <a:latin typeface="微软雅黑" panose="020B0503020204020204" pitchFamily="34" charset="-122"/>
                <a:ea typeface="微软雅黑" panose="020B0503020204020204" pitchFamily="34" charset="-122"/>
                <a:sym typeface="+mn-ea"/>
              </a:rPr>
              <a:t>1</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合理的支出，是指符合生产经营活动常规，应当计入当期损益或者有关资产成本的必要和正常的支出。</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dirty="0">
                <a:solidFill>
                  <a:srgbClr val="FF0000"/>
                </a:solidFill>
                <a:latin typeface="微软雅黑" panose="020B0503020204020204" pitchFamily="34" charset="-122"/>
                <a:ea typeface="微软雅黑" panose="020B0503020204020204" pitchFamily="34" charset="-122"/>
                <a:sym typeface="+mn-ea"/>
              </a:rPr>
              <a:t>2</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solidFill>
                  <a:srgbClr val="9933FF"/>
                </a:solidFill>
                <a:latin typeface="微软雅黑" panose="020B0503020204020204" pitchFamily="34" charset="-122"/>
                <a:ea typeface="微软雅黑" panose="020B0503020204020204" pitchFamily="34" charset="-122"/>
                <a:sym typeface="+mn-ea"/>
              </a:rPr>
              <a:t>企业发生的支出</a:t>
            </a:r>
            <a:r>
              <a:rPr lang="zh-CN" altLang="zh-CN" sz="2000" dirty="0">
                <a:latin typeface="微软雅黑" panose="020B0503020204020204" pitchFamily="34" charset="-122"/>
                <a:ea typeface="微软雅黑" panose="020B0503020204020204" pitchFamily="34" charset="-122"/>
                <a:sym typeface="+mn-ea"/>
              </a:rPr>
              <a:t>应当区分</a:t>
            </a:r>
            <a:r>
              <a:rPr lang="zh-CN" altLang="zh-CN" sz="2000" dirty="0">
                <a:solidFill>
                  <a:srgbClr val="9933FF"/>
                </a:solidFill>
                <a:latin typeface="微软雅黑" panose="020B0503020204020204" pitchFamily="34" charset="-122"/>
                <a:ea typeface="微软雅黑" panose="020B0503020204020204" pitchFamily="34" charset="-122"/>
                <a:sym typeface="+mn-ea"/>
              </a:rPr>
              <a:t>收益性支出</a:t>
            </a:r>
            <a:r>
              <a:rPr lang="zh-CN" altLang="zh-CN" sz="2000" dirty="0">
                <a:latin typeface="微软雅黑" panose="020B0503020204020204" pitchFamily="34" charset="-122"/>
                <a:ea typeface="微软雅黑" panose="020B0503020204020204" pitchFamily="34" charset="-122"/>
                <a:sym typeface="+mn-ea"/>
              </a:rPr>
              <a:t>和</a:t>
            </a:r>
            <a:r>
              <a:rPr lang="zh-CN" altLang="zh-CN" sz="2000" dirty="0">
                <a:solidFill>
                  <a:srgbClr val="9933FF"/>
                </a:solidFill>
                <a:latin typeface="微软雅黑" panose="020B0503020204020204" pitchFamily="34" charset="-122"/>
                <a:ea typeface="微软雅黑" panose="020B0503020204020204" pitchFamily="34" charset="-122"/>
                <a:sym typeface="+mn-ea"/>
              </a:rPr>
              <a:t>资本性支出</a:t>
            </a:r>
            <a:r>
              <a:rPr lang="zh-CN" altLang="zh-CN" sz="2000" dirty="0">
                <a:latin typeface="微软雅黑" panose="020B0503020204020204" pitchFamily="34" charset="-122"/>
                <a:ea typeface="微软雅黑" panose="020B0503020204020204" pitchFamily="34" charset="-122"/>
                <a:sym typeface="+mn-ea"/>
              </a:rPr>
              <a:t>。收益性支出在发生当期直接扣除；资本性支出应当分期扣除或者计入有关资产成本，不得在发生当期直接扣除。</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zh-CN" altLang="zh-CN" sz="2000" b="1"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1" dirty="0">
                <a:solidFill>
                  <a:srgbClr val="FF0000"/>
                </a:solidFill>
                <a:latin typeface="微软雅黑" panose="020B0503020204020204" pitchFamily="34" charset="-122"/>
                <a:ea typeface="+mn-ea"/>
                <a:sym typeface="+mn-ea"/>
              </a:rPr>
              <a:t>3</a:t>
            </a:r>
            <a:r>
              <a:rPr lang="zh-CN" altLang="zh-CN" sz="2000" b="1" dirty="0">
                <a:solidFill>
                  <a:srgbClr val="FF0000"/>
                </a:solidFill>
                <a:latin typeface="微软雅黑" panose="020B0503020204020204" pitchFamily="34" charset="-122"/>
                <a:ea typeface="微软雅黑" panose="020B0503020204020204" pitchFamily="34" charset="-122"/>
                <a:sym typeface="+mn-ea"/>
              </a:rPr>
              <a:t>】</a:t>
            </a:r>
            <a:r>
              <a:rPr lang="zh-CN" altLang="zh-CN" sz="2000" b="1" dirty="0">
                <a:latin typeface="微软雅黑" panose="020B0503020204020204" pitchFamily="34" charset="-122"/>
                <a:ea typeface="微软雅黑" panose="020B0503020204020204" pitchFamily="34" charset="-122"/>
                <a:sym typeface="+mn-ea"/>
              </a:rPr>
              <a:t>企业实际发生的成本、费用、税金、损失和其他支出，不得重复扣除。</a:t>
            </a:r>
            <a:endParaRPr lang="zh-CN" altLang="zh-CN" sz="2000" b="1" dirty="0">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6065" name="Rectangle 3"/>
          <p:cNvSpPr>
            <a:spLocks noGrp="1"/>
          </p:cNvSpPr>
          <p:nvPr>
            <p:ph idx="1"/>
          </p:nvPr>
        </p:nvSpPr>
        <p:spPr>
          <a:xfrm>
            <a:off x="457200" y="549275"/>
            <a:ext cx="8229600" cy="5111750"/>
          </a:xfrm>
        </p:spPr>
        <p:txBody>
          <a:bodyPr wrap="square" lIns="91440" tIns="45720" rIns="91440" bIns="45720" anchor="t" anchorCtr="0"/>
          <a:p>
            <a:pPr indent="466725" defTabSz="685800">
              <a:lnSpc>
                <a:spcPct val="120000"/>
              </a:lnSpc>
              <a:spcBef>
                <a:spcPts val="0"/>
              </a:spcBef>
              <a:spcAft>
                <a:spcPts val="0"/>
              </a:spcAft>
              <a:buClrTx/>
              <a:buSzTx/>
            </a:pPr>
            <a:r>
              <a:rPr lang="zh-CN" altLang="zh-CN" kern="1200" dirty="0">
                <a:solidFill>
                  <a:srgbClr val="9933FF"/>
                </a:solidFill>
                <a:latin typeface="微软雅黑" panose="020B0503020204020204" pitchFamily="34" charset="-122"/>
                <a:ea typeface="微软雅黑" panose="020B0503020204020204" pitchFamily="34" charset="-122"/>
                <a:sym typeface="+mn-ea"/>
              </a:rPr>
              <a:t>一、企业所得税纳税人</a:t>
            </a:r>
            <a:endParaRPr lang="zh-CN" altLang="zh-CN" b="1" kern="1200" dirty="0">
              <a:solidFill>
                <a:srgbClr val="9933FF"/>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kern="1200" dirty="0">
                <a:latin typeface="微软雅黑" panose="020B0503020204020204" pitchFamily="34" charset="-122"/>
                <a:ea typeface="微软雅黑" panose="020B0503020204020204" pitchFamily="34" charset="-122"/>
                <a:sym typeface="+mn-ea"/>
              </a:rPr>
              <a:t>中国境内的企业和其他取得收入的组织。企业所得税纳税人包括各类企业、事业单位、社会团体、民办非企业单位和从事经营活动的其他组织。</a:t>
            </a:r>
            <a:endParaRPr lang="zh-CN" altLang="zh-CN" sz="24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kern="1200" dirty="0">
                <a:solidFill>
                  <a:srgbClr val="FF0000"/>
                </a:solidFill>
                <a:latin typeface="微软雅黑" panose="020B0503020204020204" pitchFamily="34" charset="-122"/>
                <a:ea typeface="+mn-ea"/>
                <a:sym typeface="+mn-ea"/>
              </a:rPr>
              <a:t>1</a:t>
            </a:r>
            <a:r>
              <a:rPr lang="zh-CN" altLang="zh-CN" sz="200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kern="1200" dirty="0">
                <a:latin typeface="微软雅黑" panose="020B0503020204020204" pitchFamily="34" charset="-122"/>
                <a:ea typeface="微软雅黑" panose="020B0503020204020204" pitchFamily="34" charset="-122"/>
                <a:sym typeface="+mn-ea"/>
              </a:rPr>
              <a:t>中国境内不包括香港、澳门、台湾。</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kern="1200" dirty="0">
                <a:solidFill>
                  <a:srgbClr val="FF0000"/>
                </a:solidFill>
                <a:latin typeface="微软雅黑" panose="020B0503020204020204" pitchFamily="34" charset="-122"/>
                <a:ea typeface="+mn-ea"/>
                <a:sym typeface="+mn-ea"/>
              </a:rPr>
              <a:t>2</a:t>
            </a:r>
            <a:r>
              <a:rPr lang="zh-CN" altLang="zh-CN" sz="200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kern="1200" dirty="0">
                <a:latin typeface="微软雅黑" panose="020B0503020204020204" pitchFamily="34" charset="-122"/>
                <a:ea typeface="微软雅黑" panose="020B0503020204020204" pitchFamily="34" charset="-122"/>
                <a:sym typeface="+mn-ea"/>
              </a:rPr>
              <a:t>组织也是企业所得税的纳税人。</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kern="1200" dirty="0">
                <a:solidFill>
                  <a:srgbClr val="FF0000"/>
                </a:solidFill>
                <a:latin typeface="微软雅黑" panose="020B0503020204020204" pitchFamily="34" charset="-122"/>
                <a:ea typeface="+mn-ea"/>
                <a:sym typeface="+mn-ea"/>
              </a:rPr>
              <a:t>3</a:t>
            </a:r>
            <a:r>
              <a:rPr lang="zh-CN" altLang="zh-CN" sz="200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kern="1200" dirty="0">
                <a:latin typeface="微软雅黑" panose="020B0503020204020204" pitchFamily="34" charset="-122"/>
                <a:ea typeface="微软雅黑" panose="020B0503020204020204" pitchFamily="34" charset="-122"/>
                <a:sym typeface="+mn-ea"/>
              </a:rPr>
              <a:t>依照中国法律、行政法规成立的</a:t>
            </a:r>
            <a:r>
              <a:rPr lang="zh-CN" altLang="zh-CN" sz="2000" kern="1200" dirty="0">
                <a:solidFill>
                  <a:srgbClr val="FFC000"/>
                </a:solidFill>
                <a:latin typeface="微软雅黑" panose="020B0503020204020204" pitchFamily="34" charset="-122"/>
                <a:ea typeface="微软雅黑" panose="020B0503020204020204" pitchFamily="34" charset="-122"/>
                <a:sym typeface="+mn-ea"/>
              </a:rPr>
              <a:t>个人独资企业、合伙企业，不属于纳税人</a:t>
            </a:r>
            <a:r>
              <a:rPr lang="zh-CN" altLang="zh-CN" sz="2000" kern="1200" dirty="0">
                <a:latin typeface="微软雅黑" panose="020B0503020204020204" pitchFamily="34" charset="-122"/>
                <a:ea typeface="微软雅黑" panose="020B0503020204020204" pitchFamily="34" charset="-122"/>
                <a:sym typeface="+mn-ea"/>
              </a:rPr>
              <a:t>，不缴企业所得税。</a:t>
            </a:r>
            <a:endParaRPr lang="zh-CN" altLang="zh-CN" sz="2000" kern="1200" dirty="0">
              <a:latin typeface="微软雅黑" panose="020B0503020204020204" pitchFamily="34" charset="-122"/>
              <a:ea typeface="微软雅黑" panose="020B0503020204020204" pitchFamily="34" charset="-122"/>
              <a:sym typeface="+mn-ea"/>
            </a:endParaRPr>
          </a:p>
          <a:p>
            <a:pPr indent="466725" defTabSz="685800">
              <a:lnSpc>
                <a:spcPct val="115000"/>
              </a:lnSpc>
              <a:spcBef>
                <a:spcPct val="0"/>
              </a:spcBef>
              <a:buClrTx/>
              <a:buSzTx/>
            </a:pPr>
            <a:r>
              <a:rPr lang="zh-CN" altLang="zh-CN" sz="200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kern="1200" dirty="0">
                <a:solidFill>
                  <a:srgbClr val="FF0000"/>
                </a:solidFill>
                <a:latin typeface="微软雅黑" panose="020B0503020204020204" pitchFamily="34" charset="-122"/>
                <a:ea typeface="微软雅黑" panose="020B0503020204020204" pitchFamily="34" charset="-122"/>
                <a:sym typeface="+mn-ea"/>
              </a:rPr>
              <a:t>4</a:t>
            </a:r>
            <a:r>
              <a:rPr lang="zh-CN" altLang="zh-CN" sz="200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kern="1200" dirty="0">
                <a:latin typeface="微软雅黑" panose="020B0503020204020204" pitchFamily="34" charset="-122"/>
                <a:ea typeface="微软雅黑" panose="020B0503020204020204" pitchFamily="34" charset="-122"/>
                <a:sym typeface="+mn-ea"/>
              </a:rPr>
              <a:t>采取收入来源地管辖和居民管辖权相结合的双重管辖权，把企业分为</a:t>
            </a:r>
            <a:r>
              <a:rPr lang="zh-CN" altLang="zh-CN" sz="2000" kern="1200" dirty="0">
                <a:solidFill>
                  <a:srgbClr val="FFC000"/>
                </a:solidFill>
                <a:latin typeface="微软雅黑" panose="020B0503020204020204" pitchFamily="34" charset="-122"/>
                <a:ea typeface="微软雅黑" panose="020B0503020204020204" pitchFamily="34" charset="-122"/>
                <a:sym typeface="+mn-ea"/>
              </a:rPr>
              <a:t>居民企业</a:t>
            </a:r>
            <a:r>
              <a:rPr lang="zh-CN" altLang="zh-CN" sz="2000" kern="1200" dirty="0">
                <a:latin typeface="微软雅黑" panose="020B0503020204020204" pitchFamily="34" charset="-122"/>
                <a:ea typeface="微软雅黑" panose="020B0503020204020204" pitchFamily="34" charset="-122"/>
                <a:sym typeface="+mn-ea"/>
              </a:rPr>
              <a:t>和</a:t>
            </a:r>
            <a:r>
              <a:rPr lang="zh-CN" altLang="zh-CN" sz="2000" kern="1200" dirty="0">
                <a:solidFill>
                  <a:srgbClr val="FFC000"/>
                </a:solidFill>
                <a:latin typeface="微软雅黑" panose="020B0503020204020204" pitchFamily="34" charset="-122"/>
                <a:ea typeface="微软雅黑" panose="020B0503020204020204" pitchFamily="34" charset="-122"/>
                <a:sym typeface="+mn-ea"/>
              </a:rPr>
              <a:t>非居民企业</a:t>
            </a:r>
            <a:r>
              <a:rPr lang="zh-CN" altLang="zh-CN" sz="2000" kern="1200" dirty="0">
                <a:latin typeface="微软雅黑" panose="020B0503020204020204" pitchFamily="34" charset="-122"/>
                <a:ea typeface="微软雅黑" panose="020B0503020204020204" pitchFamily="34" charset="-122"/>
                <a:sym typeface="+mn-ea"/>
              </a:rPr>
              <a:t>，分别确定不同的纳税义务。</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kern="1200" dirty="0">
                <a:solidFill>
                  <a:srgbClr val="FF0000"/>
                </a:solidFill>
                <a:latin typeface="微软雅黑" panose="020B0503020204020204" pitchFamily="34" charset="-122"/>
                <a:ea typeface="微软雅黑" panose="020B0503020204020204" pitchFamily="34" charset="-122"/>
                <a:sym typeface="+mn-ea"/>
              </a:rPr>
              <a:t>5</a:t>
            </a:r>
            <a:r>
              <a:rPr lang="zh-CN" altLang="zh-CN" sz="200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kern="1200" dirty="0">
                <a:latin typeface="微软雅黑" panose="020B0503020204020204" pitchFamily="34" charset="-122"/>
                <a:ea typeface="微软雅黑" panose="020B0503020204020204" pitchFamily="34" charset="-122"/>
                <a:sym typeface="+mn-ea"/>
              </a:rPr>
              <a:t>分类标准：登记注册地标准和实际管理机构所在地标准</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endParaRPr lang="zh-CN" altLang="zh-CN" sz="24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zh-CN" b="1" kern="1200" dirty="0">
              <a:latin typeface="微软雅黑" panose="020B0503020204020204" pitchFamily="34" charset="-122"/>
              <a:ea typeface="微软雅黑" panose="020B0503020204020204" pitchFamily="34" charset="-122"/>
              <a:cs typeface="+mn-cs"/>
            </a:endParaRPr>
          </a:p>
          <a:p>
            <a:pPr eaLnBrk="1" hangingPunct="1"/>
            <a:endParaRPr lang="zh-CN" altLang="en-US" dirty="0">
              <a:solidFill>
                <a:srgbClr val="FF0000"/>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94970" y="548640"/>
            <a:ext cx="8229600" cy="2462530"/>
          </a:xfrm>
        </p:spPr>
        <p:txBody>
          <a:bodyPr anchor="t" anchorCtr="0"/>
          <a:p>
            <a:pPr>
              <a:lnSpc>
                <a:spcPct val="120000"/>
              </a:lnSpc>
              <a:spcBef>
                <a:spcPct val="20000"/>
              </a:spcBef>
              <a:spcAft>
                <a:spcPct val="20000"/>
              </a:spcAft>
            </a:pPr>
            <a:r>
              <a:rPr lang="en-US"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．成本。是指企业在生产经营活动中发生的销售成本、销货成本、业务支出以及其他耗费。</a:t>
            </a: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20000"/>
              </a:spcBef>
              <a:spcAft>
                <a:spcPct val="20000"/>
              </a:spcAft>
            </a:pPr>
            <a:r>
              <a:rPr lang="en-US"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．费用。是指企业在生产经营活动中发生的销售费用、管理费用和财务费用，已经计入成本的有关费用除外。 </a:t>
            </a: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20000"/>
              </a:lnSpc>
              <a:spcBef>
                <a:spcPct val="20000"/>
              </a:spcBef>
              <a:spcAft>
                <a:spcPct val="20000"/>
              </a:spcAft>
            </a:pP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3.税金，是指企业发生的除</a:t>
            </a: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企业所得税</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和</a:t>
            </a: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允许抵扣的增值税</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以外的各项税金及其附加。</a:t>
            </a: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aphicFrame>
        <p:nvGraphicFramePr>
          <p:cNvPr id="2" name="表格 1"/>
          <p:cNvGraphicFramePr/>
          <p:nvPr>
            <p:custDataLst>
              <p:tags r:id="rId1"/>
            </p:custDataLst>
          </p:nvPr>
        </p:nvGraphicFramePr>
        <p:xfrm>
          <a:off x="971550" y="3501073"/>
          <a:ext cx="6765290" cy="2072005"/>
        </p:xfrm>
        <a:graphic>
          <a:graphicData uri="http://schemas.openxmlformats.org/drawingml/2006/table">
            <a:tbl>
              <a:tblPr firstRow="1" bandRow="1">
                <a:tableStyleId>{5C22544A-7EE6-4342-B048-85BDC9FD1C3A}</a:tableStyleId>
              </a:tblPr>
              <a:tblGrid>
                <a:gridCol w="1797685"/>
                <a:gridCol w="4967605"/>
              </a:tblGrid>
              <a:tr h="421005">
                <a:tc>
                  <a:txBody>
                    <a:bodyPr/>
                    <a:p>
                      <a:pPr algn="ctr">
                        <a:buNone/>
                      </a:pPr>
                      <a:r>
                        <a:rPr lang="zh-CN" altLang="en-US" sz="1800"/>
                        <a:t>项目</a:t>
                      </a:r>
                      <a:endParaRPr lang="zh-CN" altLang="en-US" sz="1800"/>
                    </a:p>
                  </a:txBody>
                  <a:tcPr/>
                </a:tc>
                <a:tc>
                  <a:txBody>
                    <a:bodyPr/>
                    <a:p>
                      <a:pPr algn="ctr">
                        <a:buNone/>
                      </a:pPr>
                      <a:r>
                        <a:rPr lang="zh-CN" altLang="en-US" sz="1800"/>
                        <a:t>内容</a:t>
                      </a:r>
                      <a:endParaRPr lang="zh-CN" altLang="en-US" sz="1800"/>
                    </a:p>
                  </a:txBody>
                  <a:tcPr/>
                </a:tc>
              </a:tr>
              <a:tr h="736600">
                <a:tc>
                  <a:txBody>
                    <a:bodyPr/>
                    <a:p>
                      <a:pPr>
                        <a:buNone/>
                      </a:pPr>
                      <a:r>
                        <a:rPr lang="zh-CN" altLang="en-US" sz="1800" b="1"/>
                        <a:t>可以税前</a:t>
                      </a:r>
                      <a:endParaRPr lang="zh-CN" altLang="en-US" sz="1800" b="1"/>
                    </a:p>
                    <a:p>
                      <a:pPr>
                        <a:buNone/>
                      </a:pPr>
                      <a:r>
                        <a:rPr lang="zh-CN" altLang="en-US" sz="1800" b="1"/>
                        <a:t>扣除的税金</a:t>
                      </a:r>
                      <a:endParaRPr lang="zh-CN" altLang="en-US" sz="1800" b="1"/>
                    </a:p>
                  </a:txBody>
                  <a:tcPr/>
                </a:tc>
                <a:tc>
                  <a:txBody>
                    <a:bodyPr/>
                    <a:p>
                      <a:pPr>
                        <a:buNone/>
                      </a:pPr>
                      <a:r>
                        <a:rPr lang="zh-CN" altLang="en-US" sz="1800" b="1"/>
                        <a:t>消费税、资源税、土地增值税、关税、城市维护建设税、教育费附加、房产税、车船税、城镇土地使用税、印花税等</a:t>
                      </a:r>
                      <a:endParaRPr lang="zh-CN" altLang="en-US" sz="1800" b="1"/>
                    </a:p>
                  </a:txBody>
                  <a:tcPr/>
                </a:tc>
              </a:tr>
              <a:tr h="736600">
                <a:tc>
                  <a:txBody>
                    <a:bodyPr/>
                    <a:p>
                      <a:pPr>
                        <a:buNone/>
                      </a:pPr>
                      <a:r>
                        <a:rPr lang="zh-CN" altLang="en-US" sz="1800" b="1">
                          <a:sym typeface="+mn-ea"/>
                        </a:rPr>
                        <a:t>不</a:t>
                      </a:r>
                      <a:r>
                        <a:rPr lang="zh-CN" altLang="en-US" sz="1800" b="1">
                          <a:sym typeface="+mn-ea"/>
                        </a:rPr>
                        <a:t>可税前</a:t>
                      </a:r>
                      <a:endParaRPr lang="zh-CN" altLang="en-US" sz="1800" b="1">
                        <a:sym typeface="+mn-ea"/>
                      </a:endParaRPr>
                    </a:p>
                    <a:p>
                      <a:pPr>
                        <a:buNone/>
                      </a:pPr>
                      <a:r>
                        <a:rPr lang="zh-CN" altLang="en-US" sz="1800" b="1">
                          <a:sym typeface="+mn-ea"/>
                        </a:rPr>
                        <a:t>扣除的税金</a:t>
                      </a:r>
                      <a:endParaRPr lang="zh-CN" altLang="en-US" sz="1800" b="1"/>
                    </a:p>
                  </a:txBody>
                  <a:tcPr/>
                </a:tc>
                <a:tc>
                  <a:txBody>
                    <a:bodyPr/>
                    <a:p>
                      <a:pPr>
                        <a:buNone/>
                      </a:pPr>
                      <a:r>
                        <a:rPr lang="zh-CN" altLang="en-US" sz="1800" b="1"/>
                        <a:t>企业所得税、允许作为进项税额抵扣的增值税</a:t>
                      </a:r>
                      <a:endParaRPr lang="zh-CN" altLang="en-US" sz="1800" b="1"/>
                    </a:p>
                  </a:txBody>
                  <a:tcPr/>
                </a:tc>
              </a:tr>
            </a:tbl>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4498" name="Rectangle 3"/>
          <p:cNvSpPr>
            <a:spLocks noGrp="1"/>
          </p:cNvSpPr>
          <p:nvPr>
            <p:ph idx="1"/>
          </p:nvPr>
        </p:nvSpPr>
        <p:spPr>
          <a:xfrm>
            <a:off x="394970" y="332740"/>
            <a:ext cx="8229600" cy="4495800"/>
          </a:xfrm>
        </p:spPr>
        <p:txBody>
          <a:bodyPr wrap="square" lIns="91440" tIns="45720" rIns="91440" bIns="45720" anchor="t" anchorCtr="0"/>
          <a:p>
            <a:pPr indent="466725" defTabSz="685800">
              <a:lnSpc>
                <a:spcPct val="130000"/>
              </a:lnSpc>
              <a:spcBef>
                <a:spcPts val="0"/>
              </a:spcBef>
              <a:spcAft>
                <a:spcPts val="0"/>
              </a:spcAft>
              <a:buClrTx/>
              <a:buSzTx/>
            </a:pPr>
            <a:r>
              <a:rPr lang="en-US" altLang="zh-CN" sz="2400" b="0" kern="1200" dirty="0">
                <a:latin typeface="微软雅黑" panose="020B0503020204020204" pitchFamily="34" charset="-122"/>
                <a:ea typeface="微软雅黑" panose="020B0503020204020204" pitchFamily="34" charset="-122"/>
                <a:sym typeface="+mn-ea"/>
              </a:rPr>
              <a:t>4.</a:t>
            </a:r>
            <a:r>
              <a:rPr lang="zh-CN" altLang="zh-CN" sz="2400" b="0" kern="1200" dirty="0">
                <a:latin typeface="微软雅黑" panose="020B0503020204020204" pitchFamily="34" charset="-122"/>
                <a:ea typeface="微软雅黑" panose="020B0503020204020204" pitchFamily="34" charset="-122"/>
                <a:sym typeface="+mn-ea"/>
              </a:rPr>
              <a:t>损失，是指企业在生产经营活动中发生的固定资产和存货的盘亏、毁损、报废损失，转让财产损失，呆账损失，坏账损失，自然灾害等不可抗力因素造成的损失以及其他损失。</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企业发生的损失，减除责任人赔偿和保险赔款后的余额，依照国务院财政、税务主管部门的规定扣除。企业已经作为损失处理的资产，在以后纳税年度又全部收回或者部分收回时，应当计入当期</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收入</a:t>
            </a:r>
            <a:r>
              <a:rPr lang="zh-CN" altLang="zh-CN" sz="2400" b="0" kern="1200" dirty="0">
                <a:latin typeface="微软雅黑" panose="020B0503020204020204" pitchFamily="34" charset="-122"/>
                <a:ea typeface="微软雅黑" panose="020B0503020204020204" pitchFamily="34" charset="-122"/>
                <a:sym typeface="+mn-ea"/>
              </a:rPr>
              <a:t>。（增值税进项税额转出的金额在损失中扣除）</a:t>
            </a:r>
            <a:endParaRPr lang="zh-CN" altLang="zh-CN" sz="2400" b="0" kern="1200" dirty="0">
              <a:latin typeface="微软雅黑" panose="020B0503020204020204" pitchFamily="34" charset="-122"/>
              <a:ea typeface="微软雅黑" panose="020B0503020204020204" pitchFamily="34" charset="-122"/>
              <a:sym typeface="+mn-ea"/>
            </a:endParaRPr>
          </a:p>
          <a:p>
            <a:pPr indent="466725" defTabSz="685800">
              <a:lnSpc>
                <a:spcPct val="13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5．其他支出。是指除成本、费用、税金、损失外，企业在生产经营活动中发生的与生产经营活动有关的、合理的支出。 </a:t>
            </a:r>
            <a:endParaRPr lang="zh-CN" altLang="en-US" sz="2400" b="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731520"/>
            <a:ext cx="7595870" cy="2436496"/>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241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15000"/>
                </a:lnSpc>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en-US" dirty="0">
                  <a:solidFill>
                    <a:srgbClr val="FF0000"/>
                  </a:solidFill>
                  <a:latin typeface="微软雅黑" panose="020B0503020204020204" pitchFamily="34" charset="-122"/>
                  <a:ea typeface="微软雅黑" panose="020B0503020204020204" pitchFamily="34" charset="-122"/>
                  <a:sym typeface="+mn-ea"/>
                </a:rPr>
                <a:t>多</a:t>
              </a:r>
              <a:r>
                <a:rPr lang="zh-CN" dirty="0">
                  <a:solidFill>
                    <a:srgbClr val="FF0000"/>
                  </a:solidFill>
                  <a:latin typeface="微软雅黑" panose="020B0503020204020204" pitchFamily="34" charset="-122"/>
                  <a:ea typeface="微软雅黑" panose="020B0503020204020204" pitchFamily="34" charset="-122"/>
                  <a:sym typeface="+mn-ea"/>
                </a:rPr>
                <a:t>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dirty="0">
                  <a:latin typeface="微软雅黑" panose="020B0503020204020204" pitchFamily="34" charset="-122"/>
                  <a:ea typeface="微软雅黑" panose="020B0503020204020204" pitchFamily="34" charset="-122"/>
                  <a:sym typeface="+mn-ea"/>
                </a:rPr>
                <a:t>根据企业所得税法律制度的规定，企业缴纳的下列税金中，准予在企业所得税税前扣除的有（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允许抵扣的增值税    </a:t>
              </a: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消费税</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土地增值税              </a:t>
              </a: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印花税</a:t>
              </a:r>
              <a:r>
                <a:rPr lang="en-US" altLang="zh-CN" dirty="0">
                  <a:latin typeface="微软雅黑" panose="020B0503020204020204" pitchFamily="34" charset="-122"/>
                  <a:ea typeface="微软雅黑" panose="020B0503020204020204" pitchFamily="34" charset="-122"/>
                  <a:sym typeface="+mn-ea"/>
                </a:rPr>
                <a:t>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50900" y="3429000"/>
            <a:ext cx="7606030" cy="1337945"/>
          </a:xfrm>
          <a:prstGeom prst="rect">
            <a:avLst/>
          </a:prstGeom>
          <a:noFill/>
        </p:spPr>
        <p:txBody>
          <a:bodyPr wrap="square" rtlCol="0" anchor="t">
            <a:sp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B</a:t>
            </a:r>
            <a:r>
              <a:rPr lang="en-US" altLang="zh-CN" sz="1800" dirty="0">
                <a:solidFill>
                  <a:srgbClr val="FF0000"/>
                </a:solidFill>
                <a:latin typeface="微软雅黑" panose="020B0503020204020204" pitchFamily="34" charset="-122"/>
                <a:ea typeface="微软雅黑" panose="020B0503020204020204" pitchFamily="34" charset="-122"/>
                <a:sym typeface="+mn-ea"/>
              </a:rPr>
              <a:t>CD</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defTabSz="685800">
              <a:lnSpc>
                <a:spcPct val="150000"/>
              </a:lnSpc>
              <a:spcBef>
                <a:spcPct val="0"/>
              </a:spcBef>
              <a:buClrTx/>
              <a:buSzTx/>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允许抵扣的增值税和企业所得税不允许在计算企业所得税时扣除。</a:t>
            </a:r>
            <a:endParaRPr lang="zh-CN" altLang="zh-CN" sz="1800" kern="1200" dirty="0">
              <a:solidFill>
                <a:schemeClr val="tx1"/>
              </a:solidFill>
              <a:latin typeface="微软雅黑" panose="020B0503020204020204" pitchFamily="34" charset="-122"/>
              <a:ea typeface="微软雅黑" panose="020B0503020204020204" pitchFamily="34"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21" name="标题 1"/>
          <p:cNvSpPr>
            <a:spLocks noGrp="1"/>
          </p:cNvSpPr>
          <p:nvPr>
            <p:ph type="title"/>
          </p:nvPr>
        </p:nvSpPr>
        <p:spPr/>
        <p:txBody>
          <a:bodyPr wrap="square" lIns="91440" tIns="45720" rIns="91440" bIns="45720" anchor="ctr" anchorCtr="0"/>
          <a:p>
            <a:r>
              <a:rPr lang="zh-CN" altLang="en-US" sz="3200"/>
              <a:t>三、税法允许扣除项目的范围和标准</a:t>
            </a:r>
            <a:endParaRPr lang="zh-CN" altLang="en-US" sz="3200"/>
          </a:p>
        </p:txBody>
      </p:sp>
      <p:sp>
        <p:nvSpPr>
          <p:cNvPr id="3" name="内容占位符 2"/>
          <p:cNvSpPr>
            <a:spLocks noGrp="1"/>
          </p:cNvSpPr>
          <p:nvPr>
            <p:ph idx="1"/>
          </p:nvPr>
        </p:nvSpPr>
        <p:spPr>
          <a:xfrm>
            <a:off x="312103" y="1341120"/>
            <a:ext cx="8618538" cy="4965700"/>
          </a:xfrm>
        </p:spPr>
        <p:txBody>
          <a:bodyPr/>
          <a:p>
            <a:pPr indent="466725" defTabSz="685800">
              <a:lnSpc>
                <a:spcPct val="120000"/>
              </a:lnSpc>
              <a:spcBef>
                <a:spcPts val="0"/>
              </a:spcBef>
              <a:spcAft>
                <a:spcPts val="0"/>
              </a:spcAft>
              <a:buClrTx/>
              <a:buSzTx/>
            </a:pPr>
            <a:r>
              <a:rPr lang="zh-CN" altLang="zh-CN" sz="2400" kern="1200" dirty="0">
                <a:solidFill>
                  <a:srgbClr val="1318EB"/>
                </a:solidFill>
                <a:latin typeface="微软雅黑" panose="020B0503020204020204" pitchFamily="34" charset="-122"/>
                <a:ea typeface="微软雅黑" panose="020B0503020204020204" pitchFamily="34" charset="-122"/>
                <a:sym typeface="+mn-ea"/>
              </a:rPr>
              <a:t>1、工资、薪金支出</a:t>
            </a:r>
            <a:endParaRPr lang="zh-CN" altLang="zh-CN" sz="2400" b="0" kern="1200" dirty="0">
              <a:solidFill>
                <a:srgbClr val="FFFF00"/>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企业发生的</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合理的</a:t>
            </a:r>
            <a:r>
              <a:rPr lang="zh-CN" altLang="zh-CN" sz="2400" b="0" kern="1200" dirty="0">
                <a:latin typeface="微软雅黑" panose="020B0503020204020204" pitchFamily="34" charset="-122"/>
                <a:ea typeface="微软雅黑" panose="020B0503020204020204" pitchFamily="34" charset="-122"/>
                <a:sym typeface="+mn-ea"/>
              </a:rPr>
              <a:t>工资薪金支出，准予扣除。</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【提示】</a:t>
            </a:r>
            <a:r>
              <a:rPr lang="zh-CN" altLang="zh-CN" sz="2400" b="0" kern="1200" dirty="0">
                <a:latin typeface="微软雅黑" panose="020B0503020204020204" pitchFamily="34" charset="-122"/>
                <a:ea typeface="微软雅黑" panose="020B0503020204020204" pitchFamily="34" charset="-122"/>
                <a:sym typeface="+mn-ea"/>
              </a:rPr>
              <a:t>工资薪金，是指企业每一纳税年度支付给在本企业任职或者受雇的员工的所有现金形式或者非现金形式的劳动报酬，包括基本工资、奖金、津贴、补贴、年终加薪、加班工资，以及与员工任职或者受雇有关的其他支出。</a:t>
            </a:r>
            <a:endParaRPr lang="zh-CN" altLang="zh-CN" sz="2400" b="0" kern="1200" dirty="0">
              <a:latin typeface="微软雅黑" panose="020B0503020204020204" pitchFamily="34" charset="-122"/>
              <a:ea typeface="微软雅黑" panose="020B0503020204020204" pitchFamily="34" charset="-122"/>
              <a:cs typeface="+mn-cs"/>
            </a:endParaRPr>
          </a:p>
          <a:p>
            <a:pPr marL="342900" marR="0" indent="-342900" algn="l" defTabSz="914400" rtl="0" eaLnBrk="0" fontAlgn="base" latinLnBrk="0" hangingPunct="0">
              <a:lnSpc>
                <a:spcPct val="130000"/>
              </a:lnSpc>
              <a:spcBef>
                <a:spcPct val="20000"/>
              </a:spcBef>
              <a:spcAft>
                <a:spcPts val="0"/>
              </a:spcAft>
              <a:buClr>
                <a:srgbClr val="6600CC"/>
              </a:buClr>
              <a:buSzTx/>
              <a:buFont typeface="Wingdings" panose="05000000000000000000" pitchFamily="2" charset="2"/>
              <a:buChar char="v"/>
            </a:pPr>
            <a:endParaRPr kumimoji="0" lang="zh-CN" altLang="en-US" sz="2400" b="0" i="0" u="none" strike="noStrike" kern="0" cap="none" spc="0" normalizeH="0" baseline="0" noProof="1">
              <a:solidFill>
                <a:schemeClr val="tx1"/>
              </a:solidFill>
              <a:latin typeface="黑体" panose="02010609060101010101" pitchFamily="49" charset="-122"/>
              <a:ea typeface="黑体" panose="02010609060101010101" pitchFamily="49" charset="-122"/>
              <a:cs typeface="+mn-cs"/>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788035" y="679450"/>
            <a:ext cx="7832090" cy="7057390"/>
          </a:xfrm>
          <a:prstGeom prst="rect">
            <a:avLst/>
          </a:prstGeom>
          <a:noFill/>
        </p:spPr>
        <p:txBody>
          <a:bodyPr wrap="square" rtlCol="0">
            <a:spAutoFit/>
          </a:bodyPr>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en-US" altLang="zh-CN" sz="2400" b="1" dirty="0">
                <a:solidFill>
                  <a:srgbClr val="1318EB"/>
                </a:solidFill>
                <a:latin typeface="微软雅黑" panose="020B0503020204020204" pitchFamily="34" charset="-122"/>
                <a:ea typeface="微软雅黑" panose="020B0503020204020204" pitchFamily="34" charset="-122"/>
                <a:sym typeface="+mn-ea"/>
              </a:rPr>
              <a:t>2</a:t>
            </a:r>
            <a:r>
              <a:rPr lang="zh-CN" altLang="en-US" sz="2400" b="1" dirty="0">
                <a:solidFill>
                  <a:srgbClr val="1318EB"/>
                </a:solidFill>
                <a:latin typeface="微软雅黑" panose="020B0503020204020204" pitchFamily="34" charset="-122"/>
                <a:ea typeface="微软雅黑" panose="020B0503020204020204" pitchFamily="34" charset="-122"/>
                <a:sym typeface="+mn-ea"/>
              </a:rPr>
              <a:t>、</a:t>
            </a:r>
            <a:r>
              <a:rPr lang="en-US" altLang="zh-CN" sz="2400" b="1" dirty="0">
                <a:solidFill>
                  <a:srgbClr val="1318EB"/>
                </a:solidFill>
                <a:latin typeface="微软雅黑" panose="020B0503020204020204" pitchFamily="34" charset="-122"/>
                <a:ea typeface="微软雅黑" panose="020B0503020204020204" pitchFamily="34" charset="-122"/>
                <a:sym typeface="+mn-ea"/>
              </a:rPr>
              <a:t>职工福利费、工会经费、职工教育经费</a:t>
            </a:r>
            <a:r>
              <a:rPr lang="zh-CN" altLang="en-US" sz="2400" b="1" dirty="0">
                <a:solidFill>
                  <a:srgbClr val="1318EB"/>
                </a:solidFill>
                <a:latin typeface="微软雅黑" panose="020B0503020204020204" pitchFamily="34" charset="-122"/>
                <a:ea typeface="微软雅黑" panose="020B0503020204020204" pitchFamily="34" charset="-122"/>
                <a:sym typeface="+mn-ea"/>
              </a:rPr>
              <a:t>（三项经费）</a:t>
            </a:r>
            <a:endParaRPr kumimoji="0" lang="en-US" altLang="zh-CN" sz="2400" b="1" i="0" u="none" strike="noStrike" kern="1200" cap="none" spc="0" normalizeH="0" baseline="0" noProof="1" dirty="0">
              <a:solidFill>
                <a:srgbClr val="FFFF00"/>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1" dirty="0">
                <a:solidFill>
                  <a:schemeClr val="tx1"/>
                </a:solidFill>
                <a:latin typeface="微软雅黑" panose="020B0503020204020204" pitchFamily="34" charset="-122"/>
                <a:ea typeface="微软雅黑" panose="020B0503020204020204" pitchFamily="34" charset="-122"/>
                <a:sym typeface="+mn-ea"/>
              </a:rPr>
              <a:t>企业发生的职工福利费、工会经费、职工教育经费按标准扣除。未超过标准的按实际发生数额扣除，超过扣除标准的只能按标准扣除。</a:t>
            </a:r>
            <a:r>
              <a:rPr lang="zh-CN" altLang="zh-CN" sz="2000" b="1" dirty="0">
                <a:solidFill>
                  <a:srgbClr val="FFC000"/>
                </a:solidFill>
                <a:latin typeface="微软雅黑" panose="020B0503020204020204" pitchFamily="34" charset="-122"/>
                <a:ea typeface="微软雅黑" panose="020B0503020204020204" pitchFamily="34" charset="-122"/>
                <a:sym typeface="+mn-ea"/>
              </a:rPr>
              <a:t>（孰低原则）</a:t>
            </a:r>
            <a:endParaRPr kumimoji="0" lang="zh-CN" altLang="zh-CN" sz="2000" b="1" i="0" u="none" strike="noStrike" kern="1200" cap="none" spc="0" normalizeH="0" baseline="0" noProof="1" dirty="0">
              <a:solidFill>
                <a:schemeClr val="bg1"/>
              </a:solidFill>
              <a:latin typeface="微软雅黑" panose="020B0503020204020204" pitchFamily="34" charset="-122"/>
              <a:ea typeface="微软雅黑" panose="020B0503020204020204" pitchFamily="34" charset="-122"/>
              <a:cs typeface="+mn-cs"/>
            </a:endParaRPr>
          </a:p>
          <a:p>
            <a:pPr marL="0" marR="0" indent="467995" algn="l" defTabSz="685800" rtl="0" eaLnBrk="1" fontAlgn="base" latinLnBrk="0" hangingPunct="1">
              <a:lnSpc>
                <a:spcPct val="115000"/>
              </a:lnSpc>
              <a:spcBef>
                <a:spcPct val="15000"/>
              </a:spcBef>
              <a:spcAft>
                <a:spcPct val="15000"/>
              </a:spcAft>
              <a:buClrTx/>
              <a:buSzTx/>
              <a:buFont typeface="Arial" panose="020B0604020202020204" pitchFamily="34" charset="0"/>
              <a:buNone/>
            </a:pPr>
            <a:r>
              <a:rPr lang="zh-CN" altLang="en-US" sz="2000" b="1" dirty="0">
                <a:solidFill>
                  <a:schemeClr val="tx1"/>
                </a:solidFill>
                <a:latin typeface="华文中宋" panose="02010600040101010101" pitchFamily="2" charset="-122"/>
                <a:ea typeface="华文中宋" panose="02010600040101010101" pitchFamily="2" charset="-122"/>
                <a:sym typeface="+mn-ea"/>
              </a:rPr>
              <a:t>（</a:t>
            </a:r>
            <a:r>
              <a:rPr lang="en-US" altLang="zh-CN" sz="2000" b="1" dirty="0">
                <a:solidFill>
                  <a:schemeClr val="tx1"/>
                </a:solidFill>
                <a:latin typeface="华文中宋" panose="02010600040101010101" pitchFamily="2" charset="-122"/>
                <a:ea typeface="华文中宋" panose="02010600040101010101" pitchFamily="2" charset="-122"/>
                <a:sym typeface="+mn-ea"/>
              </a:rPr>
              <a:t>1</a:t>
            </a:r>
            <a:r>
              <a:rPr lang="zh-CN" altLang="en-US" sz="2000" b="1" dirty="0">
                <a:solidFill>
                  <a:schemeClr val="tx1"/>
                </a:solidFill>
                <a:latin typeface="华文中宋" panose="02010600040101010101" pitchFamily="2" charset="-122"/>
                <a:ea typeface="华文中宋" panose="02010600040101010101" pitchFamily="2" charset="-122"/>
                <a:sym typeface="+mn-ea"/>
              </a:rPr>
              <a:t>）企业发生的</a:t>
            </a:r>
            <a:r>
              <a:rPr lang="zh-CN" altLang="en-US" sz="2000" b="1" dirty="0">
                <a:solidFill>
                  <a:srgbClr val="FFC000"/>
                </a:solidFill>
                <a:latin typeface="华文中宋" panose="02010600040101010101" pitchFamily="2" charset="-122"/>
                <a:ea typeface="华文中宋" panose="02010600040101010101" pitchFamily="2" charset="-122"/>
                <a:sym typeface="+mn-ea"/>
              </a:rPr>
              <a:t>职工福利费</a:t>
            </a:r>
            <a:r>
              <a:rPr lang="zh-CN" altLang="en-US" sz="2000" b="1" dirty="0">
                <a:solidFill>
                  <a:schemeClr val="tx1"/>
                </a:solidFill>
                <a:latin typeface="华文中宋" panose="02010600040101010101" pitchFamily="2" charset="-122"/>
                <a:ea typeface="华文中宋" panose="02010600040101010101" pitchFamily="2" charset="-122"/>
                <a:sym typeface="+mn-ea"/>
              </a:rPr>
              <a:t>支出，不超过工资薪金总额</a:t>
            </a:r>
            <a:r>
              <a:rPr lang="en-US" altLang="zh-CN" sz="2000" b="1" dirty="0">
                <a:solidFill>
                  <a:srgbClr val="FFC000"/>
                </a:solidFill>
                <a:latin typeface="华文中宋" panose="02010600040101010101" pitchFamily="2" charset="-122"/>
                <a:ea typeface="华文中宋" panose="02010600040101010101" pitchFamily="2" charset="-122"/>
                <a:sym typeface="+mn-ea"/>
              </a:rPr>
              <a:t>14%</a:t>
            </a:r>
            <a:r>
              <a:rPr lang="zh-CN" altLang="en-US" sz="2000" b="1" dirty="0">
                <a:solidFill>
                  <a:schemeClr val="tx1"/>
                </a:solidFill>
                <a:latin typeface="华文中宋" panose="02010600040101010101" pitchFamily="2" charset="-122"/>
                <a:ea typeface="华文中宋" panose="02010600040101010101" pitchFamily="2" charset="-122"/>
                <a:sym typeface="+mn-ea"/>
              </a:rPr>
              <a:t>的部分准予扣除。</a:t>
            </a:r>
            <a:endParaRPr kumimoji="0" lang="zh-CN" altLang="en-US" sz="2000" b="1" i="0" u="none" strike="noStrike" kern="1200" cap="none" spc="0" normalizeH="0" baseline="0" noProof="1" dirty="0">
              <a:solidFill>
                <a:schemeClr val="tx1"/>
              </a:solidFill>
              <a:latin typeface="华文中宋" panose="02010600040101010101" pitchFamily="2" charset="-122"/>
              <a:ea typeface="华文中宋" panose="02010600040101010101" pitchFamily="2" charset="-122"/>
              <a:cs typeface="+mn-cs"/>
            </a:endParaRPr>
          </a:p>
          <a:p>
            <a:pPr marL="0" marR="0" indent="467995" algn="l" defTabSz="685800" rtl="0" eaLnBrk="1" fontAlgn="base" latinLnBrk="0" hangingPunct="1">
              <a:lnSpc>
                <a:spcPct val="115000"/>
              </a:lnSpc>
              <a:spcBef>
                <a:spcPct val="15000"/>
              </a:spcBef>
              <a:spcAft>
                <a:spcPct val="15000"/>
              </a:spcAft>
              <a:buClrTx/>
              <a:buSzTx/>
              <a:buFont typeface="Arial" panose="020B0604020202020204" pitchFamily="34" charset="0"/>
              <a:buNone/>
            </a:pPr>
            <a:r>
              <a:rPr lang="zh-CN" altLang="en-US" sz="2000" b="1" dirty="0">
                <a:solidFill>
                  <a:schemeClr val="tx1"/>
                </a:solidFill>
                <a:latin typeface="华文中宋" panose="02010600040101010101" pitchFamily="2" charset="-122"/>
                <a:ea typeface="华文中宋" panose="02010600040101010101" pitchFamily="2" charset="-122"/>
                <a:sym typeface="+mn-ea"/>
              </a:rPr>
              <a:t>（</a:t>
            </a:r>
            <a:r>
              <a:rPr lang="en-US" altLang="zh-CN" sz="2000" b="1" dirty="0">
                <a:solidFill>
                  <a:schemeClr val="tx1"/>
                </a:solidFill>
                <a:latin typeface="华文中宋" panose="02010600040101010101" pitchFamily="2" charset="-122"/>
                <a:ea typeface="华文中宋" panose="02010600040101010101" pitchFamily="2" charset="-122"/>
                <a:sym typeface="+mn-ea"/>
              </a:rPr>
              <a:t>2</a:t>
            </a:r>
            <a:r>
              <a:rPr lang="zh-CN" altLang="en-US" sz="2000" b="1" dirty="0">
                <a:solidFill>
                  <a:schemeClr val="tx1"/>
                </a:solidFill>
                <a:latin typeface="华文中宋" panose="02010600040101010101" pitchFamily="2" charset="-122"/>
                <a:ea typeface="华文中宋" panose="02010600040101010101" pitchFamily="2" charset="-122"/>
                <a:sym typeface="+mn-ea"/>
              </a:rPr>
              <a:t>）企业拨缴的</a:t>
            </a:r>
            <a:r>
              <a:rPr lang="zh-CN" altLang="en-US" sz="2000" b="1" dirty="0">
                <a:solidFill>
                  <a:srgbClr val="FFC000"/>
                </a:solidFill>
                <a:latin typeface="华文中宋" panose="02010600040101010101" pitchFamily="2" charset="-122"/>
                <a:ea typeface="华文中宋" panose="02010600040101010101" pitchFamily="2" charset="-122"/>
                <a:sym typeface="+mn-ea"/>
              </a:rPr>
              <a:t>工会经费</a:t>
            </a:r>
            <a:r>
              <a:rPr lang="zh-CN" altLang="en-US" sz="2000" b="1" dirty="0">
                <a:solidFill>
                  <a:schemeClr val="tx1"/>
                </a:solidFill>
                <a:latin typeface="华文中宋" panose="02010600040101010101" pitchFamily="2" charset="-122"/>
                <a:ea typeface="华文中宋" panose="02010600040101010101" pitchFamily="2" charset="-122"/>
                <a:sym typeface="+mn-ea"/>
              </a:rPr>
              <a:t>，不超过工资薪金总额</a:t>
            </a:r>
            <a:r>
              <a:rPr lang="en-US" altLang="zh-CN" sz="2000" b="1" dirty="0">
                <a:solidFill>
                  <a:srgbClr val="FFC000"/>
                </a:solidFill>
                <a:latin typeface="华文中宋" panose="02010600040101010101" pitchFamily="2" charset="-122"/>
                <a:ea typeface="华文中宋" panose="02010600040101010101" pitchFamily="2" charset="-122"/>
                <a:sym typeface="+mn-ea"/>
              </a:rPr>
              <a:t>2%</a:t>
            </a:r>
            <a:r>
              <a:rPr lang="zh-CN" altLang="en-US" sz="2000" b="1" dirty="0">
                <a:solidFill>
                  <a:schemeClr val="tx1"/>
                </a:solidFill>
                <a:latin typeface="华文中宋" panose="02010600040101010101" pitchFamily="2" charset="-122"/>
                <a:ea typeface="华文中宋" panose="02010600040101010101" pitchFamily="2" charset="-122"/>
                <a:sym typeface="+mn-ea"/>
              </a:rPr>
              <a:t>的部分准予扣除。</a:t>
            </a:r>
            <a:endParaRPr kumimoji="0" lang="zh-CN" altLang="en-US" sz="2000" b="1" i="0" u="none" strike="noStrike" kern="1200" cap="none" spc="0" normalizeH="0" baseline="0" noProof="1" dirty="0">
              <a:solidFill>
                <a:schemeClr val="tx1"/>
              </a:solidFill>
              <a:latin typeface="华文中宋" panose="02010600040101010101" pitchFamily="2" charset="-122"/>
              <a:ea typeface="华文中宋" panose="02010600040101010101" pitchFamily="2" charset="-122"/>
              <a:cs typeface="+mn-cs"/>
            </a:endParaRPr>
          </a:p>
          <a:p>
            <a:pPr marL="0" marR="0" indent="467995" algn="l" defTabSz="685800" rtl="0" eaLnBrk="1" fontAlgn="base" latinLnBrk="0" hangingPunct="1">
              <a:lnSpc>
                <a:spcPct val="115000"/>
              </a:lnSpc>
              <a:spcBef>
                <a:spcPct val="15000"/>
              </a:spcBef>
              <a:spcAft>
                <a:spcPct val="15000"/>
              </a:spcAft>
              <a:buClrTx/>
              <a:buSzTx/>
              <a:buFont typeface="Arial" panose="020B0604020202020204" pitchFamily="34" charset="0"/>
              <a:buNone/>
            </a:pPr>
            <a:r>
              <a:rPr lang="zh-CN" altLang="en-US" sz="2000" b="1" dirty="0">
                <a:solidFill>
                  <a:schemeClr val="tx1"/>
                </a:solidFill>
                <a:latin typeface="华文中宋" panose="02010600040101010101" pitchFamily="2" charset="-122"/>
                <a:ea typeface="华文中宋" panose="02010600040101010101" pitchFamily="2" charset="-122"/>
                <a:sym typeface="+mn-ea"/>
              </a:rPr>
              <a:t>（</a:t>
            </a:r>
            <a:r>
              <a:rPr lang="en-US" altLang="zh-CN" sz="2000" b="1" dirty="0">
                <a:solidFill>
                  <a:schemeClr val="tx1"/>
                </a:solidFill>
                <a:latin typeface="华文中宋" panose="02010600040101010101" pitchFamily="2" charset="-122"/>
                <a:ea typeface="华文中宋" panose="02010600040101010101" pitchFamily="2" charset="-122"/>
                <a:sym typeface="+mn-ea"/>
              </a:rPr>
              <a:t>3</a:t>
            </a:r>
            <a:r>
              <a:rPr lang="zh-CN" altLang="en-US" sz="2000" b="1" dirty="0">
                <a:solidFill>
                  <a:schemeClr val="tx1"/>
                </a:solidFill>
                <a:latin typeface="华文中宋" panose="02010600040101010101" pitchFamily="2" charset="-122"/>
                <a:ea typeface="华文中宋" panose="02010600040101010101" pitchFamily="2" charset="-122"/>
                <a:sym typeface="+mn-ea"/>
              </a:rPr>
              <a:t>）企业发生的</a:t>
            </a:r>
            <a:r>
              <a:rPr lang="zh-CN" altLang="en-US" sz="2000" b="1" dirty="0">
                <a:solidFill>
                  <a:srgbClr val="FFC000"/>
                </a:solidFill>
                <a:latin typeface="华文中宋" panose="02010600040101010101" pitchFamily="2" charset="-122"/>
                <a:ea typeface="华文中宋" panose="02010600040101010101" pitchFamily="2" charset="-122"/>
                <a:sym typeface="+mn-ea"/>
              </a:rPr>
              <a:t>职工教育经费</a:t>
            </a:r>
            <a:r>
              <a:rPr lang="zh-CN" altLang="en-US" sz="2000" b="1" dirty="0">
                <a:solidFill>
                  <a:schemeClr val="tx1"/>
                </a:solidFill>
                <a:latin typeface="华文中宋" panose="02010600040101010101" pitchFamily="2" charset="-122"/>
                <a:ea typeface="华文中宋" panose="02010600040101010101" pitchFamily="2" charset="-122"/>
                <a:sym typeface="+mn-ea"/>
              </a:rPr>
              <a:t>支出，不超过工资薪金总额</a:t>
            </a:r>
            <a:r>
              <a:rPr lang="en-US" altLang="zh-CN" sz="2000" b="1" dirty="0">
                <a:solidFill>
                  <a:srgbClr val="FFC000"/>
                </a:solidFill>
                <a:latin typeface="华文中宋" panose="02010600040101010101" pitchFamily="2" charset="-122"/>
                <a:ea typeface="华文中宋" panose="02010600040101010101" pitchFamily="2" charset="-122"/>
                <a:sym typeface="+mn-ea"/>
              </a:rPr>
              <a:t>8%</a:t>
            </a:r>
            <a:r>
              <a:rPr lang="zh-CN" altLang="en-US" sz="2000" b="1" dirty="0">
                <a:solidFill>
                  <a:schemeClr val="tx1"/>
                </a:solidFill>
                <a:latin typeface="华文中宋" panose="02010600040101010101" pitchFamily="2" charset="-122"/>
                <a:ea typeface="华文中宋" panose="02010600040101010101" pitchFamily="2" charset="-122"/>
                <a:sym typeface="+mn-ea"/>
              </a:rPr>
              <a:t>的部分准予扣除，超过部分准予在</a:t>
            </a:r>
            <a:r>
              <a:rPr lang="zh-CN" altLang="en-US" sz="2000" b="1" dirty="0">
                <a:solidFill>
                  <a:srgbClr val="FFC000"/>
                </a:solidFill>
                <a:latin typeface="华文中宋" panose="02010600040101010101" pitchFamily="2" charset="-122"/>
                <a:ea typeface="华文中宋" panose="02010600040101010101" pitchFamily="2" charset="-122"/>
                <a:sym typeface="+mn-ea"/>
              </a:rPr>
              <a:t>以后纳税年度结转扣除</a:t>
            </a:r>
            <a:r>
              <a:rPr lang="zh-CN" altLang="en-US" sz="2000" b="1" dirty="0">
                <a:solidFill>
                  <a:schemeClr val="tx1"/>
                </a:solidFill>
                <a:latin typeface="华文中宋" panose="02010600040101010101" pitchFamily="2" charset="-122"/>
                <a:ea typeface="华文中宋" panose="02010600040101010101" pitchFamily="2" charset="-122"/>
                <a:sym typeface="+mn-ea"/>
              </a:rPr>
              <a:t>。</a:t>
            </a:r>
            <a:endParaRPr kumimoji="0" lang="zh-CN" altLang="zh-CN" sz="2400" b="1" i="0" u="none" strike="noStrike" kern="1200" cap="none" spc="0" normalizeH="0" baseline="0" noProof="1" dirty="0">
              <a:solidFill>
                <a:schemeClr val="bg1"/>
              </a:solidFill>
              <a:latin typeface="微软雅黑" panose="020B0503020204020204" pitchFamily="34" charset="-122"/>
              <a:ea typeface="微软雅黑" panose="020B0503020204020204" pitchFamily="34" charset="-122"/>
              <a:cs typeface="+mn-cs"/>
            </a:endParaRPr>
          </a:p>
          <a:p>
            <a:endParaRPr lang="en-US" altLang="zh-CN" sz="2400" b="1" noProof="1">
              <a:latin typeface="宋体" panose="02010600030101010101" pitchFamily="2" charset="-122"/>
              <a:ea typeface="宋体" panose="02010600030101010101" pitchFamily="2" charset="-122"/>
            </a:endParaRPr>
          </a:p>
          <a:p>
            <a:endParaRPr lang="en-US" altLang="zh-CN" sz="2400" b="1" noProof="1">
              <a:latin typeface="宋体" panose="02010600030101010101" pitchFamily="2" charset="-122"/>
              <a:ea typeface="宋体" panose="02010600030101010101" pitchFamily="2" charset="-122"/>
            </a:endParaRPr>
          </a:p>
          <a:p>
            <a:endParaRPr lang="en-US" altLang="zh-CN" sz="2400" b="1" noProof="1">
              <a:latin typeface="宋体" panose="02010600030101010101" pitchFamily="2" charset="-122"/>
              <a:ea typeface="宋体" panose="02010600030101010101" pitchFamily="2" charset="-122"/>
            </a:endParaRPr>
          </a:p>
          <a:p>
            <a:endParaRPr lang="en-US" altLang="zh-CN" sz="2400" b="1" noProof="1">
              <a:latin typeface="宋体" panose="02010600030101010101" pitchFamily="2" charset="-122"/>
              <a:ea typeface="宋体" panose="02010600030101010101" pitchFamily="2" charset="-122"/>
            </a:endParaRPr>
          </a:p>
          <a:p>
            <a:endParaRPr lang="en-US" altLang="zh-CN" sz="2400" b="1" noProof="1">
              <a:latin typeface="宋体" panose="02010600030101010101" pitchFamily="2" charset="-122"/>
              <a:ea typeface="宋体" panose="02010600030101010101" pitchFamily="2" charset="-122"/>
            </a:endParaRPr>
          </a:p>
          <a:p>
            <a:endParaRPr lang="en-US" altLang="zh-CN" sz="2400" b="1" noProof="1">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714375" y="332740"/>
            <a:ext cx="7595870" cy="2436496"/>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257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5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【例题</a:t>
              </a:r>
              <a:r>
                <a:rPr lang="en-US" altLang="zh-CN" dirty="0">
                  <a:solidFill>
                    <a:srgbClr val="FF0000"/>
                  </a:solidFill>
                  <a:latin typeface="微软雅黑" panose="020B0503020204020204" pitchFamily="34" charset="-122"/>
                  <a:sym typeface="+mn-ea"/>
                </a:rPr>
                <a:t>1</a:t>
              </a:r>
              <a:r>
                <a:rPr lang="zh-CN"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某企业已计入成本、费用中的全年实发工资总额为</a:t>
              </a:r>
              <a:r>
                <a:rPr lang="en-US" altLang="zh-CN" dirty="0">
                  <a:latin typeface="微软雅黑" panose="020B0503020204020204" pitchFamily="34" charset="-122"/>
                  <a:sym typeface="+mn-ea"/>
                </a:rPr>
                <a:t>400</a:t>
              </a:r>
              <a:r>
                <a:rPr lang="zh-CN" altLang="zh-CN" dirty="0">
                  <a:latin typeface="微软雅黑" panose="020B0503020204020204" pitchFamily="34" charset="-122"/>
                  <a:ea typeface="微软雅黑" panose="020B0503020204020204" pitchFamily="34" charset="-122"/>
                  <a:sym typeface="+mn-ea"/>
                </a:rPr>
                <a:t>万元（属于合理限度的范围），实际发生的职工工会经费</a:t>
              </a:r>
              <a:r>
                <a:rPr lang="en-US" altLang="zh-CN" dirty="0">
                  <a:latin typeface="微软雅黑" panose="020B0503020204020204" pitchFamily="34" charset="-122"/>
                  <a:sym typeface="+mn-ea"/>
                </a:rPr>
                <a:t>6</a:t>
              </a:r>
              <a:r>
                <a:rPr lang="zh-CN" altLang="zh-CN" dirty="0">
                  <a:latin typeface="微软雅黑" panose="020B0503020204020204" pitchFamily="34" charset="-122"/>
                  <a:ea typeface="微软雅黑" panose="020B0503020204020204" pitchFamily="34" charset="-122"/>
                  <a:sym typeface="+mn-ea"/>
                </a:rPr>
                <a:t>万元、职工福利费</a:t>
              </a:r>
              <a:r>
                <a:rPr lang="en-US" altLang="zh-CN" dirty="0">
                  <a:latin typeface="微软雅黑" panose="020B0503020204020204" pitchFamily="34" charset="-122"/>
                  <a:sym typeface="+mn-ea"/>
                </a:rPr>
                <a:t>60</a:t>
              </a:r>
              <a:r>
                <a:rPr lang="zh-CN" altLang="zh-CN" dirty="0">
                  <a:latin typeface="微软雅黑" panose="020B0503020204020204" pitchFamily="34" charset="-122"/>
                  <a:ea typeface="微软雅黑" panose="020B0503020204020204" pitchFamily="34" charset="-122"/>
                  <a:sym typeface="+mn-ea"/>
                </a:rPr>
                <a:t>万元、职工教育经费</a:t>
              </a:r>
              <a:r>
                <a:rPr lang="en-US" altLang="zh-CN" dirty="0">
                  <a:latin typeface="微软雅黑" panose="020B0503020204020204" pitchFamily="34" charset="-122"/>
                  <a:sym typeface="+mn-ea"/>
                </a:rPr>
                <a:t>30</a:t>
              </a:r>
              <a:r>
                <a:rPr lang="zh-CN" altLang="zh-CN" dirty="0">
                  <a:latin typeface="微软雅黑" panose="020B0503020204020204" pitchFamily="34" charset="-122"/>
                  <a:ea typeface="微软雅黑" panose="020B0503020204020204" pitchFamily="34" charset="-122"/>
                  <a:sym typeface="+mn-ea"/>
                </a:rPr>
                <a:t>万元。试计算工会经费、职工福利费、职工教育经费税前扣除金额。</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graphicFrame>
        <p:nvGraphicFramePr>
          <p:cNvPr id="2" name="表格 1"/>
          <p:cNvGraphicFramePr>
            <a:graphicFrameLocks noGrp="1"/>
          </p:cNvGraphicFramePr>
          <p:nvPr>
            <p:custDataLst>
              <p:tags r:id="rId10"/>
            </p:custDataLst>
          </p:nvPr>
        </p:nvGraphicFramePr>
        <p:xfrm>
          <a:off x="745490" y="2942590"/>
          <a:ext cx="6838315" cy="3063240"/>
        </p:xfrm>
        <a:graphic>
          <a:graphicData uri="http://schemas.openxmlformats.org/drawingml/2006/table">
            <a:tbl>
              <a:tblPr/>
              <a:tblGrid>
                <a:gridCol w="1250950"/>
                <a:gridCol w="1115060"/>
                <a:gridCol w="2244725"/>
                <a:gridCol w="2227580"/>
              </a:tblGrid>
              <a:tr h="765810">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项目</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实际</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发生额</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标准额</a:t>
                      </a:r>
                      <a:endParaRPr lang="en-US" sz="1600" b="1" kern="100" dirty="0" smtClean="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algn="ctr">
                        <a:lnSpc>
                          <a:spcPct val="150000"/>
                        </a:lnSpc>
                        <a:spcAft>
                          <a:spcPts val="0"/>
                        </a:spcAft>
                      </a:pPr>
                      <a:r>
                        <a:rPr lang="zh-CN" sz="1600" b="1" kern="100" dirty="0" smtClean="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限额）</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buNone/>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比较确定</a:t>
                      </a:r>
                      <a:endPar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765810">
                <a:tc>
                  <a:txBody>
                    <a:bodyPr/>
                    <a:p>
                      <a:pP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职工福利费</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alt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60</a:t>
                      </a:r>
                      <a:endParaRPr lang="en-US" alt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en-US" alt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400</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14% =56</a:t>
                      </a:r>
                      <a:endPar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buNone/>
                      </a:pPr>
                      <a:r>
                        <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取小，可扣</a:t>
                      </a:r>
                      <a:r>
                        <a:rPr lang="en-US" alt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56</a:t>
                      </a:r>
                      <a:r>
                        <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万</a:t>
                      </a:r>
                      <a:endPar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765810">
                <a:tc>
                  <a:txBody>
                    <a:bodyPr/>
                    <a:p>
                      <a:pP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工会经费</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alt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6</a:t>
                      </a:r>
                      <a:endParaRPr lang="en-US" alt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en-US" alt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400</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2%=8 </a:t>
                      </a:r>
                      <a:endPar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buNone/>
                      </a:pPr>
                      <a:r>
                        <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取小，可扣</a:t>
                      </a:r>
                      <a:r>
                        <a:rPr lang="en-US" alt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6</a:t>
                      </a:r>
                      <a:r>
                        <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万</a:t>
                      </a:r>
                      <a:endPar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a:lnSpc>
                          <a:spcPct val="150000"/>
                        </a:lnSpc>
                        <a:spcAft>
                          <a:spcPts val="0"/>
                        </a:spcAft>
                        <a:buNone/>
                      </a:pPr>
                      <a:endPar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765810">
                <a:tc>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职工教育经费</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30</a:t>
                      </a:r>
                      <a:endPar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400</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8</a:t>
                      </a:r>
                      <a:r>
                        <a:rPr lang="en-US" sz="1600" b="1" kern="100" dirty="0" smtClean="0">
                          <a:solidFill>
                            <a:schemeClr val="tx1"/>
                          </a:solidFill>
                          <a:latin typeface="微软雅黑" panose="020B0503020204020204" pitchFamily="34" charset="-122"/>
                          <a:ea typeface="微软雅黑" panose="020B0503020204020204" pitchFamily="34" charset="-122"/>
                          <a:cs typeface="宋体" panose="02010600030101010101" pitchFamily="2" charset="-122"/>
                        </a:rPr>
                        <a:t>%=32</a:t>
                      </a:r>
                      <a:endParaRPr lang="en-US" sz="1600" b="1" kern="100" dirty="0" smtClean="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buNone/>
                      </a:pPr>
                      <a:r>
                        <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取小，可扣</a:t>
                      </a:r>
                      <a:r>
                        <a:rPr lang="en-US" alt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30</a:t>
                      </a:r>
                      <a:r>
                        <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万</a:t>
                      </a:r>
                      <a:endPar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a:lnSpc>
                          <a:spcPct val="150000"/>
                        </a:lnSpc>
                        <a:spcAft>
                          <a:spcPts val="0"/>
                        </a:spcAft>
                        <a:buNone/>
                      </a:pPr>
                      <a:endPar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9138" name="Rectangle 3"/>
          <p:cNvSpPr>
            <a:spLocks noGrp="1"/>
          </p:cNvSpPr>
          <p:nvPr>
            <p:ph idx="1"/>
          </p:nvPr>
        </p:nvSpPr>
        <p:spPr>
          <a:xfrm>
            <a:off x="457200" y="1183005"/>
            <a:ext cx="8194675" cy="2810510"/>
          </a:xfrm>
          <a:ln>
            <a:solidFill>
              <a:schemeClr val="accent1"/>
            </a:solidFill>
          </a:ln>
        </p:spPr>
        <p:txBody>
          <a:bodyPr wrap="square" lIns="91440" tIns="45720" rIns="91440" bIns="45720" anchor="t" anchorCtr="0"/>
          <a:p>
            <a:pPr eaLnBrk="1" hangingPunct="1">
              <a:lnSpc>
                <a:spcPct val="125000"/>
              </a:lnSpc>
              <a:spcBef>
                <a:spcPts val="25"/>
              </a:spcBef>
              <a:spcAft>
                <a:spcPts val="0"/>
              </a:spcAft>
            </a:pP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4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400" b="0" kern="1200" dirty="0">
                <a:latin typeface="微软雅黑" panose="020B0503020204020204" pitchFamily="34" charset="-122"/>
                <a:ea typeface="微软雅黑" panose="020B0503020204020204" pitchFamily="34" charset="-122"/>
                <a:sym typeface="+mn-ea"/>
              </a:rPr>
              <a:t>列入企业员工工资薪金制度、固定与工资薪金一起发放的福利性补贴，符合规定的，可作为企业发生的工资薪金支出，按规定在税前扣除。不能同时符合上述条件的福利性补贴，应按规定计算限额税前扣除。</a:t>
            </a:r>
            <a:endParaRPr lang="en-US" altLang="zh-CN" sz="2400" b="0"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8594" name="Rectangle 3"/>
          <p:cNvSpPr>
            <a:spLocks noGrp="1"/>
          </p:cNvSpPr>
          <p:nvPr>
            <p:ph idx="1"/>
          </p:nvPr>
        </p:nvSpPr>
        <p:spPr>
          <a:xfrm>
            <a:off x="323215" y="548640"/>
            <a:ext cx="8188325" cy="4895850"/>
          </a:xfrm>
        </p:spPr>
        <p:txBody>
          <a:bodyPr wrap="square" lIns="91440" tIns="45720" rIns="91440" bIns="45720" anchor="t" anchorCtr="0"/>
          <a:p>
            <a:pPr>
              <a:lnSpc>
                <a:spcPct val="115000"/>
              </a:lnSpc>
              <a:spcBef>
                <a:spcPct val="15000"/>
              </a:spcBef>
              <a:spcAft>
                <a:spcPct val="15000"/>
              </a:spcAft>
            </a:pPr>
            <a:r>
              <a:rPr lang="zh-CN" altLang="zh-CN" sz="2400" dirty="0">
                <a:solidFill>
                  <a:srgbClr val="FF0000"/>
                </a:solidFill>
                <a:latin typeface="微软雅黑" panose="020B0503020204020204" pitchFamily="34" charset="-122"/>
                <a:ea typeface="微软雅黑" panose="020B0503020204020204" pitchFamily="34" charset="-122"/>
                <a:sym typeface="+mn-ea"/>
              </a:rPr>
              <a:t>【例</a:t>
            </a:r>
            <a:r>
              <a:rPr lang="en-US" altLang="zh-CN" sz="2400" dirty="0">
                <a:solidFill>
                  <a:srgbClr val="FF0000"/>
                </a:solidFill>
                <a:latin typeface="微软雅黑" panose="020B0503020204020204" pitchFamily="34" charset="-122"/>
                <a:ea typeface="微软雅黑" panose="020B0503020204020204" pitchFamily="34" charset="-122"/>
                <a:sym typeface="+mn-ea"/>
              </a:rPr>
              <a:t>2</a:t>
            </a:r>
            <a:r>
              <a:rPr lang="zh-CN" altLang="zh-CN" sz="2400" dirty="0">
                <a:solidFill>
                  <a:srgbClr val="FF0000"/>
                </a:solidFill>
                <a:latin typeface="微软雅黑" panose="020B0503020204020204" pitchFamily="34" charset="-122"/>
                <a:ea typeface="微软雅黑" panose="020B0503020204020204" pitchFamily="34" charset="-122"/>
                <a:sym typeface="+mn-ea"/>
              </a:rPr>
              <a:t>】</a:t>
            </a: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某企业201</a:t>
            </a:r>
            <a:r>
              <a:rPr lang="en-US"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9</a:t>
            </a: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年为本企业雇员支付基本工资300万元，奖金40万元，地区补贴20万元，假定该企业工资薪金支出符合合理标准，当年职工福利费、工会经费、职工教育经费可在企业所得税前列支的限额是多少？</a:t>
            </a:r>
            <a:endPar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ct val="15000"/>
              </a:spcBef>
              <a:spcAft>
                <a:spcPct val="15000"/>
              </a:spcAft>
            </a:pP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当年工资总额 = 300 + 40 + 20 = 360（万元）</a:t>
            </a:r>
            <a:endPar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ct val="15000"/>
              </a:spcBef>
              <a:spcAft>
                <a:spcPct val="15000"/>
              </a:spcAft>
            </a:pP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其当年可在所得税前列支的职工福利费限额为：</a:t>
            </a:r>
            <a:endPar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15000"/>
              </a:lnSpc>
              <a:spcBef>
                <a:spcPct val="15000"/>
              </a:spcBef>
              <a:spcAft>
                <a:spcPct val="15000"/>
              </a:spcAft>
            </a:pP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360×14% = 50.4（万元）</a:t>
            </a:r>
            <a:endPar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ct val="15000"/>
              </a:spcBef>
              <a:spcAft>
                <a:spcPct val="15000"/>
              </a:spcAft>
            </a:pP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其当年可在所得税前列支的职工工会经费限额为：</a:t>
            </a:r>
            <a:endPar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15000"/>
              </a:lnSpc>
              <a:spcBef>
                <a:spcPct val="15000"/>
              </a:spcBef>
              <a:spcAft>
                <a:spcPct val="15000"/>
              </a:spcAft>
            </a:pP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360×2% = 7.2（万元）</a:t>
            </a:r>
            <a:endPar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ct val="15000"/>
              </a:spcBef>
              <a:spcAft>
                <a:spcPct val="15000"/>
              </a:spcAft>
            </a:pP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其当年可在所得税前列支的职工教育经费限额为：</a:t>
            </a:r>
            <a:endPar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ct val="15000"/>
              </a:spcBef>
              <a:spcAft>
                <a:spcPct val="15000"/>
              </a:spcAft>
            </a:pP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360×</a:t>
            </a:r>
            <a:r>
              <a:rPr lang="en-US"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8</a:t>
            </a: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 = </a:t>
            </a:r>
            <a:r>
              <a:rPr lang="en-US"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28.8</a:t>
            </a:r>
            <a:r>
              <a:rPr lang="zh-CN" altLang="zh-CN"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（万元）</a:t>
            </a: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pP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9618" name="Rectangle 3"/>
          <p:cNvSpPr>
            <a:spLocks noGrp="1"/>
          </p:cNvSpPr>
          <p:nvPr>
            <p:ph idx="1"/>
          </p:nvPr>
        </p:nvSpPr>
        <p:spPr>
          <a:xfrm>
            <a:off x="467360" y="476885"/>
            <a:ext cx="8229600" cy="4495800"/>
          </a:xfrm>
        </p:spPr>
        <p:txBody>
          <a:bodyPr wrap="square" lIns="91440" tIns="45720" rIns="91440" bIns="45720" anchor="t" anchorCtr="0"/>
          <a:p>
            <a:pPr indent="466725" defTabSz="685800">
              <a:lnSpc>
                <a:spcPct val="120000"/>
              </a:lnSpc>
              <a:spcBef>
                <a:spcPts val="0"/>
              </a:spcBef>
              <a:spcAft>
                <a:spcPts val="0"/>
              </a:spcAft>
              <a:buClrTx/>
              <a:buSzTx/>
            </a:pPr>
            <a:r>
              <a:rPr lang="zh-CN" altLang="zh-CN" sz="240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40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40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企业的职工福利费，包括以下内容：</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①尚未实行分离办社会职能的企业，其内设福利部门所发生的设备、设施和人员费用，包括职工食堂、职工浴室、理发室、医务所、托儿所、疗养院等集体福利部门的设备、设施及维修保养费用和福利部门工作人员的工资薪金、社会保险费、住房公积金、劳务费等。</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②为职工卫生保健、生活、住房、交通等所发放的各项补贴和非货币性福利，包括企业向职工发放的因公外地就医费用、未实行医疗统筹企业职工医疗费用、职工供养直系亲属医疗补贴、供暖补贴、职工防暑降温费、职工困难补贴、救济费、职工食堂经费补贴、职工交通补贴等。</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③按照其他规定发生的其他职工福利费，包括丧葬补助费、抚恤费、安家费、探亲假路费等。</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应该单独设置账册，进行准确核算。没有单独设置账册，准确核算的，税务机关应当责令企业在规定的期限内进行改正。逾期仍未改正的，税务机关可对企业发生的福利费进行合理的核定。</a:t>
            </a:r>
            <a:endParaRPr lang="zh-CN" altLang="zh-CN" sz="2000" b="0" kern="1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22898" y="945198"/>
            <a:ext cx="8229600" cy="4967287"/>
          </a:xfrm>
        </p:spPr>
        <p:txBody>
          <a:bodyPr anchor="t" anchorCtr="0"/>
          <a:p>
            <a:pPr indent="466725" defTabSz="685800">
              <a:lnSpc>
                <a:spcPct val="125000"/>
              </a:lnSpc>
              <a:spcBef>
                <a:spcPts val="0"/>
              </a:spcBef>
              <a:spcAft>
                <a:spcPts val="0"/>
              </a:spcAft>
              <a:buClrTx/>
              <a:buSzTx/>
            </a:pPr>
            <a:r>
              <a:rPr lang="en-US" altLang="zh-CN" sz="2400" b="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④ </a:t>
            </a:r>
            <a:r>
              <a:rPr lang="zh-CN" altLang="zh-CN" sz="24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国有企业（包括国有独资、全资和国有资本绝对控股、相对控股企业）纳入管理费用的党组织工作经费，实际支出不超过职工年度工资薪金总额</a:t>
            </a:r>
            <a:r>
              <a:rPr lang="en-US" altLang="zh-CN" sz="24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zh-CN" sz="24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的部分，可以据实在企业所得税前扣除。非公有制企业党组织工作经费纳入企业管理费列支，不超过职工年度工资薪金总额</a:t>
            </a:r>
            <a:r>
              <a:rPr lang="en-US" altLang="zh-CN" sz="24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zh-CN" sz="24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的部分，可以据实在企业所得税前扣除。</a:t>
            </a:r>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9508" name="Rectangle 4"/>
          <p:cNvSpPr>
            <a:spLocks noGrp="1" noChangeArrowheads="1"/>
          </p:cNvSpPr>
          <p:nvPr>
            <p:ph type="title"/>
          </p:nvPr>
        </p:nvSpPr>
        <p:spPr>
          <a:xfrm>
            <a:off x="1044575" y="1917700"/>
            <a:ext cx="708025"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0" cap="none" spc="0" normalizeH="0" baseline="0" noProof="0" smtClean="0">
                <a:ln>
                  <a:noFill/>
                </a:ln>
                <a:solidFill>
                  <a:srgbClr val="FFC000"/>
                </a:solidFill>
                <a:effectLst/>
                <a:uLnTx/>
                <a:uFillTx/>
                <a:latin typeface="黑体" panose="02010609060101010101" pitchFamily="49" charset="-122"/>
                <a:ea typeface="黑体" panose="02010609060101010101" pitchFamily="49" charset="-122"/>
                <a:cs typeface="+mj-cs"/>
              </a:rPr>
              <a:t>AC</a:t>
            </a:r>
            <a:endParaRPr kumimoji="0" lang="en-US" altLang="zh-CN" sz="3200" b="1" i="0" u="none" strike="noStrike" kern="0" cap="none" spc="0" normalizeH="0" baseline="0" noProof="0" smtClean="0">
              <a:ln>
                <a:noFill/>
              </a:ln>
              <a:solidFill>
                <a:srgbClr val="FFC000"/>
              </a:solidFill>
              <a:effectLst/>
              <a:uLnTx/>
              <a:uFillTx/>
              <a:latin typeface="黑体" panose="02010609060101010101" pitchFamily="49" charset="-122"/>
              <a:ea typeface="黑体" panose="02010609060101010101" pitchFamily="49" charset="-122"/>
              <a:cs typeface="+mj-cs"/>
            </a:endParaRPr>
          </a:p>
        </p:txBody>
      </p:sp>
      <p:graphicFrame>
        <p:nvGraphicFramePr>
          <p:cNvPr id="2" name="内容占位符 1"/>
          <p:cNvGraphicFramePr/>
          <p:nvPr>
            <p:ph sz="quarter" idx="10"/>
            <p:custDataLst>
              <p:tags r:id="rId1"/>
            </p:custDataLst>
          </p:nvPr>
        </p:nvGraphicFramePr>
        <p:xfrm>
          <a:off x="1331278" y="548640"/>
          <a:ext cx="6669405" cy="3557588"/>
        </p:xfrm>
        <a:graphic>
          <a:graphicData uri="http://schemas.openxmlformats.org/drawingml/2006/table">
            <a:tbl>
              <a:tblPr firstRow="1" bandRow="1">
                <a:tableStyleId>{5C22544A-7EE6-4342-B048-85BDC9FD1C3A}</a:tableStyleId>
              </a:tblPr>
              <a:tblGrid>
                <a:gridCol w="1680210"/>
                <a:gridCol w="1987550"/>
                <a:gridCol w="3001645"/>
              </a:tblGrid>
              <a:tr h="520700">
                <a:tc>
                  <a:txBody>
                    <a:bodyPr/>
                    <a:p>
                      <a:pPr algn="ctr">
                        <a:buNone/>
                      </a:pPr>
                      <a:r>
                        <a:rPr lang="zh-CN" altLang="en-US" sz="1800"/>
                        <a:t>纳税人</a:t>
                      </a:r>
                      <a:endParaRPr lang="zh-CN" altLang="en-US" sz="1800"/>
                    </a:p>
                  </a:txBody>
                  <a:tcPr/>
                </a:tc>
                <a:tc gridSpan="2">
                  <a:txBody>
                    <a:bodyPr/>
                    <a:p>
                      <a:pPr algn="ctr">
                        <a:buNone/>
                      </a:pPr>
                      <a:r>
                        <a:rPr lang="zh-CN" altLang="en-US" sz="1800"/>
                        <a:t>判定标准</a:t>
                      </a:r>
                      <a:endParaRPr lang="zh-CN" altLang="en-US" sz="1800"/>
                    </a:p>
                  </a:txBody>
                  <a:tcPr/>
                </a:tc>
                <a:tc hMerge="1">
                  <a:tcPr/>
                </a:tc>
              </a:tr>
              <a:tr h="520700">
                <a:tc rowSpan="2">
                  <a:txBody>
                    <a:bodyPr/>
                    <a:p>
                      <a:pPr>
                        <a:buNone/>
                      </a:pPr>
                      <a:endParaRPr lang="zh-CN" altLang="en-US" sz="1800" b="1"/>
                    </a:p>
                    <a:p>
                      <a:pPr algn="ctr">
                        <a:buNone/>
                      </a:pPr>
                      <a:r>
                        <a:rPr lang="zh-CN" altLang="en-US" sz="1800" b="1"/>
                        <a:t>居民企业</a:t>
                      </a:r>
                      <a:endParaRPr lang="zh-CN" altLang="en-US" sz="1800" b="1"/>
                    </a:p>
                  </a:txBody>
                  <a:tcPr/>
                </a:tc>
                <a:tc gridSpan="2">
                  <a:txBody>
                    <a:bodyPr/>
                    <a:p>
                      <a:pPr>
                        <a:buNone/>
                      </a:pPr>
                      <a:r>
                        <a:rPr lang="zh-CN" altLang="zh-CN" sz="1800" b="1" dirty="0">
                          <a:latin typeface="微软雅黑" panose="020B0503020204020204" pitchFamily="34" charset="-122"/>
                          <a:ea typeface="微软雅黑" panose="020B0503020204020204" pitchFamily="34" charset="-122"/>
                          <a:sym typeface="+mn-ea"/>
                        </a:rPr>
                        <a:t>依法在中国境内成立的企业</a:t>
                      </a:r>
                      <a:endParaRPr lang="zh-CN" altLang="zh-CN" sz="1800" b="1" dirty="0">
                        <a:latin typeface="微软雅黑" panose="020B0503020204020204" pitchFamily="34" charset="-122"/>
                        <a:ea typeface="微软雅黑" panose="020B0503020204020204" pitchFamily="34" charset="-122"/>
                        <a:sym typeface="+mn-ea"/>
                      </a:endParaRPr>
                    </a:p>
                  </a:txBody>
                  <a:tcPr/>
                </a:tc>
                <a:tc hMerge="1">
                  <a:tcPr/>
                </a:tc>
              </a:tr>
              <a:tr h="687705">
                <a:tc vMerge="1">
                  <a:tcPr/>
                </a:tc>
                <a:tc gridSpan="2">
                  <a:txBody>
                    <a:bodyPr/>
                    <a:p>
                      <a:pPr>
                        <a:buNone/>
                      </a:pPr>
                      <a:r>
                        <a:rPr lang="zh-CN" altLang="zh-CN" sz="1800" b="1" dirty="0">
                          <a:latin typeface="微软雅黑" panose="020B0503020204020204" pitchFamily="34" charset="-122"/>
                          <a:ea typeface="微软雅黑" panose="020B0503020204020204" pitchFamily="34" charset="-122"/>
                          <a:sym typeface="+mn-ea"/>
                        </a:rPr>
                        <a:t>依照外国（地区）法律成立，但</a:t>
                      </a:r>
                      <a:r>
                        <a:rPr lang="zh-CN" altLang="zh-CN" sz="1800" b="1" dirty="0">
                          <a:solidFill>
                            <a:srgbClr val="FFC000"/>
                          </a:solidFill>
                          <a:latin typeface="微软雅黑" panose="020B0503020204020204" pitchFamily="34" charset="-122"/>
                          <a:ea typeface="微软雅黑" panose="020B0503020204020204" pitchFamily="34" charset="-122"/>
                          <a:sym typeface="+mn-ea"/>
                        </a:rPr>
                        <a:t>实际管理机构</a:t>
                      </a:r>
                      <a:r>
                        <a:rPr lang="zh-CN" altLang="zh-CN" sz="1800" b="1" dirty="0">
                          <a:latin typeface="微软雅黑" panose="020B0503020204020204" pitchFamily="34" charset="-122"/>
                          <a:ea typeface="微软雅黑" panose="020B0503020204020204" pitchFamily="34" charset="-122"/>
                          <a:sym typeface="+mn-ea"/>
                        </a:rPr>
                        <a:t>在中国境内的企业</a:t>
                      </a:r>
                      <a:endParaRPr lang="zh-CN" altLang="zh-CN" sz="1800" b="1" dirty="0">
                        <a:latin typeface="微软雅黑" panose="020B0503020204020204" pitchFamily="34" charset="-122"/>
                        <a:ea typeface="微软雅黑" panose="020B0503020204020204" pitchFamily="34" charset="-122"/>
                        <a:sym typeface="+mn-ea"/>
                      </a:endParaRPr>
                    </a:p>
                  </a:txBody>
                  <a:tcPr/>
                </a:tc>
                <a:tc hMerge="1">
                  <a:tcPr/>
                </a:tc>
              </a:tr>
              <a:tr h="520700">
                <a:tc rowSpan="2">
                  <a:txBody>
                    <a:bodyPr/>
                    <a:p>
                      <a:pPr algn="ctr">
                        <a:buNone/>
                      </a:pPr>
                      <a:endParaRPr lang="zh-CN" altLang="en-US" sz="1800" b="1"/>
                    </a:p>
                    <a:p>
                      <a:pPr algn="ctr">
                        <a:buNone/>
                      </a:pPr>
                      <a:endParaRPr lang="zh-CN" altLang="en-US" sz="1800" b="1"/>
                    </a:p>
                    <a:p>
                      <a:pPr algn="ctr">
                        <a:buNone/>
                      </a:pPr>
                      <a:endParaRPr lang="zh-CN" altLang="en-US" sz="1800" b="1"/>
                    </a:p>
                    <a:p>
                      <a:pPr algn="ctr">
                        <a:buNone/>
                      </a:pPr>
                      <a:endParaRPr lang="zh-CN" altLang="en-US" sz="1800" b="1"/>
                    </a:p>
                    <a:p>
                      <a:pPr algn="ctr">
                        <a:buNone/>
                      </a:pPr>
                      <a:r>
                        <a:rPr lang="zh-CN" altLang="en-US" sz="1800" b="1"/>
                        <a:t>非居民企业</a:t>
                      </a:r>
                      <a:endParaRPr lang="zh-CN" altLang="en-US" sz="1800" b="1"/>
                    </a:p>
                  </a:txBody>
                  <a:tcPr/>
                </a:tc>
                <a:tc rowSpan="2">
                  <a:txBody>
                    <a:bodyPr/>
                    <a:p>
                      <a:pPr>
                        <a:buNone/>
                      </a:pPr>
                      <a:endParaRPr lang="zh-CN" altLang="zh-CN" sz="1800" b="1" dirty="0">
                        <a:latin typeface="微软雅黑" panose="020B0503020204020204" pitchFamily="34" charset="-122"/>
                        <a:ea typeface="微软雅黑" panose="020B0503020204020204" pitchFamily="34" charset="-122"/>
                        <a:sym typeface="+mn-ea"/>
                      </a:endParaRPr>
                    </a:p>
                    <a:p>
                      <a:pPr>
                        <a:buNone/>
                      </a:pPr>
                      <a:endParaRPr lang="zh-CN" altLang="zh-CN" sz="1800" b="1" dirty="0">
                        <a:latin typeface="微软雅黑" panose="020B0503020204020204" pitchFamily="34" charset="-122"/>
                        <a:ea typeface="微软雅黑" panose="020B0503020204020204" pitchFamily="34" charset="-122"/>
                        <a:sym typeface="+mn-ea"/>
                      </a:endParaRPr>
                    </a:p>
                    <a:p>
                      <a:pPr>
                        <a:buNone/>
                      </a:pPr>
                      <a:endParaRPr lang="zh-CN" altLang="zh-CN" sz="1800" b="1" dirty="0">
                        <a:latin typeface="微软雅黑" panose="020B0503020204020204" pitchFamily="34" charset="-122"/>
                        <a:ea typeface="微软雅黑" panose="020B0503020204020204" pitchFamily="34" charset="-122"/>
                        <a:sym typeface="+mn-ea"/>
                      </a:endParaRPr>
                    </a:p>
                    <a:p>
                      <a:pPr>
                        <a:buNone/>
                      </a:pPr>
                      <a:r>
                        <a:rPr lang="zh-CN" altLang="zh-CN" sz="1800" b="1" dirty="0">
                          <a:latin typeface="微软雅黑" panose="020B0503020204020204" pitchFamily="34" charset="-122"/>
                          <a:ea typeface="微软雅黑" panose="020B0503020204020204" pitchFamily="34" charset="-122"/>
                          <a:sym typeface="+mn-ea"/>
                        </a:rPr>
                        <a:t>依照外国（地区）法律成立</a:t>
                      </a:r>
                      <a:endParaRPr lang="zh-CN" altLang="zh-CN" sz="1800" b="1" dirty="0">
                        <a:latin typeface="微软雅黑" panose="020B0503020204020204" pitchFamily="34" charset="-122"/>
                        <a:ea typeface="微软雅黑" panose="020B0503020204020204" pitchFamily="34" charset="-122"/>
                        <a:sym typeface="+mn-ea"/>
                      </a:endParaRPr>
                    </a:p>
                  </a:txBody>
                  <a:tcPr/>
                </a:tc>
                <a:tc>
                  <a:txBody>
                    <a:bodyPr/>
                    <a:p>
                      <a:pPr>
                        <a:buNone/>
                      </a:pPr>
                      <a:r>
                        <a:rPr lang="zh-CN" altLang="zh-CN" sz="1800" b="1" dirty="0">
                          <a:latin typeface="微软雅黑" panose="020B0503020204020204" pitchFamily="34" charset="-122"/>
                          <a:ea typeface="微软雅黑" panose="020B0503020204020204" pitchFamily="34" charset="-122"/>
                          <a:sym typeface="+mn-ea"/>
                        </a:rPr>
                        <a:t>实际管理机构不在中国境内，但在中国境内设立机构、场所的，</a:t>
                      </a:r>
                      <a:endParaRPr lang="zh-CN" altLang="zh-CN" sz="1800" b="1" dirty="0">
                        <a:latin typeface="微软雅黑" panose="020B0503020204020204" pitchFamily="34" charset="-122"/>
                        <a:ea typeface="微软雅黑" panose="020B0503020204020204" pitchFamily="34" charset="-122"/>
                        <a:sym typeface="+mn-ea"/>
                      </a:endParaRPr>
                    </a:p>
                  </a:txBody>
                  <a:tcPr/>
                </a:tc>
              </a:tr>
              <a:tr h="520700">
                <a:tc vMerge="1">
                  <a:tcPr/>
                </a:tc>
                <a:tc vMerge="1">
                  <a:tcPr/>
                </a:tc>
                <a:tc>
                  <a:txBody>
                    <a:bodyPr/>
                    <a:p>
                      <a:pPr>
                        <a:buNone/>
                      </a:pPr>
                      <a:r>
                        <a:rPr lang="zh-CN" altLang="zh-CN" sz="1800" b="1" dirty="0">
                          <a:latin typeface="微软雅黑" panose="020B0503020204020204" pitchFamily="34" charset="-122"/>
                          <a:ea typeface="微软雅黑" panose="020B0503020204020204" pitchFamily="34" charset="-122"/>
                          <a:sym typeface="+mn-ea"/>
                        </a:rPr>
                        <a:t>在中国境内未设立机构、场所，但有来源于中国境内所得的企业</a:t>
                      </a:r>
                      <a:endParaRPr lang="zh-CN" altLang="zh-CN" sz="1800" b="1" dirty="0">
                        <a:latin typeface="微软雅黑" panose="020B0503020204020204" pitchFamily="34" charset="-122"/>
                        <a:ea typeface="微软雅黑" panose="020B0503020204020204" pitchFamily="34" charset="-122"/>
                        <a:sym typeface="+mn-ea"/>
                      </a:endParaRPr>
                    </a:p>
                  </a:txBody>
                  <a:tcPr/>
                </a:tc>
              </a:tr>
            </a:tbl>
          </a:graphicData>
        </a:graphic>
      </p:graphicFrame>
      <p:sp>
        <p:nvSpPr>
          <p:cNvPr id="3" name="文本框 2"/>
          <p:cNvSpPr txBox="1"/>
          <p:nvPr/>
        </p:nvSpPr>
        <p:spPr>
          <a:xfrm>
            <a:off x="1676400" y="4364990"/>
            <a:ext cx="6390005" cy="968375"/>
          </a:xfrm>
          <a:prstGeom prst="rect">
            <a:avLst/>
          </a:prstGeom>
          <a:noFill/>
        </p:spPr>
        <p:txBody>
          <a:bodyPr wrap="square" rtlCol="0" anchor="t">
            <a:spAutoFit/>
          </a:bodyPr>
          <a:p>
            <a:pPr>
              <a:lnSpc>
                <a:spcPct val="150000"/>
              </a:lnSpc>
            </a:pPr>
            <a:r>
              <a:rPr lang="zh-CN" altLang="zh-CN" sz="2000" dirty="0">
                <a:solidFill>
                  <a:srgbClr val="FF0000"/>
                </a:solidFill>
                <a:latin typeface="微软雅黑" panose="020B0503020204020204" pitchFamily="34" charset="-122"/>
                <a:ea typeface="微软雅黑" panose="020B0503020204020204" pitchFamily="34" charset="-122"/>
                <a:sym typeface="+mn-ea"/>
              </a:rPr>
              <a:t>【提示】</a:t>
            </a:r>
            <a:r>
              <a:rPr lang="zh-CN" altLang="zh-CN" sz="1800" b="1" dirty="0">
                <a:solidFill>
                  <a:schemeClr val="tx1"/>
                </a:solidFill>
                <a:latin typeface="微软雅黑" panose="020B0503020204020204" pitchFamily="34" charset="-122"/>
                <a:ea typeface="微软雅黑" panose="020B0503020204020204" pitchFamily="34" charset="-122"/>
                <a:sym typeface="+mn-ea"/>
              </a:rPr>
              <a:t>实际管理机构，是指对企业的生产经营、人员、账务、财产等实施实质性全面管理和控制的机构。</a:t>
            </a:r>
            <a:endParaRPr lang="zh-CN" altLang="zh-CN" sz="1800" b="1"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9508"/>
                                        </p:tgtEl>
                                        <p:attrNameLst>
                                          <p:attrName>style.visibility</p:attrName>
                                        </p:attrNameLst>
                                      </p:cBhvr>
                                      <p:to>
                                        <p:strVal val="visible"/>
                                      </p:to>
                                    </p:set>
                                    <p:anim calcmode="lin" valueType="num">
                                      <p:cBhvr additive="base">
                                        <p:cTn id="7" dur="500" fill="hold"/>
                                        <p:tgtEl>
                                          <p:spTgt spid="149508"/>
                                        </p:tgtEl>
                                        <p:attrNameLst>
                                          <p:attrName>ppt_x</p:attrName>
                                        </p:attrNameLst>
                                      </p:cBhvr>
                                      <p:tavLst>
                                        <p:tav tm="0">
                                          <p:val>
                                            <p:strVal val="#ppt_x"/>
                                          </p:val>
                                        </p:tav>
                                        <p:tav tm="100000">
                                          <p:val>
                                            <p:strVal val="#ppt_x"/>
                                          </p:val>
                                        </p:tav>
                                      </p:tavLst>
                                    </p:anim>
                                    <p:anim calcmode="lin" valueType="num">
                                      <p:cBhvr additive="base">
                                        <p:cTn id="8" dur="500" fill="hold"/>
                                        <p:tgtEl>
                                          <p:spTgt spid="1495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8" grpId="0" bldLvl="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714375" y="332740"/>
            <a:ext cx="7595870" cy="2436496"/>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291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a:t>
              </a:r>
              <a:r>
                <a:rPr lang="zh-CN" altLang="zh-CN" b="1" dirty="0">
                  <a:solidFill>
                    <a:srgbClr val="FF0000"/>
                  </a:solidFill>
                  <a:latin typeface="微软雅黑" panose="020B0503020204020204" pitchFamily="34" charset="-122"/>
                  <a:ea typeface="微软雅黑" panose="020B0503020204020204" pitchFamily="34" charset="-122"/>
                  <a:sym typeface="+mn-ea"/>
                </a:rPr>
                <a:t>例·不定项选择题</a:t>
              </a:r>
              <a:r>
                <a:rPr lang="zh-CN" altLang="zh-CN" dirty="0">
                  <a:solidFill>
                    <a:srgbClr val="FF0000"/>
                  </a:solidFill>
                  <a:latin typeface="微软雅黑" panose="020B0503020204020204" pitchFamily="34" charset="-122"/>
                  <a:ea typeface="微软雅黑" panose="020B0503020204020204" pitchFamily="34" charset="-122"/>
                  <a:sym typeface="+mn-ea"/>
                </a:rPr>
                <a:t>】</a:t>
              </a:r>
              <a:r>
                <a:rPr lang="zh-CN" altLang="zh-CN" b="1" dirty="0">
                  <a:latin typeface="微软雅黑" panose="020B0503020204020204" pitchFamily="34" charset="-122"/>
                  <a:ea typeface="微软雅黑" panose="020B0503020204020204" pitchFamily="34" charset="-122"/>
                  <a:sym typeface="+mn-ea"/>
                </a:rPr>
                <a:t>甲企业为居民企业，</a:t>
              </a:r>
              <a:r>
                <a:rPr lang="en-US" altLang="zh-CN" b="1" dirty="0">
                  <a:latin typeface="微软雅黑" panose="020B0503020204020204" pitchFamily="34" charset="-122"/>
                  <a:ea typeface="微软雅黑" panose="020B0503020204020204" pitchFamily="34" charset="-122"/>
                  <a:sym typeface="+mn-ea"/>
                </a:rPr>
                <a:t>2023</a:t>
              </a:r>
              <a:r>
                <a:rPr lang="zh-CN" altLang="zh-CN" b="1" dirty="0">
                  <a:latin typeface="微软雅黑" panose="020B0503020204020204" pitchFamily="34" charset="-122"/>
                  <a:ea typeface="微软雅黑" panose="020B0503020204020204" pitchFamily="34" charset="-122"/>
                  <a:sym typeface="+mn-ea"/>
                </a:rPr>
                <a:t>年度有关经济业务如下：</a:t>
              </a:r>
              <a:endParaRPr lang="zh-CN" altLang="zh-CN"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b="1" dirty="0">
                  <a:latin typeface="微软雅黑" panose="020B0503020204020204" pitchFamily="34" charset="-122"/>
                  <a:ea typeface="微软雅黑" panose="020B0503020204020204" pitchFamily="34" charset="-122"/>
                  <a:sym typeface="+mn-ea"/>
                </a:rPr>
                <a:t>（</a:t>
              </a:r>
              <a:r>
                <a:rPr lang="en-US" altLang="zh-CN" b="1" dirty="0">
                  <a:latin typeface="微软雅黑" panose="020B0503020204020204" pitchFamily="34" charset="-122"/>
                  <a:ea typeface="微软雅黑" panose="020B0503020204020204" pitchFamily="34" charset="-122"/>
                  <a:sym typeface="+mn-ea"/>
                </a:rPr>
                <a:t>1</a:t>
              </a:r>
              <a:r>
                <a:rPr lang="zh-CN" altLang="zh-CN" b="1" dirty="0">
                  <a:latin typeface="微软雅黑" panose="020B0503020204020204" pitchFamily="34" charset="-122"/>
                  <a:ea typeface="微软雅黑" panose="020B0503020204020204" pitchFamily="34" charset="-122"/>
                  <a:sym typeface="+mn-ea"/>
                </a:rPr>
                <a:t>）产品销售收入</a:t>
              </a:r>
              <a:r>
                <a:rPr lang="en-US" altLang="zh-CN" b="1" dirty="0">
                  <a:latin typeface="微软雅黑" panose="020B0503020204020204" pitchFamily="34" charset="-122"/>
                  <a:ea typeface="微软雅黑" panose="020B0503020204020204" pitchFamily="34" charset="-122"/>
                  <a:sym typeface="+mn-ea"/>
                </a:rPr>
                <a:t>800</a:t>
              </a:r>
              <a:r>
                <a:rPr lang="zh-CN" altLang="zh-CN" b="1" dirty="0">
                  <a:latin typeface="微软雅黑" panose="020B0503020204020204" pitchFamily="34" charset="-122"/>
                  <a:ea typeface="微软雅黑" panose="020B0503020204020204" pitchFamily="34" charset="-122"/>
                  <a:sym typeface="+mn-ea"/>
                </a:rPr>
                <a:t>万元，销售边角料收入</a:t>
              </a:r>
              <a:r>
                <a:rPr lang="en-US" altLang="zh-CN" b="1" dirty="0">
                  <a:latin typeface="微软雅黑" panose="020B0503020204020204" pitchFamily="34" charset="-122"/>
                  <a:ea typeface="微软雅黑" panose="020B0503020204020204" pitchFamily="34" charset="-122"/>
                  <a:sym typeface="+mn-ea"/>
                </a:rPr>
                <a:t>40</a:t>
              </a:r>
              <a:r>
                <a:rPr lang="zh-CN" altLang="zh-CN" b="1" dirty="0">
                  <a:latin typeface="微软雅黑" panose="020B0503020204020204" pitchFamily="34" charset="-122"/>
                  <a:ea typeface="微软雅黑" panose="020B0503020204020204" pitchFamily="34" charset="-122"/>
                  <a:sym typeface="+mn-ea"/>
                </a:rPr>
                <a:t>万元，国债利息收入</a:t>
              </a:r>
              <a:r>
                <a:rPr lang="en-US" altLang="zh-CN" b="1" dirty="0">
                  <a:latin typeface="微软雅黑" panose="020B0503020204020204" pitchFamily="34" charset="-122"/>
                  <a:ea typeface="微软雅黑" panose="020B0503020204020204" pitchFamily="34" charset="-122"/>
                  <a:sym typeface="+mn-ea"/>
                </a:rPr>
                <a:t>5</a:t>
              </a:r>
              <a:r>
                <a:rPr lang="zh-CN" altLang="zh-CN" b="1" dirty="0">
                  <a:latin typeface="微软雅黑" panose="020B0503020204020204" pitchFamily="34" charset="-122"/>
                  <a:ea typeface="微软雅黑" panose="020B0503020204020204" pitchFamily="34" charset="-122"/>
                  <a:sym typeface="+mn-ea"/>
                </a:rPr>
                <a:t>万元。</a:t>
              </a:r>
              <a:endParaRPr lang="zh-CN" altLang="zh-CN"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b="1" dirty="0">
                  <a:latin typeface="微软雅黑" panose="020B0503020204020204" pitchFamily="34" charset="-122"/>
                  <a:ea typeface="微软雅黑" panose="020B0503020204020204" pitchFamily="34" charset="-122"/>
                  <a:sym typeface="+mn-ea"/>
                </a:rPr>
                <a:t>（</a:t>
              </a:r>
              <a:r>
                <a:rPr lang="en-US" altLang="zh-CN" b="1" dirty="0">
                  <a:latin typeface="微软雅黑" panose="020B0503020204020204" pitchFamily="34" charset="-122"/>
                  <a:ea typeface="微软雅黑" panose="020B0503020204020204" pitchFamily="34" charset="-122"/>
                  <a:sym typeface="+mn-ea"/>
                </a:rPr>
                <a:t>2</a:t>
              </a:r>
              <a:r>
                <a:rPr lang="zh-CN" altLang="zh-CN" b="1" dirty="0">
                  <a:latin typeface="微软雅黑" panose="020B0503020204020204" pitchFamily="34" charset="-122"/>
                  <a:ea typeface="微软雅黑" panose="020B0503020204020204" pitchFamily="34" charset="-122"/>
                  <a:sym typeface="+mn-ea"/>
                </a:rPr>
                <a:t>）以产品抵偿债务，该批产品不含增值税售价</a:t>
              </a:r>
              <a:r>
                <a:rPr lang="en-US" altLang="zh-CN" b="1" dirty="0">
                  <a:latin typeface="微软雅黑" panose="020B0503020204020204" pitchFamily="34" charset="-122"/>
                  <a:ea typeface="微软雅黑" panose="020B0503020204020204" pitchFamily="34" charset="-122"/>
                  <a:sym typeface="+mn-ea"/>
                </a:rPr>
                <a:t>60</a:t>
              </a:r>
              <a:r>
                <a:rPr lang="zh-CN" altLang="zh-CN" b="1" dirty="0">
                  <a:latin typeface="微软雅黑" panose="020B0503020204020204" pitchFamily="34" charset="-122"/>
                  <a:ea typeface="微软雅黑" panose="020B0503020204020204" pitchFamily="34" charset="-122"/>
                  <a:sym typeface="+mn-ea"/>
                </a:rPr>
                <a:t>万元。</a:t>
              </a:r>
              <a:endParaRPr lang="zh-CN" altLang="zh-CN"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b="1" dirty="0">
                  <a:latin typeface="微软雅黑" panose="020B0503020204020204" pitchFamily="34" charset="-122"/>
                  <a:ea typeface="微软雅黑" panose="020B0503020204020204" pitchFamily="34" charset="-122"/>
                  <a:sym typeface="+mn-ea"/>
                </a:rPr>
                <a:t>（</a:t>
              </a:r>
              <a:r>
                <a:rPr lang="en-US" altLang="zh-CN" b="1" dirty="0">
                  <a:latin typeface="微软雅黑" panose="020B0503020204020204" pitchFamily="34" charset="-122"/>
                  <a:ea typeface="微软雅黑" panose="020B0503020204020204" pitchFamily="34" charset="-122"/>
                  <a:sym typeface="+mn-ea"/>
                </a:rPr>
                <a:t>3</a:t>
              </a:r>
              <a:r>
                <a:rPr lang="zh-CN" altLang="zh-CN" b="1" dirty="0">
                  <a:latin typeface="微软雅黑" panose="020B0503020204020204" pitchFamily="34" charset="-122"/>
                  <a:ea typeface="微软雅黑" panose="020B0503020204020204" pitchFamily="34" charset="-122"/>
                  <a:sym typeface="+mn-ea"/>
                </a:rPr>
                <a:t>）实发合理工资、薪金总额</a:t>
              </a:r>
              <a:r>
                <a:rPr lang="en-US" altLang="zh-CN" b="1" dirty="0">
                  <a:latin typeface="微软雅黑" panose="020B0503020204020204" pitchFamily="34" charset="-122"/>
                  <a:ea typeface="微软雅黑" panose="020B0503020204020204" pitchFamily="34" charset="-122"/>
                  <a:sym typeface="+mn-ea"/>
                </a:rPr>
                <a:t>100</a:t>
              </a:r>
              <a:r>
                <a:rPr lang="zh-CN" altLang="zh-CN" b="1" dirty="0">
                  <a:latin typeface="微软雅黑" panose="020B0503020204020204" pitchFamily="34" charset="-122"/>
                  <a:ea typeface="微软雅黑" panose="020B0503020204020204" pitchFamily="34" charset="-122"/>
                  <a:sym typeface="+mn-ea"/>
                </a:rPr>
                <a:t>万元，发生职工教育经费</a:t>
              </a:r>
              <a:r>
                <a:rPr lang="en-US" altLang="zh-CN" b="1" dirty="0">
                  <a:latin typeface="微软雅黑" panose="020B0503020204020204" pitchFamily="34" charset="-122"/>
                  <a:ea typeface="微软雅黑" panose="020B0503020204020204" pitchFamily="34" charset="-122"/>
                  <a:sym typeface="+mn-ea"/>
                </a:rPr>
                <a:t>1.5</a:t>
              </a:r>
              <a:r>
                <a:rPr lang="zh-CN" altLang="zh-CN" b="1" dirty="0">
                  <a:latin typeface="微软雅黑" panose="020B0503020204020204" pitchFamily="34" charset="-122"/>
                  <a:ea typeface="微软雅黑" panose="020B0503020204020204" pitchFamily="34" charset="-122"/>
                  <a:sym typeface="+mn-ea"/>
                </a:rPr>
                <a:t>万元，职工福利费</a:t>
              </a:r>
              <a:r>
                <a:rPr lang="en-US" altLang="zh-CN" b="1" dirty="0">
                  <a:latin typeface="微软雅黑" panose="020B0503020204020204" pitchFamily="34" charset="-122"/>
                  <a:ea typeface="微软雅黑" panose="020B0503020204020204" pitchFamily="34" charset="-122"/>
                  <a:sym typeface="+mn-ea"/>
                </a:rPr>
                <a:t>15</a:t>
              </a:r>
              <a:r>
                <a:rPr lang="zh-CN" altLang="zh-CN" b="1" dirty="0">
                  <a:latin typeface="微软雅黑" panose="020B0503020204020204" pitchFamily="34" charset="-122"/>
                  <a:ea typeface="微软雅黑" panose="020B0503020204020204" pitchFamily="34" charset="-122"/>
                  <a:sym typeface="+mn-ea"/>
                </a:rPr>
                <a:t>万元，工会经费</a:t>
              </a:r>
              <a:r>
                <a:rPr lang="en-US" altLang="zh-CN" b="1" dirty="0">
                  <a:latin typeface="微软雅黑" panose="020B0503020204020204" pitchFamily="34" charset="-122"/>
                  <a:ea typeface="微软雅黑" panose="020B0503020204020204" pitchFamily="34" charset="-122"/>
                  <a:sym typeface="+mn-ea"/>
                </a:rPr>
                <a:t>1</a:t>
              </a:r>
              <a:r>
                <a:rPr lang="zh-CN" altLang="zh-CN" b="1" dirty="0">
                  <a:latin typeface="微软雅黑" panose="020B0503020204020204" pitchFamily="34" charset="-122"/>
                  <a:ea typeface="微软雅黑" panose="020B0503020204020204" pitchFamily="34" charset="-122"/>
                  <a:sym typeface="+mn-ea"/>
                </a:rPr>
                <a:t>万元。</a:t>
              </a: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50900" y="2853055"/>
            <a:ext cx="7606030" cy="1476375"/>
          </a:xfrm>
          <a:prstGeom prst="rect">
            <a:avLst/>
          </a:prstGeom>
          <a:noFill/>
        </p:spPr>
        <p:txBody>
          <a:bodyPr wrap="square" rtlCol="0" anchor="t">
            <a:spAutoFit/>
          </a:bodyPr>
          <a:p>
            <a:pPr indent="466725" defTabSz="685800">
              <a:spcBef>
                <a:spcPct val="0"/>
              </a:spcBef>
              <a:buClrTx/>
              <a:buSzTx/>
            </a:pPr>
            <a:r>
              <a:rPr lang="zh-CN" altLang="zh-CN" sz="1800" b="1" dirty="0">
                <a:latin typeface="微软雅黑" panose="020B0503020204020204" pitchFamily="34" charset="-122"/>
                <a:ea typeface="微软雅黑" panose="020B0503020204020204" pitchFamily="34" charset="-122"/>
                <a:sym typeface="+mn-ea"/>
              </a:rPr>
              <a:t>要求：根据上述材料，分别回答下列问题。</a:t>
            </a:r>
            <a:endParaRPr lang="zh-CN" altLang="zh-CN" sz="1800"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1</a:t>
            </a:r>
            <a:r>
              <a:rPr lang="zh-CN" altLang="zh-CN" sz="1800" b="1" dirty="0">
                <a:latin typeface="微软雅黑" panose="020B0503020204020204" pitchFamily="34" charset="-122"/>
                <a:ea typeface="微软雅黑" panose="020B0503020204020204" pitchFamily="34" charset="-122"/>
                <a:sym typeface="+mn-ea"/>
              </a:rPr>
              <a:t>）甲企业下列收益中，计算企业所得税时，应计入收入总额的是（　）。</a:t>
            </a:r>
            <a:endParaRPr lang="zh-CN" altLang="zh-CN" sz="1800"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sz="1800" b="1" dirty="0">
                <a:latin typeface="微软雅黑" panose="020B0503020204020204" pitchFamily="34" charset="-122"/>
                <a:ea typeface="微软雅黑" panose="020B0503020204020204" pitchFamily="34" charset="-122"/>
                <a:sym typeface="+mn-ea"/>
              </a:rPr>
              <a:t>A.</a:t>
            </a:r>
            <a:r>
              <a:rPr lang="zh-CN" altLang="zh-CN" sz="1800" b="1" dirty="0">
                <a:latin typeface="微软雅黑" panose="020B0503020204020204" pitchFamily="34" charset="-122"/>
                <a:ea typeface="微软雅黑" panose="020B0503020204020204" pitchFamily="34" charset="-122"/>
                <a:sym typeface="+mn-ea"/>
              </a:rPr>
              <a:t>国债利息收入</a:t>
            </a:r>
            <a:r>
              <a:rPr lang="en-US" altLang="zh-CN" sz="1800" b="1" dirty="0">
                <a:latin typeface="微软雅黑" panose="020B0503020204020204" pitchFamily="34" charset="-122"/>
                <a:ea typeface="微软雅黑" panose="020B0503020204020204" pitchFamily="34" charset="-122"/>
                <a:sym typeface="+mn-ea"/>
              </a:rPr>
              <a:t>5</a:t>
            </a:r>
            <a:r>
              <a:rPr lang="zh-CN" altLang="zh-CN" sz="1800" b="1" dirty="0">
                <a:latin typeface="微软雅黑" panose="020B0503020204020204" pitchFamily="34" charset="-122"/>
                <a:ea typeface="微软雅黑" panose="020B0503020204020204" pitchFamily="34" charset="-122"/>
                <a:sym typeface="+mn-ea"/>
              </a:rPr>
              <a:t>万元        </a:t>
            </a:r>
            <a:r>
              <a:rPr lang="en-US" altLang="zh-CN" sz="1800" b="1" dirty="0">
                <a:latin typeface="微软雅黑" panose="020B0503020204020204" pitchFamily="34" charset="-122"/>
                <a:ea typeface="微软雅黑" panose="020B0503020204020204" pitchFamily="34" charset="-122"/>
                <a:sym typeface="+mn-ea"/>
              </a:rPr>
              <a:t>B.</a:t>
            </a:r>
            <a:r>
              <a:rPr lang="zh-CN" altLang="zh-CN" sz="1800" b="1" dirty="0">
                <a:latin typeface="微软雅黑" panose="020B0503020204020204" pitchFamily="34" charset="-122"/>
                <a:ea typeface="微软雅黑" panose="020B0503020204020204" pitchFamily="34" charset="-122"/>
                <a:sym typeface="+mn-ea"/>
              </a:rPr>
              <a:t>产品销售收入</a:t>
            </a:r>
            <a:r>
              <a:rPr lang="en-US" altLang="zh-CN" sz="1800" b="1" dirty="0">
                <a:latin typeface="微软雅黑" panose="020B0503020204020204" pitchFamily="34" charset="-122"/>
                <a:ea typeface="微软雅黑" panose="020B0503020204020204" pitchFamily="34" charset="-122"/>
                <a:sym typeface="+mn-ea"/>
              </a:rPr>
              <a:t>800</a:t>
            </a:r>
            <a:r>
              <a:rPr lang="zh-CN" altLang="zh-CN" sz="1800" b="1" dirty="0">
                <a:latin typeface="微软雅黑" panose="020B0503020204020204" pitchFamily="34" charset="-122"/>
                <a:ea typeface="微软雅黑" panose="020B0503020204020204" pitchFamily="34" charset="-122"/>
                <a:sym typeface="+mn-ea"/>
              </a:rPr>
              <a:t>万元</a:t>
            </a:r>
            <a:endParaRPr lang="zh-CN" altLang="zh-CN" sz="1800"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sz="1800" b="1" dirty="0">
                <a:latin typeface="微软雅黑" panose="020B0503020204020204" pitchFamily="34" charset="-122"/>
                <a:ea typeface="微软雅黑" panose="020B0503020204020204" pitchFamily="34" charset="-122"/>
                <a:sym typeface="+mn-ea"/>
              </a:rPr>
              <a:t>C.</a:t>
            </a:r>
            <a:r>
              <a:rPr lang="zh-CN" altLang="zh-CN" sz="1800" b="1" dirty="0">
                <a:latin typeface="微软雅黑" panose="020B0503020204020204" pitchFamily="34" charset="-122"/>
                <a:ea typeface="微软雅黑" panose="020B0503020204020204" pitchFamily="34" charset="-122"/>
                <a:sym typeface="+mn-ea"/>
              </a:rPr>
              <a:t>销售边角料收入</a:t>
            </a:r>
            <a:r>
              <a:rPr lang="en-US" altLang="zh-CN" sz="1800" b="1" dirty="0">
                <a:latin typeface="微软雅黑" panose="020B0503020204020204" pitchFamily="34" charset="-122"/>
                <a:ea typeface="微软雅黑" panose="020B0503020204020204" pitchFamily="34" charset="-122"/>
                <a:sym typeface="+mn-ea"/>
              </a:rPr>
              <a:t>40</a:t>
            </a:r>
            <a:r>
              <a:rPr lang="zh-CN" altLang="zh-CN" sz="1800" b="1" dirty="0">
                <a:latin typeface="微软雅黑" panose="020B0503020204020204" pitchFamily="34" charset="-122"/>
                <a:ea typeface="微软雅黑" panose="020B0503020204020204" pitchFamily="34" charset="-122"/>
                <a:sym typeface="+mn-ea"/>
              </a:rPr>
              <a:t>万元   </a:t>
            </a:r>
            <a:r>
              <a:rPr lang="en-US" altLang="zh-CN" sz="1800" b="1" dirty="0">
                <a:latin typeface="微软雅黑" panose="020B0503020204020204" pitchFamily="34" charset="-122"/>
                <a:ea typeface="微软雅黑" panose="020B0503020204020204" pitchFamily="34" charset="-122"/>
                <a:sym typeface="+mn-ea"/>
              </a:rPr>
              <a:t>D.</a:t>
            </a:r>
            <a:r>
              <a:rPr lang="zh-CN" altLang="zh-CN" sz="1800" b="1" dirty="0">
                <a:latin typeface="微软雅黑" panose="020B0503020204020204" pitchFamily="34" charset="-122"/>
                <a:ea typeface="微软雅黑" panose="020B0503020204020204" pitchFamily="34" charset="-122"/>
                <a:sym typeface="+mn-ea"/>
              </a:rPr>
              <a:t>以产品抵偿债务</a:t>
            </a:r>
            <a:r>
              <a:rPr lang="en-US" altLang="zh-CN" sz="1800" b="1" dirty="0">
                <a:latin typeface="微软雅黑" panose="020B0503020204020204" pitchFamily="34" charset="-122"/>
                <a:ea typeface="微软雅黑" panose="020B0503020204020204" pitchFamily="34" charset="-122"/>
                <a:sym typeface="+mn-ea"/>
              </a:rPr>
              <a:t>60</a:t>
            </a:r>
            <a:r>
              <a:rPr lang="zh-CN" altLang="zh-CN" sz="1800" b="1" dirty="0">
                <a:latin typeface="微软雅黑" panose="020B0503020204020204" pitchFamily="34" charset="-122"/>
                <a:ea typeface="微软雅黑" panose="020B0503020204020204" pitchFamily="34" charset="-122"/>
                <a:sym typeface="+mn-ea"/>
              </a:rPr>
              <a:t>万元</a:t>
            </a:r>
            <a:endParaRPr lang="zh-CN" altLang="zh-CN" sz="1800" kern="1200" dirty="0">
              <a:solidFill>
                <a:schemeClr val="tx1"/>
              </a:solidFill>
              <a:latin typeface="微软雅黑" panose="020B0503020204020204" pitchFamily="34" charset="-122"/>
              <a:ea typeface="微软雅黑" panose="020B0503020204020204" pitchFamily="34" charset="-122"/>
              <a:cs typeface="+mn-cs"/>
              <a:sym typeface="+mn-ea"/>
            </a:endParaRPr>
          </a:p>
        </p:txBody>
      </p:sp>
      <p:sp>
        <p:nvSpPr>
          <p:cNvPr id="2" name="文本框 1"/>
          <p:cNvSpPr txBox="1"/>
          <p:nvPr/>
        </p:nvSpPr>
        <p:spPr>
          <a:xfrm>
            <a:off x="782955" y="4364990"/>
            <a:ext cx="7371080" cy="1783715"/>
          </a:xfrm>
          <a:prstGeom prst="rect">
            <a:avLst/>
          </a:prstGeom>
          <a:noFill/>
        </p:spPr>
        <p:txBody>
          <a:bodyPr wrap="square" rtlCol="0" anchor="t">
            <a:spAutoFit/>
          </a:bodyPr>
          <a:p>
            <a:pPr indent="466725">
              <a:lnSpc>
                <a:spcPts val="3300"/>
              </a:lnSpc>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【答案】</a:t>
            </a:r>
            <a:r>
              <a:rPr lang="en-US" altLang="zh-CN" sz="1800" b="1" dirty="0">
                <a:solidFill>
                  <a:srgbClr val="FF0000"/>
                </a:solidFill>
                <a:latin typeface="微软雅黑" panose="020B0503020204020204" pitchFamily="34" charset="-122"/>
                <a:ea typeface="微软雅黑" panose="020B0503020204020204" pitchFamily="34" charset="-122"/>
                <a:sym typeface="+mn-ea"/>
              </a:rPr>
              <a:t>ABCD</a:t>
            </a:r>
            <a:endParaRPr lang="zh-CN" altLang="zh-CN" sz="1800" b="1" dirty="0">
              <a:solidFill>
                <a:srgbClr val="FF0000"/>
              </a:solidFill>
              <a:latin typeface="微软雅黑" panose="020B0503020204020204" pitchFamily="34" charset="-122"/>
              <a:ea typeface="微软雅黑" panose="020B0503020204020204" pitchFamily="34" charset="-122"/>
            </a:endParaRPr>
          </a:p>
          <a:p>
            <a:pPr indent="466725">
              <a:lnSpc>
                <a:spcPts val="3300"/>
              </a:lnSpc>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【解析】</a:t>
            </a:r>
            <a:r>
              <a:rPr lang="zh-CN" altLang="zh-CN" sz="1800" b="1" dirty="0">
                <a:solidFill>
                  <a:schemeClr val="tx1"/>
                </a:solidFill>
                <a:latin typeface="微软雅黑" panose="020B0503020204020204" pitchFamily="34" charset="-122"/>
                <a:ea typeface="微软雅黑" panose="020B0503020204020204" pitchFamily="34" charset="-122"/>
                <a:sym typeface="+mn-ea"/>
              </a:rPr>
              <a:t>收入总额包括销售货物收入，提供劳务收入，转让财产收入，股息、红利等权益性投资收益，利息收入，租金收入，特许权使用费收入，接受捐赠收入以及其他收入。</a:t>
            </a:r>
            <a:endParaRPr lang="zh-CN" altLang="zh-CN" sz="1800" b="1"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 calcmode="lin" valueType="num">
                                      <p:cBhvr additive="base">
                                        <p:cTn id="1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1666" name="Rectangle 3"/>
          <p:cNvSpPr>
            <a:spLocks noGrp="1"/>
          </p:cNvSpPr>
          <p:nvPr>
            <p:ph idx="1"/>
          </p:nvPr>
        </p:nvSpPr>
        <p:spPr>
          <a:xfrm>
            <a:off x="394970" y="405130"/>
            <a:ext cx="8229600" cy="2515235"/>
          </a:xfrm>
        </p:spPr>
        <p:txBody>
          <a:bodyPr wrap="square" lIns="91440" tIns="45720" rIns="91440" bIns="45720" anchor="t" anchorCtr="0"/>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）甲企业下列支出中，计算企业所得税时，准予全部扣除的是（　）。</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A.</a:t>
            </a:r>
            <a:r>
              <a:rPr lang="zh-CN" altLang="zh-CN" sz="2000" b="0" kern="1200" dirty="0">
                <a:latin typeface="微软雅黑" panose="020B0503020204020204" pitchFamily="34" charset="-122"/>
                <a:ea typeface="微软雅黑" panose="020B0503020204020204" pitchFamily="34" charset="-122"/>
                <a:sym typeface="+mn-ea"/>
              </a:rPr>
              <a:t>工资、薪金总额</a:t>
            </a:r>
            <a:r>
              <a:rPr lang="en-US" altLang="zh-CN" sz="2000" b="0" kern="1200" dirty="0">
                <a:latin typeface="微软雅黑" panose="020B0503020204020204" pitchFamily="34" charset="-122"/>
                <a:ea typeface="微软雅黑" panose="020B0503020204020204" pitchFamily="34" charset="-122"/>
                <a:sym typeface="+mn-ea"/>
              </a:rPr>
              <a:t>100</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B.</a:t>
            </a:r>
            <a:r>
              <a:rPr lang="zh-CN" altLang="zh-CN" sz="2000" b="0" kern="1200" dirty="0">
                <a:latin typeface="微软雅黑" panose="020B0503020204020204" pitchFamily="34" charset="-122"/>
                <a:ea typeface="微软雅黑" panose="020B0503020204020204" pitchFamily="34" charset="-122"/>
                <a:sym typeface="+mn-ea"/>
              </a:rPr>
              <a:t>职工教育经费</a:t>
            </a:r>
            <a:r>
              <a:rPr lang="en-US" altLang="zh-CN" sz="2000" b="0" kern="1200" dirty="0">
                <a:latin typeface="微软雅黑" panose="020B0503020204020204" pitchFamily="34" charset="-122"/>
                <a:ea typeface="微软雅黑" panose="020B0503020204020204" pitchFamily="34" charset="-122"/>
                <a:sym typeface="+mn-ea"/>
              </a:rPr>
              <a:t>1.5</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C.</a:t>
            </a:r>
            <a:r>
              <a:rPr lang="zh-CN" altLang="zh-CN" sz="2000" b="0" kern="1200" dirty="0">
                <a:latin typeface="微软雅黑" panose="020B0503020204020204" pitchFamily="34" charset="-122"/>
                <a:ea typeface="微软雅黑" panose="020B0503020204020204" pitchFamily="34" charset="-122"/>
                <a:sym typeface="+mn-ea"/>
              </a:rPr>
              <a:t>职工福利费</a:t>
            </a:r>
            <a:r>
              <a:rPr lang="en-US" altLang="zh-CN" sz="2000" b="0" kern="1200" dirty="0">
                <a:latin typeface="微软雅黑" panose="020B0503020204020204" pitchFamily="34" charset="-122"/>
                <a:ea typeface="微软雅黑" panose="020B0503020204020204" pitchFamily="34" charset="-122"/>
                <a:sym typeface="+mn-ea"/>
              </a:rPr>
              <a:t>15</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D.</a:t>
            </a:r>
            <a:r>
              <a:rPr lang="zh-CN" altLang="zh-CN" sz="2000" b="0" kern="1200" dirty="0">
                <a:latin typeface="微软雅黑" panose="020B0503020204020204" pitchFamily="34" charset="-122"/>
                <a:ea typeface="微软雅黑" panose="020B0503020204020204" pitchFamily="34" charset="-122"/>
                <a:sym typeface="+mn-ea"/>
              </a:rPr>
              <a:t>工会经费</a:t>
            </a: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万元</a:t>
            </a:r>
            <a:endParaRPr lang="zh-CN" altLang="en-US" sz="2000" b="0" dirty="0"/>
          </a:p>
        </p:txBody>
      </p:sp>
      <p:sp>
        <p:nvSpPr>
          <p:cNvPr id="2" name="文本框 1"/>
          <p:cNvSpPr txBox="1"/>
          <p:nvPr/>
        </p:nvSpPr>
        <p:spPr>
          <a:xfrm>
            <a:off x="683260" y="2708910"/>
            <a:ext cx="8107680" cy="3046095"/>
          </a:xfrm>
          <a:prstGeom prst="rect">
            <a:avLst/>
          </a:prstGeom>
          <a:noFill/>
        </p:spPr>
        <p:txBody>
          <a:bodyPr wrap="square" rtlCol="0" anchor="t">
            <a:spAutoFit/>
          </a:bodyPr>
          <a:p>
            <a:pPr indent="466725" defTabSz="685800">
              <a:lnSpc>
                <a:spcPct val="120000"/>
              </a:lnSpc>
              <a:spcBef>
                <a:spcPts val="0"/>
              </a:spcBef>
              <a:spcAft>
                <a:spcPts val="0"/>
              </a:spcAft>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【答案】</a:t>
            </a:r>
            <a:r>
              <a:rPr lang="en-US" altLang="zh-CN" sz="2000" dirty="0">
                <a:solidFill>
                  <a:srgbClr val="FF0000"/>
                </a:solidFill>
                <a:latin typeface="微软雅黑" panose="020B0503020204020204" pitchFamily="34" charset="-122"/>
                <a:ea typeface="微软雅黑" panose="020B0503020204020204" pitchFamily="34" charset="-122"/>
                <a:sym typeface="+mn-ea"/>
              </a:rPr>
              <a:t>ABD</a:t>
            </a:r>
            <a:endParaRPr lang="zh-CN" altLang="zh-CN" sz="2000" kern="1200" dirty="0">
              <a:solidFill>
                <a:srgbClr val="FF0000"/>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【解析】</a:t>
            </a:r>
            <a:r>
              <a:rPr lang="zh-CN" altLang="zh-CN" sz="2000" dirty="0">
                <a:latin typeface="微软雅黑" panose="020B0503020204020204" pitchFamily="34" charset="-122"/>
                <a:ea typeface="微软雅黑" panose="020B0503020204020204" pitchFamily="34" charset="-122"/>
                <a:sym typeface="+mn-ea"/>
              </a:rPr>
              <a:t>企业发生的合理的工资薪金收入准予扣除，选项</a:t>
            </a: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正确；职工教育经费不超过工资薪金总额</a:t>
            </a:r>
            <a:r>
              <a:rPr lang="en-US" altLang="zh-CN" sz="2000" dirty="0">
                <a:latin typeface="微软雅黑" panose="020B0503020204020204" pitchFamily="34" charset="-122"/>
                <a:ea typeface="微软雅黑" panose="020B0503020204020204" pitchFamily="34" charset="-122"/>
                <a:sym typeface="+mn-ea"/>
              </a:rPr>
              <a:t>8%</a:t>
            </a:r>
            <a:r>
              <a:rPr lang="zh-CN" altLang="zh-CN" sz="2000" dirty="0">
                <a:latin typeface="微软雅黑" panose="020B0503020204020204" pitchFamily="34" charset="-122"/>
                <a:ea typeface="微软雅黑" panose="020B0503020204020204" pitchFamily="34" charset="-122"/>
                <a:sym typeface="+mn-ea"/>
              </a:rPr>
              <a:t>的部分，准予扣除，</a:t>
            </a:r>
            <a:r>
              <a:rPr lang="en-US" altLang="zh-CN" sz="2000" dirty="0">
                <a:latin typeface="微软雅黑" panose="020B0503020204020204" pitchFamily="34" charset="-122"/>
                <a:ea typeface="微软雅黑" panose="020B0503020204020204" pitchFamily="34" charset="-122"/>
                <a:sym typeface="+mn-ea"/>
              </a:rPr>
              <a:t>100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8%</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8</a:t>
            </a:r>
            <a:r>
              <a:rPr lang="zh-CN" altLang="zh-CN" sz="2000" dirty="0">
                <a:latin typeface="微软雅黑" panose="020B0503020204020204" pitchFamily="34" charset="-122"/>
                <a:ea typeface="微软雅黑" panose="020B0503020204020204" pitchFamily="34" charset="-122"/>
                <a:sym typeface="+mn-ea"/>
              </a:rPr>
              <a:t>万元，发生的</a:t>
            </a:r>
            <a:r>
              <a:rPr lang="en-US" altLang="zh-CN" sz="2000" dirty="0">
                <a:latin typeface="微软雅黑" panose="020B0503020204020204" pitchFamily="34" charset="-122"/>
                <a:ea typeface="微软雅黑" panose="020B0503020204020204" pitchFamily="34" charset="-122"/>
                <a:sym typeface="+mn-ea"/>
              </a:rPr>
              <a:t>1.5</a:t>
            </a:r>
            <a:r>
              <a:rPr lang="zh-CN" altLang="zh-CN" sz="2000" dirty="0">
                <a:latin typeface="微软雅黑" panose="020B0503020204020204" pitchFamily="34" charset="-122"/>
                <a:ea typeface="微软雅黑" panose="020B0503020204020204" pitchFamily="34" charset="-122"/>
                <a:sym typeface="+mn-ea"/>
              </a:rPr>
              <a:t>万元可以全部扣除，选项</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正确；职工福利费不超过工资薪金总额</a:t>
            </a:r>
            <a:r>
              <a:rPr lang="en-US" altLang="zh-CN" sz="2000" dirty="0">
                <a:latin typeface="微软雅黑" panose="020B0503020204020204" pitchFamily="34" charset="-122"/>
                <a:ea typeface="微软雅黑" panose="020B0503020204020204" pitchFamily="34" charset="-122"/>
                <a:sym typeface="+mn-ea"/>
              </a:rPr>
              <a:t>14%</a:t>
            </a:r>
            <a:r>
              <a:rPr lang="zh-CN" altLang="zh-CN" sz="2000" dirty="0">
                <a:latin typeface="微软雅黑" panose="020B0503020204020204" pitchFamily="34" charset="-122"/>
                <a:ea typeface="微软雅黑" panose="020B0503020204020204" pitchFamily="34" charset="-122"/>
                <a:sym typeface="+mn-ea"/>
              </a:rPr>
              <a:t>的部分，准予扣除，</a:t>
            </a:r>
            <a:r>
              <a:rPr lang="en-US" altLang="zh-CN" sz="2000" dirty="0">
                <a:latin typeface="微软雅黑" panose="020B0503020204020204" pitchFamily="34" charset="-122"/>
                <a:ea typeface="微软雅黑" panose="020B0503020204020204" pitchFamily="34" charset="-122"/>
                <a:sym typeface="+mn-ea"/>
              </a:rPr>
              <a:t>100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14%</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14</a:t>
            </a:r>
            <a:r>
              <a:rPr lang="zh-CN" altLang="zh-CN" sz="2000" dirty="0">
                <a:latin typeface="微软雅黑" panose="020B0503020204020204" pitchFamily="34" charset="-122"/>
                <a:ea typeface="微软雅黑" panose="020B0503020204020204" pitchFamily="34" charset="-122"/>
                <a:sym typeface="+mn-ea"/>
              </a:rPr>
              <a:t>万元，职工福利费</a:t>
            </a:r>
            <a:r>
              <a:rPr lang="en-US" altLang="zh-CN" sz="2000" dirty="0">
                <a:latin typeface="微软雅黑" panose="020B0503020204020204" pitchFamily="34" charset="-122"/>
                <a:ea typeface="微软雅黑" panose="020B0503020204020204" pitchFamily="34" charset="-122"/>
                <a:sym typeface="+mn-ea"/>
              </a:rPr>
              <a:t>15</a:t>
            </a:r>
            <a:r>
              <a:rPr lang="zh-CN" altLang="zh-CN" sz="2000" dirty="0">
                <a:latin typeface="微软雅黑" panose="020B0503020204020204" pitchFamily="34" charset="-122"/>
                <a:ea typeface="微软雅黑" panose="020B0503020204020204" pitchFamily="34" charset="-122"/>
                <a:sym typeface="+mn-ea"/>
              </a:rPr>
              <a:t>万元不能全部扣除，选项</a:t>
            </a: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错误；工会经费不超过工资薪金总额</a:t>
            </a:r>
            <a:r>
              <a:rPr lang="en-US" altLang="zh-CN" sz="2000" dirty="0">
                <a:latin typeface="微软雅黑" panose="020B0503020204020204" pitchFamily="34" charset="-122"/>
                <a:ea typeface="微软雅黑" panose="020B0503020204020204" pitchFamily="34" charset="-122"/>
                <a:sym typeface="+mn-ea"/>
              </a:rPr>
              <a:t>2%</a:t>
            </a:r>
            <a:r>
              <a:rPr lang="zh-CN" altLang="zh-CN" sz="2000" dirty="0">
                <a:latin typeface="微软雅黑" panose="020B0503020204020204" pitchFamily="34" charset="-122"/>
                <a:ea typeface="微软雅黑" panose="020B0503020204020204" pitchFamily="34" charset="-122"/>
                <a:sym typeface="+mn-ea"/>
              </a:rPr>
              <a:t>的部分，准予扣除，</a:t>
            </a:r>
            <a:r>
              <a:rPr lang="en-US" altLang="zh-CN" sz="2000" dirty="0">
                <a:latin typeface="微软雅黑" panose="020B0503020204020204" pitchFamily="34" charset="-122"/>
                <a:ea typeface="微软雅黑" panose="020B0503020204020204" pitchFamily="34" charset="-122"/>
                <a:sym typeface="+mn-ea"/>
              </a:rPr>
              <a:t>100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a:t>
            </a:r>
            <a:r>
              <a:rPr lang="zh-CN" altLang="zh-CN" sz="2000" dirty="0">
                <a:latin typeface="微软雅黑" panose="020B0503020204020204" pitchFamily="34" charset="-122"/>
                <a:ea typeface="微软雅黑" panose="020B0503020204020204" pitchFamily="34" charset="-122"/>
                <a:sym typeface="+mn-ea"/>
              </a:rPr>
              <a:t>万元，工会经费</a:t>
            </a:r>
            <a:r>
              <a:rPr lang="en-US" altLang="zh-CN" sz="2000" dirty="0">
                <a:latin typeface="微软雅黑" panose="020B0503020204020204" pitchFamily="34" charset="-122"/>
                <a:ea typeface="微软雅黑" panose="020B0503020204020204" pitchFamily="34" charset="-122"/>
                <a:sym typeface="+mn-ea"/>
              </a:rPr>
              <a:t>1</a:t>
            </a:r>
            <a:r>
              <a:rPr lang="zh-CN" altLang="zh-CN" sz="2000" dirty="0">
                <a:latin typeface="微软雅黑" panose="020B0503020204020204" pitchFamily="34" charset="-122"/>
                <a:ea typeface="微软雅黑" panose="020B0503020204020204" pitchFamily="34" charset="-122"/>
                <a:sym typeface="+mn-ea"/>
              </a:rPr>
              <a:t>万元可以全部扣除，选项</a:t>
            </a: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正确。</a:t>
            </a:r>
            <a:endParaRPr lang="zh-CN" altLang="zh-CN" sz="2000" dirty="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2689" name="Rectangle 3"/>
          <p:cNvSpPr>
            <a:spLocks noGrp="1"/>
          </p:cNvSpPr>
          <p:nvPr>
            <p:ph idx="1"/>
          </p:nvPr>
        </p:nvSpPr>
        <p:spPr>
          <a:xfrm>
            <a:off x="457200" y="476250"/>
            <a:ext cx="8229600" cy="673100"/>
          </a:xfrm>
        </p:spPr>
        <p:txBody>
          <a:bodyPr wrap="square" lIns="91440" tIns="45720" rIns="91440" bIns="45720" anchor="t" anchorCtr="0"/>
          <a:p>
            <a:pPr eaLnBrk="1" hangingPunct="1">
              <a:lnSpc>
                <a:spcPct val="90000"/>
              </a:lnSpc>
            </a:pPr>
            <a:r>
              <a:rPr lang="en-US" altLang="zh-CN" sz="2400" kern="1200" dirty="0">
                <a:solidFill>
                  <a:srgbClr val="1318EB"/>
                </a:solidFill>
                <a:latin typeface="微软雅黑" panose="020B0503020204020204" pitchFamily="34" charset="-122"/>
                <a:ea typeface="微软雅黑" panose="020B0503020204020204" pitchFamily="34" charset="-122"/>
                <a:sym typeface="+mn-ea"/>
              </a:rPr>
              <a:t>3.社会保险费及保险费</a:t>
            </a:r>
            <a:endParaRPr lang="en-US" altLang="zh-CN" sz="2400" kern="1200" dirty="0">
              <a:solidFill>
                <a:srgbClr val="1318EB"/>
              </a:solidFill>
              <a:latin typeface="微软雅黑" panose="020B0503020204020204" pitchFamily="34" charset="-122"/>
              <a:ea typeface="微软雅黑" panose="020B0503020204020204" pitchFamily="34" charset="-122"/>
            </a:endParaRPr>
          </a:p>
          <a:p>
            <a:pPr eaLnBrk="1" hangingPunct="1">
              <a:lnSpc>
                <a:spcPct val="90000"/>
              </a:lnSpc>
            </a:pPr>
            <a:endParaRPr lang="zh-CN" altLang="en-US" sz="2400" dirty="0"/>
          </a:p>
        </p:txBody>
      </p:sp>
      <p:graphicFrame>
        <p:nvGraphicFramePr>
          <p:cNvPr id="3" name="表格 2"/>
          <p:cNvGraphicFramePr>
            <a:graphicFrameLocks noGrp="1"/>
          </p:cNvGraphicFramePr>
          <p:nvPr/>
        </p:nvGraphicFramePr>
        <p:xfrm>
          <a:off x="827405" y="1412875"/>
          <a:ext cx="6624320" cy="3213100"/>
        </p:xfrm>
        <a:graphic>
          <a:graphicData uri="http://schemas.openxmlformats.org/drawingml/2006/table">
            <a:tbl>
              <a:tblPr/>
              <a:tblGrid>
                <a:gridCol w="668020"/>
                <a:gridCol w="533400"/>
                <a:gridCol w="5422900"/>
              </a:tblGrid>
              <a:tr h="0">
                <a:tc rowSpan="4">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人险</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rowSpan="2">
                  <a:txBody>
                    <a:bodyPr/>
                    <a:p>
                      <a:pPr algn="ct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社会保险</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依据规定范围和标准为职工缴纳的“四险一金”准予扣除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vMerge="1">
                  <a:tcPr>
                    <a:lnL w="12700">
                      <a:solidFill>
                        <a:schemeClr val="tx1"/>
                      </a:solidFill>
                      <a:prstDash val="solid"/>
                    </a:lnL>
                    <a:lnR w="12700">
                      <a:solidFill>
                        <a:schemeClr val="tx1"/>
                      </a:solidFill>
                      <a:prstDash val="solid"/>
                    </a:lnR>
                  </a:tcPr>
                </a:tc>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为本企业任职或者受雇的全体员工支付的补充养老保险费、补充医疗保险费，分别在不超过职工工资总额</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5%</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标准内的部分，在计算应纳税所得额时准予扣除，超过部分不扣</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【提示】</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“三步法”适用</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vMerge="1">
                  <a:tcPr>
                    <a:lnL w="12700">
                      <a:solidFill>
                        <a:schemeClr val="tx1"/>
                      </a:solidFill>
                      <a:prstDash val="solid"/>
                    </a:lnL>
                    <a:lnR w="12700">
                      <a:solidFill>
                        <a:schemeClr val="tx1"/>
                      </a:solidFill>
                      <a:prstDash val="solid"/>
                    </a:lnR>
                  </a:tcPr>
                </a:tc>
                <a:tc rowSpan="2">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商业保险</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为特殊工种职工支付的人身安全保险费和符合规定商业保险费准予扣除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【提示】</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企业职工因公出差乘坐交通工具发生的人身意外保险费支出，准予企业在计算应纳税所得额时扣除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92100">
                <a:tc vMerge="1">
                  <a:tcPr>
                    <a:lnL w="12700">
                      <a:solidFill>
                        <a:schemeClr val="tx1"/>
                      </a:solidFill>
                      <a:prstDash val="solid"/>
                    </a:lnL>
                    <a:lnR w="12700">
                      <a:solidFill>
                        <a:schemeClr val="tx1"/>
                      </a:solidFill>
                      <a:prstDash val="solid"/>
                    </a:lnR>
                    <a:lnB w="12700">
                      <a:solidFill>
                        <a:schemeClr val="tx1"/>
                      </a:solidFill>
                      <a:prstDash val="solid"/>
                    </a:lnB>
                  </a:tcPr>
                </a:tc>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为投资者或者职工支付的商业保险费，不得扣除</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财险</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2">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按照规定缴纳的财产保险费，准予扣除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
        <p:nvSpPr>
          <p:cNvPr id="2" name="文本框 1"/>
          <p:cNvSpPr txBox="1"/>
          <p:nvPr/>
        </p:nvSpPr>
        <p:spPr>
          <a:xfrm>
            <a:off x="961390" y="4725035"/>
            <a:ext cx="7553960" cy="1198880"/>
          </a:xfrm>
          <a:prstGeom prst="rect">
            <a:avLst/>
          </a:prstGeom>
          <a:noFill/>
        </p:spPr>
        <p:txBody>
          <a:bodyPr wrap="square" rtlCol="0" anchor="t">
            <a:spAutoFit/>
          </a:bodyPr>
          <a:p>
            <a:pPr indent="466725" defTabSz="685800">
              <a:lnSpc>
                <a:spcPct val="120000"/>
              </a:lnSpc>
              <a:spcBef>
                <a:spcPts val="0"/>
              </a:spcBef>
              <a:spcAft>
                <a:spcPts val="0"/>
              </a:spcAft>
              <a:buClrTx/>
              <a:buSzTx/>
            </a:pPr>
            <a:r>
              <a:rPr lang="zh-CN" altLang="zh-CN" sz="2000" b="1" dirty="0">
                <a:solidFill>
                  <a:srgbClr val="FF0000"/>
                </a:solidFill>
                <a:latin typeface="微软雅黑" panose="020B0503020204020204" pitchFamily="34" charset="-122"/>
                <a:ea typeface="微软雅黑" panose="020B0503020204020204" pitchFamily="34" charset="-122"/>
                <a:sym typeface="+mn-ea"/>
              </a:rPr>
              <a:t>【提示】</a:t>
            </a:r>
            <a:r>
              <a:rPr lang="zh-CN" altLang="zh-CN" sz="2000" dirty="0">
                <a:latin typeface="微软雅黑" panose="020B0503020204020204" pitchFamily="34" charset="-122"/>
                <a:ea typeface="微软雅黑" panose="020B0503020204020204" pitchFamily="34" charset="-122"/>
                <a:sym typeface="+mn-ea"/>
              </a:rPr>
              <a:t>企业参加雇主责任险、公众责任险等责任保险，按规定缴纳的保险费，准予在企业所得税税前扣除。该项规定适用于</a:t>
            </a:r>
            <a:r>
              <a:rPr lang="en-US" altLang="zh-CN" sz="2000" dirty="0">
                <a:latin typeface="微软雅黑" panose="020B0503020204020204" pitchFamily="34" charset="-122"/>
                <a:ea typeface="微软雅黑" panose="020B0503020204020204" pitchFamily="34" charset="-122"/>
                <a:sym typeface="+mn-ea"/>
              </a:rPr>
              <a:t>2018</a:t>
            </a:r>
            <a:r>
              <a:rPr lang="zh-CN" altLang="zh-CN" sz="2000" dirty="0">
                <a:latin typeface="微软雅黑" panose="020B0503020204020204" pitchFamily="34" charset="-122"/>
                <a:ea typeface="微软雅黑" panose="020B0503020204020204" pitchFamily="34" charset="-122"/>
                <a:sym typeface="+mn-ea"/>
              </a:rPr>
              <a:t>年度及以后年度企业所得税汇算清缴。</a:t>
            </a:r>
            <a:endParaRPr lang="zh-CN" altLang="zh-CN" sz="2000" dirty="0">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731520"/>
            <a:ext cx="7595870" cy="243649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2518"/>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dirty="0">
                  <a:solidFill>
                    <a:srgbClr val="FF0000"/>
                  </a:solidFill>
                  <a:latin typeface="微软雅黑" panose="020B0503020204020204" pitchFamily="34" charset="-122"/>
                  <a:ea typeface="微软雅黑" panose="020B0503020204020204" pitchFamily="34" charset="-122"/>
                  <a:sym typeface="+mn-ea"/>
                </a:rPr>
                <a:t>判</a:t>
              </a:r>
              <a:r>
                <a:rPr lang="zh-CN" altLang="en-US" dirty="0">
                  <a:solidFill>
                    <a:srgbClr val="FF0000"/>
                  </a:solidFill>
                  <a:latin typeface="微软雅黑" panose="020B0503020204020204" pitchFamily="34" charset="-122"/>
                  <a:ea typeface="微软雅黑" panose="020B0503020204020204" pitchFamily="34" charset="-122"/>
                  <a:sym typeface="+mn-ea"/>
                </a:rPr>
                <a:t>断</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dirty="0">
                  <a:latin typeface="微软雅黑" panose="020B0503020204020204" pitchFamily="34" charset="-122"/>
                  <a:ea typeface="微软雅黑" panose="020B0503020204020204" pitchFamily="34" charset="-122"/>
                  <a:sym typeface="+mn-ea"/>
                </a:rPr>
                <a:t>企业职工因公出差乘坐交通工具发生的人身意外保险费支出，不得在计算企业所得税的应纳税所得额时扣除。（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50900" y="3429000"/>
            <a:ext cx="7606030" cy="12528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zh-CN" altLang="zh-CN" sz="1800" dirty="0">
                <a:solidFill>
                  <a:srgbClr val="FF0000"/>
                </a:solidFill>
                <a:latin typeface="微软雅黑" panose="020B0503020204020204" pitchFamily="34" charset="-122"/>
                <a:ea typeface="微软雅黑" panose="020B0503020204020204" pitchFamily="34" charset="-122"/>
                <a:sym typeface="+mn-ea"/>
              </a:rPr>
              <a:t>×</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企业职工因公出差乘坐交通工具发生的人身意外保险费支出，准予企业在计算应纳税所得额时扣除。</a:t>
            </a:r>
            <a:endParaRPr lang="zh-CN" altLang="zh-CN" sz="1800" kern="1200" dirty="0">
              <a:solidFill>
                <a:schemeClr val="tx1"/>
              </a:solidFill>
              <a:latin typeface="微软雅黑" panose="020B0503020204020204" pitchFamily="34" charset="-122"/>
              <a:ea typeface="微软雅黑" panose="020B0503020204020204" pitchFamily="34"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6786" name="标题 1"/>
          <p:cNvSpPr>
            <a:spLocks noGrp="1"/>
          </p:cNvSpPr>
          <p:nvPr>
            <p:ph type="title"/>
          </p:nvPr>
        </p:nvSpPr>
        <p:spPr>
          <a:xfrm>
            <a:off x="1255395" y="405130"/>
            <a:ext cx="7391400" cy="563563"/>
          </a:xfrm>
        </p:spPr>
        <p:txBody>
          <a:bodyPr wrap="square" lIns="91440" tIns="45720" rIns="91440" bIns="45720" anchor="ctr" anchorCtr="0"/>
          <a:p>
            <a:pPr algn="l"/>
            <a:r>
              <a:rPr lang="en-US" altLang="zh-CN" sz="2400" kern="1200" dirty="0">
                <a:solidFill>
                  <a:srgbClr val="1318EB"/>
                </a:solidFill>
                <a:latin typeface="微软雅黑" panose="020B0503020204020204" pitchFamily="34" charset="-122"/>
                <a:ea typeface="微软雅黑" panose="020B0503020204020204" pitchFamily="34" charset="-122"/>
                <a:cs typeface="+mn-cs"/>
                <a:sym typeface="+mn-ea"/>
              </a:rPr>
              <a:t>4、借款费用和利息费用</a:t>
            </a:r>
            <a:endParaRPr lang="zh-CN" altLang="en-US" sz="2800"/>
          </a:p>
        </p:txBody>
      </p:sp>
      <p:graphicFrame>
        <p:nvGraphicFramePr>
          <p:cNvPr id="3" name="表格 2"/>
          <p:cNvGraphicFramePr>
            <a:graphicFrameLocks noGrp="1"/>
          </p:cNvGraphicFramePr>
          <p:nvPr>
            <p:custDataLst>
              <p:tags r:id="rId1"/>
            </p:custDataLst>
          </p:nvPr>
        </p:nvGraphicFramePr>
        <p:xfrm>
          <a:off x="1255078" y="1196975"/>
          <a:ext cx="6632892" cy="3213100"/>
        </p:xfrm>
        <a:graphic>
          <a:graphicData uri="http://schemas.openxmlformats.org/drawingml/2006/table">
            <a:tbl>
              <a:tblPr/>
              <a:tblGrid>
                <a:gridCol w="592455"/>
                <a:gridCol w="1587500"/>
                <a:gridCol w="4452937"/>
              </a:tblGrid>
              <a:tr h="256028">
                <a:tc rowSpan="2">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借款费用</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2">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生产经营活动中发生的合理的不需要资本化的借款费用，准予扣除。</a:t>
                      </a:r>
                      <a:r>
                        <a:rPr lang="zh-CN" sz="1600" b="1" kern="100">
                          <a:solidFill>
                            <a:srgbClr val="FF0000"/>
                          </a:solidFill>
                          <a:latin typeface="微软雅黑" panose="020B0503020204020204" pitchFamily="34" charset="-122"/>
                          <a:ea typeface="微软雅黑" panose="020B0503020204020204" pitchFamily="34" charset="-122"/>
                          <a:cs typeface="宋体" panose="02010600030101010101" pitchFamily="2" charset="-122"/>
                        </a:rPr>
                        <a:t>费用化</a:t>
                      </a:r>
                      <a:endParaRPr lang="zh-CN" sz="1600" b="1" kern="100">
                        <a:solidFill>
                          <a:srgbClr val="FF0000"/>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r h="876300">
                <a:tc vMerge="1">
                  <a:tcPr>
                    <a:lnL w="12700">
                      <a:solidFill>
                        <a:schemeClr val="tx1"/>
                      </a:solidFill>
                      <a:prstDash val="solid"/>
                    </a:lnL>
                    <a:lnR w="12700">
                      <a:solidFill>
                        <a:schemeClr val="tx1"/>
                      </a:solidFill>
                      <a:prstDash val="solid"/>
                    </a:lnR>
                    <a:lnB w="12700">
                      <a:solidFill>
                        <a:schemeClr val="tx1"/>
                      </a:solidFill>
                      <a:prstDash val="solid"/>
                    </a:lnB>
                  </a:tcPr>
                </a:tc>
                <a:tc gridSpan="2">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为购置、建造固定资产、无形资产和经过</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个月以上的建造才能达到预定可销售状态的存货发生借款的，在购置、建造期间发生合理借款费用作为资本性支出计入资产成本。</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资本化</a:t>
                      </a:r>
                      <a:endPar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r h="768085">
                <a:tc rowSpan="2">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利息费用</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非金融企业向金融企业借款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利息支出</a:t>
                      </a:r>
                      <a:r>
                        <a:rPr lang="zh-CN" sz="1600" b="1" kern="100">
                          <a:solidFill>
                            <a:srgbClr val="FF0000"/>
                          </a:solidFill>
                          <a:latin typeface="微软雅黑" panose="020B0503020204020204" pitchFamily="34" charset="-122"/>
                          <a:ea typeface="微软雅黑" panose="020B0503020204020204" pitchFamily="34" charset="-122"/>
                          <a:cs typeface="宋体" panose="02010600030101010101" pitchFamily="2" charset="-122"/>
                        </a:rPr>
                        <a:t>可据实扣除</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。（包括金融企业的各项存款利息支出和同业拆借利息支出、企业批准发行债券的利息支出）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768085">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非金融企业向非金融企业借款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不超过按照金融企业同期同类贷款利率计算的数额的部分可据实扣除，超过部分不许扣除。（利率制约）</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可限额扣除 </a:t>
                      </a:r>
                      <a:endPar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a:graphicFrameLocks noGrp="1"/>
          </p:cNvGraphicFramePr>
          <p:nvPr>
            <p:custDataLst>
              <p:tags r:id="rId1"/>
            </p:custDataLst>
          </p:nvPr>
        </p:nvGraphicFramePr>
        <p:xfrm>
          <a:off x="1258888" y="1268413"/>
          <a:ext cx="6632892" cy="3797300"/>
        </p:xfrm>
        <a:graphic>
          <a:graphicData uri="http://schemas.openxmlformats.org/drawingml/2006/table">
            <a:tbl>
              <a:tblPr/>
              <a:tblGrid>
                <a:gridCol w="592455"/>
                <a:gridCol w="1333500"/>
                <a:gridCol w="4706937"/>
              </a:tblGrid>
              <a:tr h="876300">
                <a:tc rowSpan="2">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利息费用</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2">
                  <a:txBody>
                    <a:bodyPr/>
                    <a:p>
                      <a:pPr>
                        <a:lnSpc>
                          <a:spcPct val="120000"/>
                        </a:lnSpc>
                        <a:spcAft>
                          <a:spcPts val="0"/>
                        </a:spcAft>
                      </a:pP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【例题】</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某公司向甲公司借款</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100</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万元按年利率</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9%</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（金融机构同期同类贷款利率为</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6%</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）支付利息</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9</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万元，实际利息</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9</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万，限额＝</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100</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6%</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6</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万，可扣</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6</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万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r h="1024114">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自然人借款</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企业向股东或其他与企业</a:t>
                      </a:r>
                      <a:r>
                        <a:rPr lang="zh-CN" altLang="en-US" sz="1600" b="1" kern="100">
                          <a:solidFill>
                            <a:srgbClr val="FF0000"/>
                          </a:solidFill>
                          <a:latin typeface="微软雅黑" panose="020B0503020204020204" pitchFamily="34" charset="-122"/>
                          <a:ea typeface="微软雅黑" panose="020B0503020204020204" pitchFamily="34" charset="-122"/>
                          <a:cs typeface="宋体" panose="02010600030101010101" pitchFamily="2" charset="-122"/>
                        </a:rPr>
                        <a:t>有关联关系</a:t>
                      </a:r>
                      <a:r>
                        <a:rPr lang="zh-CN" alt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的自然人借款的利息支出，应根据规定的条件，计算企业所得税扣除额。</a:t>
                      </a:r>
                      <a:r>
                        <a:rPr lang="zh-CN" altLang="en-US" sz="1600" b="1" kern="100">
                          <a:solidFill>
                            <a:srgbClr val="FF0000"/>
                          </a:solidFill>
                          <a:latin typeface="微软雅黑" panose="020B0503020204020204" pitchFamily="34" charset="-122"/>
                          <a:ea typeface="微软雅黑" panose="020B0503020204020204" pitchFamily="34" charset="-122"/>
                          <a:cs typeface="宋体" panose="02010600030101010101" pitchFamily="2" charset="-122"/>
                        </a:rPr>
                        <a:t>按规定扣除</a:t>
                      </a:r>
                      <a:endParaRPr lang="en-US" sz="1600" b="1" kern="100">
                        <a:solidFill>
                          <a:srgbClr val="FF0000"/>
                        </a:solidFill>
                        <a:latin typeface="微软雅黑" panose="020B0503020204020204" pitchFamily="34" charset="-122"/>
                        <a:ea typeface="微软雅黑" panose="020B0503020204020204" pitchFamily="34" charset="-122"/>
                        <a:cs typeface="宋体" panose="02010600030101010101" pitchFamily="2" charset="-122"/>
                      </a:endParaRPr>
                    </a:p>
                    <a:p>
                      <a:pPr>
                        <a:lnSpc>
                          <a:spcPct val="12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除股东或关联自然人借款以外的内部职工或其他人员借款的符合条件只受利率制约</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sym typeface="+mn-ea"/>
                        </a:rPr>
                        <a:t>可限额扣除 </a:t>
                      </a:r>
                      <a:endParaRPr lang="zh-CN" sz="1600" b="1" kern="100">
                        <a:solidFill>
                          <a:srgbClr val="FF0000"/>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条件：借贷真实、合法、有效，并且不具有非法集资目的或其他违反法律、法规的行为；签订借款合同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512057">
                <a:tc gridSpan="3">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投资者在规定期限内未缴足其应缴资本额的，企业对外借款所发生的利息，相当于实缴资本额与在规定期限内应缴资本额的差额应计付的利息，不得在计算应纳税所得额时扣除 。</a:t>
                      </a:r>
                      <a:r>
                        <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不得扣除</a:t>
                      </a:r>
                      <a:endParaRPr lang="zh-CN" sz="1600" b="1" kern="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
        <p:nvSpPr>
          <p:cNvPr id="2" name="文本框 1"/>
          <p:cNvSpPr txBox="1"/>
          <p:nvPr/>
        </p:nvSpPr>
        <p:spPr>
          <a:xfrm>
            <a:off x="919480" y="332740"/>
            <a:ext cx="3248025" cy="749935"/>
          </a:xfrm>
          <a:prstGeom prst="rect">
            <a:avLst/>
          </a:prstGeom>
          <a:noFill/>
        </p:spPr>
        <p:txBody>
          <a:bodyPr wrap="square" rtlCol="0">
            <a:noAutofit/>
          </a:bodyPr>
          <a:p>
            <a:r>
              <a:rPr lang="zh-CN" altLang="en-US" sz="2400" b="1"/>
              <a:t>续表</a:t>
            </a:r>
            <a:endParaRPr lang="zh-CN" altLang="en-US" sz="2400" b="1"/>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556260"/>
            <a:ext cx="7595870" cy="3118530"/>
            <a:chOff x="5868" y="3651"/>
            <a:chExt cx="7463" cy="423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378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5000"/>
                </a:lnSpc>
                <a:spcBef>
                  <a:spcPct val="15000"/>
                </a:spcBef>
                <a:spcAft>
                  <a:spcPct val="15000"/>
                </a:spcAft>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en-US" dirty="0">
                  <a:solidFill>
                    <a:srgbClr val="FF0000"/>
                  </a:solidFill>
                  <a:latin typeface="微软雅黑" panose="020B0503020204020204" pitchFamily="34" charset="-122"/>
                  <a:ea typeface="微软雅黑" panose="020B0503020204020204" pitchFamily="34" charset="-122"/>
                  <a:sym typeface="+mn-ea"/>
                </a:rPr>
                <a:t>单</a:t>
              </a:r>
              <a:r>
                <a:rPr lang="zh-CN" dirty="0">
                  <a:solidFill>
                    <a:srgbClr val="FF0000"/>
                  </a:solidFill>
                  <a:latin typeface="微软雅黑" panose="020B0503020204020204" pitchFamily="34" charset="-122"/>
                  <a:ea typeface="微软雅黑" panose="020B0503020204020204" pitchFamily="34" charset="-122"/>
                  <a:sym typeface="+mn-ea"/>
                </a:rPr>
                <a:t>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en-US" altLang="zh-CN" b="1" dirty="0">
                  <a:solidFill>
                    <a:schemeClr val="tx1"/>
                  </a:solidFill>
                  <a:latin typeface="华文中宋" panose="02010600040101010101" pitchFamily="2" charset="-122"/>
                  <a:ea typeface="华文中宋" panose="02010600040101010101" pitchFamily="2" charset="-122"/>
                  <a:sym typeface="+mn-ea"/>
                </a:rPr>
                <a:t>2023</a:t>
              </a:r>
              <a:r>
                <a:rPr lang="zh-CN" altLang="en-US" b="1" dirty="0">
                  <a:solidFill>
                    <a:schemeClr val="tx1"/>
                  </a:solidFill>
                  <a:latin typeface="华文中宋" panose="02010600040101010101" pitchFamily="2" charset="-122"/>
                  <a:ea typeface="华文中宋" panose="02010600040101010101" pitchFamily="2" charset="-122"/>
                  <a:sym typeface="+mn-ea"/>
                </a:rPr>
                <a:t>年</a:t>
              </a:r>
              <a:r>
                <a:rPr lang="en-US" altLang="zh-CN" b="1" dirty="0">
                  <a:solidFill>
                    <a:schemeClr val="tx1"/>
                  </a:solidFill>
                  <a:latin typeface="华文中宋" panose="02010600040101010101" pitchFamily="2" charset="-122"/>
                  <a:ea typeface="华文中宋" panose="02010600040101010101" pitchFamily="2" charset="-122"/>
                  <a:sym typeface="+mn-ea"/>
                </a:rPr>
                <a:t>5</a:t>
              </a:r>
              <a:r>
                <a:rPr lang="zh-CN" altLang="en-US" b="1" dirty="0">
                  <a:solidFill>
                    <a:schemeClr val="tx1"/>
                  </a:solidFill>
                  <a:latin typeface="华文中宋" panose="02010600040101010101" pitchFamily="2" charset="-122"/>
                  <a:ea typeface="华文中宋" panose="02010600040101010101" pitchFamily="2" charset="-122"/>
                  <a:sym typeface="+mn-ea"/>
                </a:rPr>
                <a:t>月，甲公司向非关联企业乙公司借款</a:t>
              </a:r>
              <a:r>
                <a:rPr lang="en-US" altLang="zh-CN" b="1" dirty="0">
                  <a:solidFill>
                    <a:schemeClr val="tx1"/>
                  </a:solidFill>
                  <a:latin typeface="华文中宋" panose="02010600040101010101" pitchFamily="2" charset="-122"/>
                  <a:ea typeface="华文中宋" panose="02010600040101010101" pitchFamily="2" charset="-122"/>
                  <a:sym typeface="+mn-ea"/>
                </a:rPr>
                <a:t>100</a:t>
              </a:r>
              <a:r>
                <a:rPr lang="zh-CN" altLang="en-US" b="1" dirty="0">
                  <a:solidFill>
                    <a:schemeClr val="tx1"/>
                  </a:solidFill>
                  <a:latin typeface="华文中宋" panose="02010600040101010101" pitchFamily="2" charset="-122"/>
                  <a:ea typeface="华文中宋" panose="02010600040101010101" pitchFamily="2" charset="-122"/>
                  <a:sym typeface="+mn-ea"/>
                </a:rPr>
                <a:t>万元用于生产经营，期限为半年，双方约定年利率为</a:t>
              </a:r>
              <a:r>
                <a:rPr lang="en-US" altLang="zh-CN" b="1" dirty="0">
                  <a:solidFill>
                    <a:schemeClr val="tx1"/>
                  </a:solidFill>
                  <a:latin typeface="华文中宋" panose="02010600040101010101" pitchFamily="2" charset="-122"/>
                  <a:ea typeface="华文中宋" panose="02010600040101010101" pitchFamily="2" charset="-122"/>
                  <a:sym typeface="+mn-ea"/>
                </a:rPr>
                <a:t>10%</a:t>
              </a:r>
              <a:r>
                <a:rPr lang="zh-CN" altLang="en-US" b="1" dirty="0">
                  <a:solidFill>
                    <a:schemeClr val="tx1"/>
                  </a:solidFill>
                  <a:latin typeface="华文中宋" panose="02010600040101010101" pitchFamily="2" charset="-122"/>
                  <a:ea typeface="华文中宋" panose="02010600040101010101" pitchFamily="2" charset="-122"/>
                  <a:sym typeface="+mn-ea"/>
                </a:rPr>
                <a:t>，已知甲、乙公司都是非金融企业，金融企业同期同类贷款年利率为</a:t>
              </a:r>
              <a:r>
                <a:rPr lang="en-US" altLang="zh-CN" b="1" dirty="0">
                  <a:solidFill>
                    <a:schemeClr val="tx1"/>
                  </a:solidFill>
                  <a:latin typeface="华文中宋" panose="02010600040101010101" pitchFamily="2" charset="-122"/>
                  <a:ea typeface="华文中宋" panose="02010600040101010101" pitchFamily="2" charset="-122"/>
                  <a:sym typeface="+mn-ea"/>
                </a:rPr>
                <a:t>7.8%</a:t>
              </a:r>
              <a:r>
                <a:rPr lang="zh-CN" altLang="en-US" b="1" dirty="0">
                  <a:solidFill>
                    <a:schemeClr val="tx1"/>
                  </a:solidFill>
                  <a:latin typeface="华文中宋" panose="02010600040101010101" pitchFamily="2" charset="-122"/>
                  <a:ea typeface="华文中宋" panose="02010600040101010101" pitchFamily="2" charset="-122"/>
                  <a:sym typeface="+mn-ea"/>
                </a:rPr>
                <a:t>，甲公司在计算当年企业所得税应纳税所得额时，准予扣除的利息费用为（    ）。</a:t>
              </a:r>
              <a:endParaRPr lang="zh-CN" altLang="en-US" b="1" dirty="0">
                <a:solidFill>
                  <a:schemeClr val="tx1"/>
                </a:solidFill>
                <a:latin typeface="华文中宋" panose="02010600040101010101" pitchFamily="2" charset="-122"/>
                <a:ea typeface="华文中宋" panose="02010600040101010101" pitchFamily="2" charset="-122"/>
              </a:endParaRPr>
            </a:p>
            <a:p>
              <a:pPr>
                <a:lnSpc>
                  <a:spcPct val="115000"/>
                </a:lnSpc>
                <a:spcBef>
                  <a:spcPct val="15000"/>
                </a:spcBef>
                <a:spcAft>
                  <a:spcPct val="15000"/>
                </a:spcAft>
              </a:pPr>
              <a:r>
                <a:rPr lang="en-US" altLang="zh-CN" b="1">
                  <a:solidFill>
                    <a:schemeClr val="tx1"/>
                  </a:solidFill>
                  <a:latin typeface="微软雅黑" panose="020B0503020204020204" pitchFamily="34" charset="-122"/>
                  <a:ea typeface="微软雅黑" panose="020B0503020204020204" pitchFamily="34" charset="-122"/>
                  <a:sym typeface="+mn-ea"/>
                </a:rPr>
                <a:t>A. 7.8</a:t>
              </a:r>
              <a:r>
                <a:rPr lang="zh-CN" altLang="en-US" b="1">
                  <a:solidFill>
                    <a:schemeClr val="tx1"/>
                  </a:solidFill>
                  <a:latin typeface="微软雅黑" panose="020B0503020204020204" pitchFamily="34" charset="-122"/>
                  <a:ea typeface="微软雅黑" panose="020B0503020204020204" pitchFamily="34" charset="-122"/>
                  <a:sym typeface="+mn-ea"/>
                </a:rPr>
                <a:t>万元   </a:t>
              </a:r>
              <a:r>
                <a:rPr lang="en-US" altLang="zh-CN" b="1">
                  <a:solidFill>
                    <a:schemeClr val="tx1"/>
                  </a:solidFill>
                  <a:latin typeface="微软雅黑" panose="020B0503020204020204" pitchFamily="34" charset="-122"/>
                  <a:ea typeface="微软雅黑" panose="020B0503020204020204" pitchFamily="34" charset="-122"/>
                  <a:sym typeface="+mn-ea"/>
                </a:rPr>
                <a:t>  B. 10</a:t>
              </a:r>
              <a:r>
                <a:rPr lang="zh-CN" altLang="en-US" b="1">
                  <a:solidFill>
                    <a:schemeClr val="tx1"/>
                  </a:solidFill>
                  <a:latin typeface="微软雅黑" panose="020B0503020204020204" pitchFamily="34" charset="-122"/>
                  <a:ea typeface="微软雅黑" panose="020B0503020204020204" pitchFamily="34" charset="-122"/>
                  <a:sym typeface="+mn-ea"/>
                </a:rPr>
                <a:t>万元    </a:t>
              </a:r>
              <a:r>
                <a:rPr lang="en-US" altLang="zh-CN" b="1">
                  <a:solidFill>
                    <a:schemeClr val="tx1"/>
                  </a:solidFill>
                  <a:latin typeface="微软雅黑" panose="020B0503020204020204" pitchFamily="34" charset="-122"/>
                  <a:ea typeface="微软雅黑" panose="020B0503020204020204" pitchFamily="34" charset="-122"/>
                  <a:sym typeface="+mn-ea"/>
                </a:rPr>
                <a:t>  C.  3.9</a:t>
              </a:r>
              <a:r>
                <a:rPr lang="zh-CN" altLang="en-US" b="1">
                  <a:solidFill>
                    <a:schemeClr val="tx1"/>
                  </a:solidFill>
                  <a:latin typeface="微软雅黑" panose="020B0503020204020204" pitchFamily="34" charset="-122"/>
                  <a:ea typeface="微软雅黑" panose="020B0503020204020204" pitchFamily="34" charset="-122"/>
                  <a:sym typeface="+mn-ea"/>
                </a:rPr>
                <a:t>万元    </a:t>
              </a:r>
              <a:r>
                <a:rPr lang="en-US" altLang="zh-CN" b="1">
                  <a:solidFill>
                    <a:schemeClr val="tx1"/>
                  </a:solidFill>
                  <a:latin typeface="微软雅黑" panose="020B0503020204020204" pitchFamily="34" charset="-122"/>
                  <a:ea typeface="微软雅黑" panose="020B0503020204020204" pitchFamily="34" charset="-122"/>
                  <a:sym typeface="+mn-ea"/>
                </a:rPr>
                <a:t>   D.5</a:t>
              </a:r>
              <a:r>
                <a:rPr lang="zh-CN" altLang="en-US" b="1">
                  <a:solidFill>
                    <a:schemeClr val="tx1"/>
                  </a:solidFill>
                  <a:latin typeface="微软雅黑" panose="020B0503020204020204" pitchFamily="34" charset="-122"/>
                  <a:ea typeface="微软雅黑" panose="020B0503020204020204" pitchFamily="34" charset="-122"/>
                  <a:sym typeface="+mn-ea"/>
                </a:rPr>
                <a:t>万元</a:t>
              </a:r>
              <a:endParaRPr lang="zh-CN" altLang="en-US" b="1">
                <a:solidFill>
                  <a:schemeClr val="tx1"/>
                </a:solidFill>
                <a:latin typeface="微软雅黑" panose="020B0503020204020204" pitchFamily="34" charset="-122"/>
                <a:ea typeface="微软雅黑" panose="020B0503020204020204" pitchFamily="34" charset="-122"/>
              </a:endParaRPr>
            </a:p>
            <a:p>
              <a:pPr indent="466725" defTabSz="685800">
                <a:lnSpc>
                  <a:spcPct val="115000"/>
                </a:lnSpc>
                <a:buClrTx/>
                <a:buSzTx/>
              </a:pP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3573145"/>
            <a:ext cx="7606030" cy="1696720"/>
          </a:xfrm>
          <a:prstGeom prst="rect">
            <a:avLst/>
          </a:prstGeom>
          <a:noFill/>
        </p:spPr>
        <p:txBody>
          <a:bodyPr wrap="square" rtlCol="0" anchor="t">
            <a:sp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mn-ea"/>
              </a:rPr>
              <a:t>C</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a:lnSpc>
                <a:spcPct val="115000"/>
              </a:lnSpc>
              <a:spcBef>
                <a:spcPct val="15000"/>
              </a:spcBef>
              <a:spcAft>
                <a:spcPct val="15000"/>
              </a:spcAft>
            </a:pP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       </a:t>
            </a: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en-US" sz="1800">
                <a:solidFill>
                  <a:schemeClr val="tx1"/>
                </a:solidFill>
                <a:latin typeface="微软雅黑" panose="020B0503020204020204" pitchFamily="34" charset="-122"/>
                <a:ea typeface="微软雅黑" panose="020B0503020204020204" pitchFamily="34" charset="-122"/>
                <a:sym typeface="+mn-ea"/>
              </a:rPr>
              <a:t>税前扣除限额</a:t>
            </a:r>
            <a:r>
              <a:rPr lang="en-US" altLang="zh-CN" sz="1800">
                <a:solidFill>
                  <a:schemeClr val="tx1"/>
                </a:solidFill>
                <a:latin typeface="微软雅黑" panose="020B0503020204020204" pitchFamily="34" charset="-122"/>
                <a:ea typeface="微软雅黑" panose="020B0503020204020204" pitchFamily="34" charset="-122"/>
                <a:sym typeface="+mn-ea"/>
              </a:rPr>
              <a:t>=100</a:t>
            </a:r>
            <a:r>
              <a:rPr lang="en-US" altLang="zh-CN" sz="1800">
                <a:solidFill>
                  <a:schemeClr val="tx1"/>
                </a:solidFill>
                <a:ea typeface="微软雅黑" panose="020B0503020204020204" pitchFamily="34" charset="-122"/>
                <a:sym typeface="+mn-ea"/>
              </a:rPr>
              <a:t>×7.8%÷2=3.9</a:t>
            </a:r>
            <a:r>
              <a:rPr lang="zh-CN" altLang="en-US" sz="1800">
                <a:solidFill>
                  <a:schemeClr val="tx1"/>
                </a:solidFill>
                <a:ea typeface="微软雅黑" panose="020B0503020204020204" pitchFamily="34" charset="-122"/>
                <a:sym typeface="+mn-ea"/>
              </a:rPr>
              <a:t>万元</a:t>
            </a:r>
            <a:endParaRPr lang="zh-CN" altLang="en-US" sz="1800">
              <a:solidFill>
                <a:schemeClr val="tx1"/>
              </a:solidFill>
              <a:latin typeface="Arial" panose="020B0604020202020204" pitchFamily="34" charset="0"/>
              <a:ea typeface="微软雅黑" panose="020B0503020204020204" pitchFamily="34" charset="-122"/>
            </a:endParaRPr>
          </a:p>
          <a:p>
            <a:pPr>
              <a:lnSpc>
                <a:spcPct val="115000"/>
              </a:lnSpc>
              <a:spcBef>
                <a:spcPct val="15000"/>
              </a:spcBef>
              <a:spcAft>
                <a:spcPct val="15000"/>
              </a:spcAft>
            </a:pPr>
            <a:r>
              <a:rPr lang="en-US" altLang="zh-CN" sz="1800">
                <a:solidFill>
                  <a:schemeClr val="tx1"/>
                </a:solidFill>
                <a:ea typeface="微软雅黑" panose="020B0503020204020204" pitchFamily="34" charset="-122"/>
                <a:sym typeface="+mn-ea"/>
              </a:rPr>
              <a:t>                     </a:t>
            </a:r>
            <a:r>
              <a:rPr lang="zh-CN" altLang="en-US" sz="1800">
                <a:solidFill>
                  <a:schemeClr val="tx1"/>
                </a:solidFill>
                <a:ea typeface="微软雅黑" panose="020B0503020204020204" pitchFamily="34" charset="-122"/>
                <a:sym typeface="+mn-ea"/>
              </a:rPr>
              <a:t>实际发生利息支出</a:t>
            </a:r>
            <a:r>
              <a:rPr lang="en-US" altLang="zh-CN" sz="1800">
                <a:solidFill>
                  <a:schemeClr val="tx1"/>
                </a:solidFill>
                <a:ea typeface="微软雅黑" panose="020B0503020204020204" pitchFamily="34" charset="-122"/>
                <a:sym typeface="+mn-ea"/>
              </a:rPr>
              <a:t>=</a:t>
            </a:r>
            <a:r>
              <a:rPr lang="en-US" altLang="zh-CN" sz="1800">
                <a:solidFill>
                  <a:schemeClr val="tx1"/>
                </a:solidFill>
                <a:latin typeface="微软雅黑" panose="020B0503020204020204" pitchFamily="34" charset="-122"/>
                <a:ea typeface="微软雅黑" panose="020B0503020204020204" pitchFamily="34" charset="-122"/>
                <a:sym typeface="+mn-ea"/>
              </a:rPr>
              <a:t>100</a:t>
            </a:r>
            <a:r>
              <a:rPr lang="en-US" altLang="zh-CN" sz="1800">
                <a:solidFill>
                  <a:schemeClr val="tx1"/>
                </a:solidFill>
                <a:ea typeface="微软雅黑" panose="020B0503020204020204" pitchFamily="34" charset="-122"/>
                <a:sym typeface="+mn-ea"/>
              </a:rPr>
              <a:t>×10%÷2=5</a:t>
            </a:r>
            <a:r>
              <a:rPr lang="zh-CN" altLang="en-US" sz="1800">
                <a:solidFill>
                  <a:schemeClr val="tx1"/>
                </a:solidFill>
                <a:ea typeface="微软雅黑" panose="020B0503020204020204" pitchFamily="34" charset="-122"/>
                <a:sym typeface="+mn-ea"/>
              </a:rPr>
              <a:t>万元，</a:t>
            </a:r>
            <a:endParaRPr lang="zh-CN" altLang="en-US" sz="1800">
              <a:solidFill>
                <a:schemeClr val="tx1"/>
              </a:solidFill>
              <a:latin typeface="Arial" panose="020B0604020202020204" pitchFamily="34" charset="0"/>
              <a:ea typeface="微软雅黑" panose="020B0503020204020204" pitchFamily="34" charset="-122"/>
            </a:endParaRPr>
          </a:p>
          <a:p>
            <a:pPr>
              <a:lnSpc>
                <a:spcPct val="115000"/>
              </a:lnSpc>
              <a:spcBef>
                <a:spcPct val="15000"/>
              </a:spcBef>
              <a:spcAft>
                <a:spcPct val="15000"/>
              </a:spcAft>
            </a:pPr>
            <a:r>
              <a:rPr lang="en-US" altLang="zh-CN" sz="1800">
                <a:solidFill>
                  <a:schemeClr val="tx1"/>
                </a:solidFill>
                <a:ea typeface="微软雅黑" panose="020B0503020204020204" pitchFamily="34" charset="-122"/>
                <a:sym typeface="+mn-ea"/>
              </a:rPr>
              <a:t>                     </a:t>
            </a:r>
            <a:r>
              <a:rPr lang="zh-CN" altLang="en-US" sz="1800">
                <a:solidFill>
                  <a:schemeClr val="tx1"/>
                </a:solidFill>
                <a:ea typeface="微软雅黑" panose="020B0503020204020204" pitchFamily="34" charset="-122"/>
                <a:sym typeface="+mn-ea"/>
              </a:rPr>
              <a:t>超过了扣除限额，税前准予扣除</a:t>
            </a:r>
            <a:r>
              <a:rPr lang="en-US" altLang="zh-CN" sz="1800">
                <a:solidFill>
                  <a:schemeClr val="tx1"/>
                </a:solidFill>
                <a:ea typeface="微软雅黑" panose="020B0503020204020204" pitchFamily="34" charset="-122"/>
                <a:sym typeface="+mn-ea"/>
              </a:rPr>
              <a:t>3.9</a:t>
            </a:r>
            <a:r>
              <a:rPr lang="zh-CN" altLang="en-US" sz="1800">
                <a:solidFill>
                  <a:schemeClr val="tx1"/>
                </a:solidFill>
                <a:ea typeface="微软雅黑" panose="020B0503020204020204" pitchFamily="34" charset="-122"/>
                <a:sym typeface="+mn-ea"/>
              </a:rPr>
              <a:t>万元（取小扣除）</a:t>
            </a:r>
            <a:endParaRPr lang="zh-CN" altLang="en-US" sz="1800" kern="1200" dirty="0">
              <a:solidFill>
                <a:schemeClr val="tx1"/>
              </a:solidFill>
              <a:latin typeface="微软雅黑" panose="020B0503020204020204" pitchFamily="34" charset="-122"/>
              <a:ea typeface="微软雅黑" panose="020B0503020204020204" pitchFamily="34"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6305"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48834" name="Rectangle 3"/>
          <p:cNvSpPr>
            <a:spLocks noGrp="1"/>
          </p:cNvSpPr>
          <p:nvPr>
            <p:ph idx="1"/>
          </p:nvPr>
        </p:nvSpPr>
        <p:spPr>
          <a:xfrm>
            <a:off x="371475" y="836613"/>
            <a:ext cx="8229600" cy="4495800"/>
          </a:xfrm>
        </p:spPr>
        <p:txBody>
          <a:bodyPr wrap="square" lIns="91440" tIns="45720" rIns="91440" bIns="45720" anchor="t" anchorCtr="0"/>
          <a:p>
            <a:pPr indent="466725" defTabSz="685800">
              <a:lnSpc>
                <a:spcPct val="125000"/>
              </a:lnSpc>
              <a:spcBef>
                <a:spcPct val="0"/>
              </a:spcBef>
              <a:spcAft>
                <a:spcPts val="0"/>
              </a:spcAft>
              <a:buClrTx/>
              <a:buSzTx/>
            </a:pPr>
            <a:r>
              <a:rPr lang="en-US" altLang="zh-CN" sz="2400" kern="1200" dirty="0">
                <a:solidFill>
                  <a:srgbClr val="1318EB"/>
                </a:solidFill>
                <a:latin typeface="微软雅黑" panose="020B0503020204020204" pitchFamily="34" charset="-122"/>
                <a:ea typeface="微软雅黑" panose="020B0503020204020204" pitchFamily="34" charset="-122"/>
                <a:sym typeface="+mn-ea"/>
              </a:rPr>
              <a:t>5.业务招待费</a:t>
            </a:r>
            <a:endParaRPr lang="en-US" altLang="zh-CN" sz="2400" b="1" kern="1200" dirty="0">
              <a:solidFill>
                <a:srgbClr val="1318EB"/>
              </a:solidFill>
              <a:latin typeface="微软雅黑" panose="020B0503020204020204" pitchFamily="34" charset="-122"/>
              <a:ea typeface="微软雅黑" panose="020B0503020204020204" pitchFamily="34" charset="-122"/>
              <a:cs typeface="+mn-cs"/>
            </a:endParaRPr>
          </a:p>
          <a:p>
            <a:pPr indent="466725" defTabSz="685800">
              <a:lnSpc>
                <a:spcPct val="125000"/>
              </a:lnSpc>
              <a:spcBef>
                <a:spcPct val="0"/>
              </a:spcBef>
              <a:spcAft>
                <a:spcPts val="0"/>
              </a:spcAft>
              <a:buClrTx/>
              <a:buSzTx/>
            </a:pPr>
            <a:r>
              <a:rPr lang="zh-CN" altLang="zh-CN" sz="2400" kern="1200" dirty="0">
                <a:latin typeface="微软雅黑" panose="020B0503020204020204" pitchFamily="34" charset="-122"/>
                <a:ea typeface="微软雅黑" panose="020B0503020204020204" pitchFamily="34" charset="-122"/>
                <a:sym typeface="+mn-ea"/>
              </a:rPr>
              <a:t>企业发生的与生产经营活动有关的业务招待费支出，按照</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发生额的</a:t>
            </a:r>
            <a:r>
              <a:rPr lang="en-US" altLang="zh-CN" sz="2400" kern="1200" dirty="0">
                <a:solidFill>
                  <a:srgbClr val="FFC000"/>
                </a:solidFill>
                <a:latin typeface="微软雅黑" panose="020B0503020204020204" pitchFamily="34" charset="-122"/>
                <a:ea typeface="微软雅黑" panose="020B0503020204020204" pitchFamily="34" charset="-122"/>
                <a:sym typeface="+mn-ea"/>
              </a:rPr>
              <a:t>60%</a:t>
            </a:r>
            <a:r>
              <a:rPr lang="zh-CN" altLang="zh-CN" sz="2400" kern="1200" dirty="0">
                <a:latin typeface="微软雅黑" panose="020B0503020204020204" pitchFamily="34" charset="-122"/>
                <a:ea typeface="微软雅黑" panose="020B0503020204020204" pitchFamily="34" charset="-122"/>
                <a:sym typeface="+mn-ea"/>
              </a:rPr>
              <a:t>扣除，但最高不得超过当年</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销售（营业）收入</a:t>
            </a:r>
            <a:r>
              <a:rPr lang="zh-CN" altLang="zh-CN" sz="2400" kern="1200" dirty="0">
                <a:latin typeface="微软雅黑" panose="020B0503020204020204" pitchFamily="34" charset="-122"/>
                <a:ea typeface="微软雅黑" panose="020B0503020204020204" pitchFamily="34" charset="-122"/>
                <a:sym typeface="+mn-ea"/>
              </a:rPr>
              <a:t>的</a:t>
            </a:r>
            <a:r>
              <a:rPr lang="en-US" altLang="zh-CN" sz="2400" kern="1200" dirty="0">
                <a:solidFill>
                  <a:srgbClr val="FFC000"/>
                </a:solidFill>
                <a:latin typeface="微软雅黑" panose="020B0503020204020204" pitchFamily="34" charset="-122"/>
                <a:ea typeface="微软雅黑" panose="020B0503020204020204" pitchFamily="34" charset="-122"/>
                <a:sym typeface="+mn-ea"/>
              </a:rPr>
              <a:t>5</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a:t>
            </a:r>
            <a:r>
              <a:rPr lang="zh-CN" altLang="zh-CN" sz="2400" kern="1200" dirty="0">
                <a:latin typeface="微软雅黑" panose="020B0503020204020204" pitchFamily="34" charset="-122"/>
                <a:ea typeface="微软雅黑" panose="020B0503020204020204" pitchFamily="34" charset="-122"/>
                <a:sym typeface="+mn-ea"/>
              </a:rPr>
              <a:t>。</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（取小可扣）</a:t>
            </a:r>
            <a:endParaRPr lang="zh-CN" altLang="zh-CN" sz="2400" kern="1200" dirty="0">
              <a:solidFill>
                <a:srgbClr val="FFC000"/>
              </a:solidFill>
              <a:latin typeface="微软雅黑" panose="020B0503020204020204" pitchFamily="34" charset="-122"/>
              <a:ea typeface="微软雅黑" panose="020B0503020204020204" pitchFamily="34" charset="-122"/>
              <a:sym typeface="+mn-ea"/>
            </a:endParaRPr>
          </a:p>
          <a:p>
            <a:pPr indent="466725" defTabSz="685800">
              <a:lnSpc>
                <a:spcPct val="125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对从事股权投资业务的企业（包括集团公司总部、创业投资企业等），其从被投资企业所分配的股息、红利以及股权转让收入，可以按规定的比例计算业务招待费扣除限额。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企业在</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筹建期间，</a:t>
            </a:r>
            <a:r>
              <a:rPr lang="zh-CN" altLang="zh-CN" sz="2000" b="0" kern="1200" dirty="0">
                <a:latin typeface="微软雅黑" panose="020B0503020204020204" pitchFamily="34" charset="-122"/>
                <a:ea typeface="微软雅黑" panose="020B0503020204020204" pitchFamily="34" charset="-122"/>
                <a:sym typeface="+mn-ea"/>
              </a:rPr>
              <a:t>发生的与筹办活动有关的</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业务招待费</a:t>
            </a:r>
            <a:r>
              <a:rPr lang="zh-CN" altLang="zh-CN" sz="2000" b="0" kern="1200" dirty="0">
                <a:latin typeface="微软雅黑" panose="020B0503020204020204" pitchFamily="34" charset="-122"/>
                <a:ea typeface="微软雅黑" panose="020B0503020204020204" pitchFamily="34" charset="-122"/>
                <a:sym typeface="+mn-ea"/>
              </a:rPr>
              <a:t>支出，可按</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实际发生额的</a:t>
            </a:r>
            <a:r>
              <a:rPr lang="en-US" altLang="zh-CN" sz="2000" b="0" kern="1200" dirty="0">
                <a:solidFill>
                  <a:srgbClr val="FFC000"/>
                </a:solidFill>
                <a:latin typeface="微软雅黑" panose="020B0503020204020204" pitchFamily="34" charset="-122"/>
                <a:ea typeface="+mn-ea"/>
                <a:sym typeface="+mn-ea"/>
              </a:rPr>
              <a:t>60%</a:t>
            </a:r>
            <a:r>
              <a:rPr lang="zh-CN" altLang="en-US" sz="2000" b="0" kern="1200" dirty="0">
                <a:latin typeface="微软雅黑" panose="020B0503020204020204" pitchFamily="34" charset="-122"/>
                <a:ea typeface="微软雅黑" panose="020B0503020204020204" pitchFamily="34" charset="-122"/>
                <a:sym typeface="+mn-ea"/>
              </a:rPr>
              <a:t>计入企业筹办费，并按有关规定在税前扣除。</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ct val="0"/>
              </a:spcBef>
              <a:spcAft>
                <a:spcPts val="0"/>
              </a:spcAft>
              <a:buClrTx/>
              <a:buSzTx/>
            </a:pPr>
            <a:endParaRPr lang="zh-CN" altLang="zh-CN" sz="2400" b="1" kern="1200" dirty="0">
              <a:solidFill>
                <a:srgbClr val="FFC000"/>
              </a:solidFill>
              <a:latin typeface="微软雅黑" panose="020B0503020204020204" pitchFamily="34" charset="-122"/>
              <a:ea typeface="微软雅黑" panose="020B0503020204020204" pitchFamily="34" charset="-122"/>
              <a:cs typeface="+mn-cs"/>
            </a:endParaRPr>
          </a:p>
          <a:p>
            <a:pPr eaLnBrk="1" hangingPunct="1">
              <a:lnSpc>
                <a:spcPct val="125000"/>
              </a:lnSpc>
              <a:spcBef>
                <a:spcPct val="0"/>
              </a:spcBef>
              <a:spcAft>
                <a:spcPts val="0"/>
              </a:spcAft>
            </a:pPr>
            <a:endParaRPr lang="zh-CN" altLang="en-US" sz="2400" dirty="0">
              <a:solidFill>
                <a:srgbClr val="9933FF"/>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556260"/>
            <a:ext cx="7595870" cy="2972131"/>
            <a:chOff x="5868" y="3651"/>
            <a:chExt cx="7463" cy="4040"/>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3582"/>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15000"/>
                </a:lnSpc>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en-US" dirty="0">
                  <a:solidFill>
                    <a:srgbClr val="FF0000"/>
                  </a:solidFill>
                  <a:latin typeface="微软雅黑" panose="020B0503020204020204" pitchFamily="34" charset="-122"/>
                  <a:ea typeface="微软雅黑" panose="020B0503020204020204" pitchFamily="34" charset="-122"/>
                  <a:sym typeface="+mn-ea"/>
                </a:rPr>
                <a:t>单</a:t>
              </a:r>
              <a:r>
                <a:rPr lang="zh-CN" dirty="0">
                  <a:solidFill>
                    <a:srgbClr val="FF0000"/>
                  </a:solidFill>
                  <a:latin typeface="微软雅黑" panose="020B0503020204020204" pitchFamily="34" charset="-122"/>
                  <a:ea typeface="微软雅黑" panose="020B0503020204020204" pitchFamily="34" charset="-122"/>
                  <a:sym typeface="+mn-ea"/>
                </a:rPr>
                <a:t>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年甲公司取得销售（营业）收入</a:t>
              </a:r>
              <a:r>
                <a:rPr lang="en-US" altLang="zh-CN" dirty="0">
                  <a:latin typeface="微软雅黑" panose="020B0503020204020204" pitchFamily="34" charset="-122"/>
                  <a:ea typeface="微软雅黑" panose="020B0503020204020204" pitchFamily="34" charset="-122"/>
                  <a:sym typeface="+mn-ea"/>
                </a:rPr>
                <a:t>2000</a:t>
              </a:r>
              <a:r>
                <a:rPr lang="zh-CN" altLang="zh-CN" dirty="0">
                  <a:latin typeface="微软雅黑" panose="020B0503020204020204" pitchFamily="34" charset="-122"/>
                  <a:ea typeface="微软雅黑" panose="020B0503020204020204" pitchFamily="34" charset="-122"/>
                  <a:sym typeface="+mn-ea"/>
                </a:rPr>
                <a:t>万元，发生与生产经营活动有关的业务招待费支出</a:t>
              </a:r>
              <a:r>
                <a:rPr lang="en-US" altLang="zh-CN" dirty="0">
                  <a:latin typeface="微软雅黑" panose="020B0503020204020204" pitchFamily="34" charset="-122"/>
                  <a:ea typeface="微软雅黑" panose="020B0503020204020204" pitchFamily="34" charset="-122"/>
                  <a:sym typeface="+mn-ea"/>
                </a:rPr>
                <a:t>12</a:t>
              </a:r>
              <a:r>
                <a:rPr lang="zh-CN" altLang="zh-CN" dirty="0">
                  <a:latin typeface="微软雅黑" panose="020B0503020204020204" pitchFamily="34" charset="-122"/>
                  <a:ea typeface="微软雅黑" panose="020B0503020204020204" pitchFamily="34" charset="-122"/>
                  <a:sym typeface="+mn-ea"/>
                </a:rPr>
                <a:t>万元，已知业务招待费支出按照发生额的</a:t>
              </a:r>
              <a:r>
                <a:rPr lang="en-US" altLang="zh-CN" dirty="0">
                  <a:latin typeface="微软雅黑" panose="020B0503020204020204" pitchFamily="34" charset="-122"/>
                  <a:ea typeface="微软雅黑" panose="020B0503020204020204" pitchFamily="34" charset="-122"/>
                  <a:sym typeface="+mn-ea"/>
                </a:rPr>
                <a:t>60%</a:t>
              </a:r>
              <a:r>
                <a:rPr lang="zh-CN" altLang="zh-CN" dirty="0">
                  <a:latin typeface="微软雅黑" panose="020B0503020204020204" pitchFamily="34" charset="-122"/>
                  <a:ea typeface="微软雅黑" panose="020B0503020204020204" pitchFamily="34" charset="-122"/>
                  <a:sym typeface="+mn-ea"/>
                </a:rPr>
                <a:t>扣除，但最高不得超过当年销售（营业）收入的</a:t>
              </a:r>
              <a:r>
                <a:rPr lang="en-US" altLang="zh-CN" dirty="0">
                  <a:latin typeface="微软雅黑" panose="020B0503020204020204" pitchFamily="34" charset="-122"/>
                  <a:ea typeface="微软雅黑" panose="020B0503020204020204" pitchFamily="34" charset="-122"/>
                  <a:sym typeface="+mn-ea"/>
                </a:rPr>
                <a:t>5</a:t>
              </a:r>
              <a:r>
                <a:rPr lang="zh-CN" altLang="zh-CN" dirty="0">
                  <a:latin typeface="微软雅黑" panose="020B0503020204020204" pitchFamily="34" charset="-122"/>
                  <a:ea typeface="微软雅黑" panose="020B0503020204020204" pitchFamily="34" charset="-122"/>
                  <a:sym typeface="+mn-ea"/>
                </a:rPr>
                <a:t>‰，甲公司在计算</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年度企业所得税应纳税所得额时，准予扣除的业务招待费金额为（　）万元。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r>
                <a:rPr lang="en-US" altLang="zh-CN" dirty="0">
                  <a:latin typeface="微软雅黑" panose="020B0503020204020204" pitchFamily="34" charset="-122"/>
                  <a:ea typeface="微软雅黑" panose="020B0503020204020204" pitchFamily="34" charset="-122"/>
                  <a:sym typeface="+mn-ea"/>
                </a:rPr>
                <a:t>A.12             B.7.2             C.10              D.4.8</a:t>
              </a:r>
              <a:endParaRPr lang="zh-CN" altLang="zh-CN" kern="1200" dirty="0">
                <a:latin typeface="微软雅黑" panose="020B0503020204020204" pitchFamily="34" charset="-122"/>
                <a:ea typeface="微软雅黑" panose="020B0503020204020204" pitchFamily="34" charset="-122"/>
                <a:cs typeface="+mn-cs"/>
              </a:endParaRPr>
            </a:p>
            <a:p>
              <a:pPr>
                <a:lnSpc>
                  <a:spcPct val="115000"/>
                </a:lnSpc>
              </a:pP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3573145"/>
            <a:ext cx="7606030" cy="1753235"/>
          </a:xfrm>
          <a:prstGeom prst="rect">
            <a:avLst/>
          </a:prstGeom>
          <a:noFill/>
        </p:spPr>
        <p:txBody>
          <a:bodyPr wrap="square" rtlCol="0" anchor="t">
            <a:sp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mn-ea"/>
              </a:rPr>
              <a:t>B</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solidFill>
                  <a:schemeClr val="tx1"/>
                </a:solidFill>
                <a:latin typeface="微软雅黑" panose="020B0503020204020204" pitchFamily="34" charset="-122"/>
                <a:ea typeface="微软雅黑" panose="020B0503020204020204" pitchFamily="34" charset="-122"/>
                <a:sym typeface="+mn-ea"/>
              </a:rPr>
              <a:t>标准：</a:t>
            </a:r>
            <a:r>
              <a:rPr lang="en-US" altLang="zh-CN" sz="1800" dirty="0">
                <a:solidFill>
                  <a:schemeClr val="tx1"/>
                </a:solidFill>
                <a:latin typeface="微软雅黑" panose="020B0503020204020204" pitchFamily="34" charset="-122"/>
                <a:ea typeface="微软雅黑" panose="020B0503020204020204" pitchFamily="34" charset="-122"/>
                <a:sym typeface="+mn-ea"/>
              </a:rPr>
              <a:t>12</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60%</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7.2</a:t>
            </a:r>
            <a:r>
              <a:rPr lang="zh-CN" altLang="zh-CN" sz="1800" dirty="0">
                <a:solidFill>
                  <a:schemeClr val="tx1"/>
                </a:solidFill>
                <a:latin typeface="微软雅黑" panose="020B0503020204020204" pitchFamily="34" charset="-122"/>
                <a:ea typeface="微软雅黑" panose="020B0503020204020204" pitchFamily="34" charset="-122"/>
                <a:sym typeface="+mn-ea"/>
              </a:rPr>
              <a:t>（万元）＜</a:t>
            </a:r>
            <a:r>
              <a:rPr lang="en-US" altLang="zh-CN" sz="1800" dirty="0">
                <a:solidFill>
                  <a:schemeClr val="tx1"/>
                </a:solidFill>
                <a:latin typeface="微软雅黑" panose="020B0503020204020204" pitchFamily="34" charset="-122"/>
                <a:ea typeface="微软雅黑" panose="020B0503020204020204" pitchFamily="34" charset="-122"/>
                <a:sym typeface="+mn-ea"/>
              </a:rPr>
              <a:t>2000</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5</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10</a:t>
            </a:r>
            <a:r>
              <a:rPr lang="zh-CN" altLang="zh-CN" sz="1800" dirty="0">
                <a:solidFill>
                  <a:schemeClr val="tx1"/>
                </a:solidFill>
                <a:latin typeface="微软雅黑" panose="020B0503020204020204" pitchFamily="34" charset="-122"/>
                <a:ea typeface="微软雅黑" panose="020B0503020204020204" pitchFamily="34" charset="-122"/>
                <a:sym typeface="+mn-ea"/>
              </a:rPr>
              <a:t>（万元），因此扣除</a:t>
            </a:r>
            <a:r>
              <a:rPr lang="en-US" altLang="zh-CN" sz="1800" dirty="0">
                <a:solidFill>
                  <a:schemeClr val="tx1"/>
                </a:solidFill>
                <a:latin typeface="微软雅黑" panose="020B0503020204020204" pitchFamily="34" charset="-122"/>
                <a:ea typeface="微软雅黑" panose="020B0503020204020204" pitchFamily="34" charset="-122"/>
                <a:sym typeface="+mn-ea"/>
              </a:rPr>
              <a:t>7.2</a:t>
            </a:r>
            <a:r>
              <a:rPr lang="zh-CN" altLang="zh-CN" sz="1800" dirty="0">
                <a:solidFill>
                  <a:schemeClr val="tx1"/>
                </a:solidFill>
                <a:latin typeface="微软雅黑" panose="020B0503020204020204" pitchFamily="34" charset="-122"/>
                <a:ea typeface="微软雅黑" panose="020B0503020204020204" pitchFamily="34" charset="-122"/>
                <a:sym typeface="+mn-ea"/>
              </a:rPr>
              <a:t>万元。</a:t>
            </a:r>
            <a:endParaRPr lang="zh-CN" altLang="en-US" sz="1800">
              <a:solidFill>
                <a:schemeClr val="tx1"/>
              </a:solidFill>
              <a:latin typeface="Nexa Light" pitchFamily="50" charset="0"/>
              <a:ea typeface="华康少女文字W5(P)" pitchFamily="82" charset="-122"/>
            </a:endParaRPr>
          </a:p>
          <a:p>
            <a:pPr indent="466725">
              <a:lnSpc>
                <a:spcPct val="150000"/>
              </a:lnSpc>
              <a:buSzTx/>
              <a:buFont typeface="Arial" panose="020B0604020202020204" pitchFamily="34" charset="0"/>
            </a:pPr>
            <a:endParaRPr lang="zh-CN" altLang="en-US" sz="1800" kern="1200" dirty="0">
              <a:solidFill>
                <a:schemeClr val="tx1"/>
              </a:solidFill>
              <a:latin typeface="Nexa Light" pitchFamily="50" charset="0"/>
              <a:ea typeface="华康少女文字W5(P)" pitchFamily="82"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1906" name="Rectangle 3"/>
          <p:cNvSpPr>
            <a:spLocks noGrp="1"/>
          </p:cNvSpPr>
          <p:nvPr>
            <p:ph idx="1"/>
          </p:nvPr>
        </p:nvSpPr>
        <p:spPr>
          <a:xfrm>
            <a:off x="467360" y="548640"/>
            <a:ext cx="8229600" cy="4495800"/>
          </a:xfrm>
        </p:spPr>
        <p:txBody>
          <a:bodyPr wrap="square" lIns="91440" tIns="45720" rIns="91440" bIns="45720" anchor="t" anchorCtr="0"/>
          <a:p>
            <a:pPr indent="466725" algn="l" defTabSz="685800">
              <a:lnSpc>
                <a:spcPct val="125000"/>
              </a:lnSpc>
              <a:spcBef>
                <a:spcPct val="0"/>
              </a:spcBef>
              <a:buClrTx/>
              <a:buSzTx/>
            </a:pPr>
            <a:r>
              <a:rPr lang="en-US" altLang="zh-CN" sz="2400" kern="1200" dirty="0">
                <a:solidFill>
                  <a:srgbClr val="1318EB"/>
                </a:solidFill>
                <a:latin typeface="微软雅黑" panose="020B0503020204020204" pitchFamily="34" charset="-122"/>
                <a:ea typeface="微软雅黑" panose="020B0503020204020204" pitchFamily="34" charset="-122"/>
                <a:sym typeface="+mn-ea"/>
              </a:rPr>
              <a:t>6.广告费和业务宣传费</a:t>
            </a:r>
            <a:endParaRPr lang="en-US" altLang="zh-CN" sz="2400" b="1" kern="1200" dirty="0">
              <a:solidFill>
                <a:srgbClr val="1318EB"/>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kern="1200" dirty="0">
                <a:latin typeface="微软雅黑" panose="020B0503020204020204" pitchFamily="34" charset="-122"/>
                <a:ea typeface="微软雅黑" panose="020B0503020204020204" pitchFamily="34" charset="-122"/>
                <a:sym typeface="+mn-ea"/>
              </a:rPr>
              <a:t>企业发生的符合条件的广告费和业务宣传费支出，除国务院财政、税务主管部门另有规定外，</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不超过当年销售（营业）收入</a:t>
            </a:r>
            <a:r>
              <a:rPr lang="en-US" altLang="zh-CN" sz="2400" kern="1200" dirty="0">
                <a:solidFill>
                  <a:srgbClr val="FFC000"/>
                </a:solidFill>
                <a:latin typeface="微软雅黑" panose="020B0503020204020204" pitchFamily="34" charset="-122"/>
                <a:ea typeface="微软雅黑" panose="020B0503020204020204" pitchFamily="34" charset="-122"/>
                <a:sym typeface="+mn-ea"/>
              </a:rPr>
              <a:t>15%</a:t>
            </a:r>
            <a:r>
              <a:rPr lang="zh-CN" altLang="zh-CN" sz="2400" kern="1200" dirty="0">
                <a:latin typeface="微软雅黑" panose="020B0503020204020204" pitchFamily="34" charset="-122"/>
                <a:ea typeface="微软雅黑" panose="020B0503020204020204" pitchFamily="34" charset="-122"/>
                <a:sym typeface="+mn-ea"/>
              </a:rPr>
              <a:t>的部分，准予扣除；超过部分，准予在以后纳税年度结转扣除。</a:t>
            </a:r>
            <a:r>
              <a:rPr lang="zh-CN" altLang="zh-CN" sz="2400" kern="1200" dirty="0">
                <a:solidFill>
                  <a:srgbClr val="FFC000"/>
                </a:solidFill>
                <a:latin typeface="微软雅黑" panose="020B0503020204020204" pitchFamily="34" charset="-122"/>
                <a:ea typeface="微软雅黑" panose="020B0503020204020204" pitchFamily="34" charset="-122"/>
                <a:sym typeface="+mn-ea"/>
              </a:rPr>
              <a:t>一般企业</a:t>
            </a:r>
            <a:endParaRPr lang="zh-CN" altLang="zh-CN" sz="2400" kern="1200" dirty="0">
              <a:solidFill>
                <a:srgbClr val="FFC000"/>
              </a:solidFill>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烟草企业</a:t>
            </a:r>
            <a:r>
              <a:rPr lang="zh-CN" altLang="zh-CN" sz="2000" b="0" kern="1200" dirty="0">
                <a:latin typeface="微软雅黑" panose="020B0503020204020204" pitchFamily="34" charset="-122"/>
                <a:ea typeface="微软雅黑" panose="020B0503020204020204" pitchFamily="34" charset="-122"/>
                <a:sym typeface="+mn-ea"/>
              </a:rPr>
              <a:t>的烟草广告费和业务宣传费支出，一律</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不得</a:t>
            </a:r>
            <a:r>
              <a:rPr lang="zh-CN" altLang="zh-CN" sz="2000" b="0" kern="1200" dirty="0">
                <a:latin typeface="微软雅黑" panose="020B0503020204020204" pitchFamily="34" charset="-122"/>
                <a:ea typeface="微软雅黑" panose="020B0503020204020204" pitchFamily="34" charset="-122"/>
                <a:sym typeface="+mn-ea"/>
              </a:rPr>
              <a:t>在计算应纳税所得额时扣除。</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企业申报扣除的广告费支出应与赞助支出严格区分。</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赞助支出不得</a:t>
            </a:r>
            <a:r>
              <a:rPr lang="zh-CN" altLang="zh-CN" sz="2000" b="0" kern="1200" dirty="0">
                <a:latin typeface="微软雅黑" panose="020B0503020204020204" pitchFamily="34" charset="-122"/>
                <a:ea typeface="微软雅黑" panose="020B0503020204020204" pitchFamily="34" charset="-122"/>
                <a:sym typeface="+mn-ea"/>
              </a:rPr>
              <a:t>扣除。</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3</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企业在</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筹建期间</a:t>
            </a:r>
            <a:r>
              <a:rPr lang="zh-CN" altLang="zh-CN" sz="2000" b="0" kern="1200" dirty="0">
                <a:latin typeface="微软雅黑" panose="020B0503020204020204" pitchFamily="34" charset="-122"/>
                <a:ea typeface="微软雅黑" panose="020B0503020204020204" pitchFamily="34" charset="-122"/>
                <a:sym typeface="+mn-ea"/>
              </a:rPr>
              <a:t>，发生的</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广告费和业务宣传费</a:t>
            </a:r>
            <a:r>
              <a:rPr lang="zh-CN" altLang="zh-CN" sz="2000" b="0" kern="1200" dirty="0">
                <a:latin typeface="微软雅黑" panose="020B0503020204020204" pitchFamily="34" charset="-122"/>
                <a:ea typeface="微软雅黑" panose="020B0503020204020204" pitchFamily="34" charset="-122"/>
                <a:sym typeface="+mn-ea"/>
              </a:rPr>
              <a:t>，可按</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实际发生额</a:t>
            </a:r>
            <a:r>
              <a:rPr lang="zh-CN" altLang="zh-CN" sz="2000" b="0" kern="1200" dirty="0">
                <a:latin typeface="微软雅黑" panose="020B0503020204020204" pitchFamily="34" charset="-122"/>
                <a:ea typeface="微软雅黑" panose="020B0503020204020204" pitchFamily="34" charset="-122"/>
                <a:sym typeface="+mn-ea"/>
              </a:rPr>
              <a:t>计入企业筹办费，并按有关规定在税前扣除。</a:t>
            </a:r>
            <a:endParaRPr lang="zh-CN" altLang="en-US" sz="2000" b="0" dirty="0">
              <a:solidFill>
                <a:srgbClr val="9933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1403350" y="981075"/>
            <a:ext cx="6474460" cy="344487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278" y="4215"/>
              <a:ext cx="6491" cy="2343"/>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indent="466725" algn="l" defTabSz="685800" rtl="0" eaLnBrk="0" hangingPunct="0">
                <a:lnSpc>
                  <a:spcPct val="120000"/>
                </a:lnSpc>
                <a:spcBef>
                  <a:spcPts val="0"/>
                </a:spcBef>
                <a:spcAft>
                  <a:spcPts val="0"/>
                </a:spcAft>
                <a:buClrTx/>
                <a:buSzTx/>
                <a:buFont typeface="Wingdings" panose="05000000000000000000" pitchFamily="2" charset="2"/>
                <a:buChar char="v"/>
              </a:pPr>
              <a:r>
                <a:rPr lang="zh-CN" altLang="zh-CN" sz="2000" dirty="0">
                  <a:solidFill>
                    <a:srgbClr val="FF0000"/>
                  </a:solidFill>
                  <a:latin typeface="微软雅黑" panose="020B0503020204020204" pitchFamily="34" charset="-122"/>
                  <a:ea typeface="微软雅黑" panose="020B0503020204020204" pitchFamily="34" charset="-122"/>
                  <a:sym typeface="+mn-ea"/>
                </a:rPr>
                <a:t>【注意】</a:t>
              </a:r>
              <a:r>
                <a:rPr lang="zh-CN" altLang="zh-CN" sz="2000" dirty="0">
                  <a:solidFill>
                    <a:srgbClr val="FFC000"/>
                  </a:solidFill>
                  <a:latin typeface="微软雅黑" panose="020B0503020204020204" pitchFamily="34" charset="-122"/>
                  <a:ea typeface="微软雅黑" panose="020B0503020204020204" pitchFamily="34" charset="-122"/>
                  <a:sym typeface="+mn-ea"/>
                </a:rPr>
                <a:t>机构场所</a:t>
              </a:r>
              <a:r>
                <a:rPr lang="zh-CN" altLang="zh-CN" sz="2000" dirty="0">
                  <a:latin typeface="微软雅黑" panose="020B0503020204020204" pitchFamily="34" charset="-122"/>
                  <a:ea typeface="微软雅黑" panose="020B0503020204020204" pitchFamily="34" charset="-122"/>
                  <a:sym typeface="+mn-ea"/>
                </a:rPr>
                <a:t>中注意：非居民企业委托营业代理人在中国境内从事生产经营活动的，包括委托单位或者个人经常代其签订合同，或者储存、交付货物等，该营业代理人视为非居民企业在中国境内设立的机构、场所。</a:t>
              </a:r>
              <a:endParaRPr lang="zh-CN" altLang="zh-CN" sz="2000" kern="1200" dirty="0">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v"/>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556260"/>
            <a:ext cx="7595870" cy="2726415"/>
            <a:chOff x="5868" y="3651"/>
            <a:chExt cx="7463" cy="3706"/>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3248"/>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en-US" dirty="0">
                  <a:solidFill>
                    <a:srgbClr val="FF0000"/>
                  </a:solidFill>
                  <a:latin typeface="微软雅黑" panose="020B0503020204020204" pitchFamily="34" charset="-122"/>
                  <a:ea typeface="微软雅黑" panose="020B0503020204020204" pitchFamily="34" charset="-122"/>
                  <a:sym typeface="+mn-ea"/>
                </a:rPr>
                <a:t>单</a:t>
              </a:r>
              <a:r>
                <a:rPr lang="zh-CN" dirty="0">
                  <a:solidFill>
                    <a:srgbClr val="FF0000"/>
                  </a:solidFill>
                  <a:latin typeface="微软雅黑" panose="020B0503020204020204" pitchFamily="34" charset="-122"/>
                  <a:ea typeface="微软雅黑" panose="020B0503020204020204" pitchFamily="34" charset="-122"/>
                  <a:sym typeface="+mn-ea"/>
                </a:rPr>
                <a:t>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年度，</a:t>
              </a:r>
              <a:r>
                <a:rPr lang="zh-CN" altLang="zh-CN" dirty="0">
                  <a:latin typeface="微软雅黑" panose="020B0503020204020204" pitchFamily="34" charset="-122"/>
                  <a:ea typeface="微软雅黑" panose="020B0503020204020204" pitchFamily="34" charset="-122"/>
                  <a:sym typeface="+mn-ea"/>
                </a:rPr>
                <a:t>甲企业实现销售收入</a:t>
              </a:r>
              <a:r>
                <a:rPr lang="en-US" altLang="zh-CN" dirty="0">
                  <a:latin typeface="微软雅黑" panose="020B0503020204020204" pitchFamily="34" charset="-122"/>
                  <a:ea typeface="微软雅黑" panose="020B0503020204020204" pitchFamily="34" charset="-122"/>
                  <a:sym typeface="+mn-ea"/>
                </a:rPr>
                <a:t>3000</a:t>
              </a:r>
              <a:r>
                <a:rPr lang="zh-CN" altLang="zh-CN" dirty="0">
                  <a:latin typeface="微软雅黑" panose="020B0503020204020204" pitchFamily="34" charset="-122"/>
                  <a:ea typeface="微软雅黑" panose="020B0503020204020204" pitchFamily="34" charset="-122"/>
                  <a:sym typeface="+mn-ea"/>
                </a:rPr>
                <a:t>万元，当年发生广告费</a:t>
              </a:r>
              <a:r>
                <a:rPr lang="en-US" altLang="zh-CN" dirty="0">
                  <a:latin typeface="微软雅黑" panose="020B0503020204020204" pitchFamily="34" charset="-122"/>
                  <a:ea typeface="微软雅黑" panose="020B0503020204020204" pitchFamily="34" charset="-122"/>
                  <a:sym typeface="+mn-ea"/>
                </a:rPr>
                <a:t>400</a:t>
              </a:r>
              <a:r>
                <a:rPr lang="zh-CN" altLang="zh-CN" dirty="0">
                  <a:latin typeface="微软雅黑" panose="020B0503020204020204" pitchFamily="34" charset="-122"/>
                  <a:ea typeface="微软雅黑" panose="020B0503020204020204" pitchFamily="34" charset="-122"/>
                  <a:sym typeface="+mn-ea"/>
                </a:rPr>
                <a:t>万元，上年度结转未扣除广告费</a:t>
              </a:r>
              <a:r>
                <a:rPr lang="en-US" altLang="zh-CN" dirty="0">
                  <a:latin typeface="微软雅黑" panose="020B0503020204020204" pitchFamily="34" charset="-122"/>
                  <a:ea typeface="微软雅黑" panose="020B0503020204020204" pitchFamily="34" charset="-122"/>
                  <a:sym typeface="+mn-ea"/>
                </a:rPr>
                <a:t>60</a:t>
              </a:r>
              <a:r>
                <a:rPr lang="zh-CN" altLang="zh-CN" dirty="0">
                  <a:latin typeface="微软雅黑" panose="020B0503020204020204" pitchFamily="34" charset="-122"/>
                  <a:ea typeface="微软雅黑" panose="020B0503020204020204" pitchFamily="34" charset="-122"/>
                  <a:sym typeface="+mn-ea"/>
                </a:rPr>
                <a:t>万元。已知广告费不超过当年销售收入</a:t>
              </a:r>
              <a:r>
                <a:rPr lang="en-US" altLang="zh-CN" dirty="0">
                  <a:latin typeface="微软雅黑" panose="020B0503020204020204" pitchFamily="34" charset="-122"/>
                  <a:ea typeface="微软雅黑" panose="020B0503020204020204" pitchFamily="34" charset="-122"/>
                  <a:sym typeface="+mn-ea"/>
                </a:rPr>
                <a:t>15%</a:t>
              </a:r>
              <a:r>
                <a:rPr lang="zh-CN" altLang="zh-CN" dirty="0">
                  <a:latin typeface="微软雅黑" panose="020B0503020204020204" pitchFamily="34" charset="-122"/>
                  <a:ea typeface="微软雅黑" panose="020B0503020204020204" pitchFamily="34" charset="-122"/>
                  <a:sym typeface="+mn-ea"/>
                </a:rPr>
                <a:t>的部分，准予扣除。甲企业在计算</a:t>
              </a:r>
              <a:r>
                <a:rPr lang="en-US" altLang="zh-CN" dirty="0">
                  <a:latin typeface="微软雅黑" panose="020B0503020204020204" pitchFamily="34" charset="-122"/>
                  <a:ea typeface="微软雅黑" panose="020B0503020204020204" pitchFamily="34" charset="-122"/>
                  <a:sym typeface="+mn-ea"/>
                </a:rPr>
                <a:t>2019</a:t>
              </a:r>
              <a:r>
                <a:rPr lang="zh-CN" altLang="zh-CN" dirty="0">
                  <a:latin typeface="微软雅黑" panose="020B0503020204020204" pitchFamily="34" charset="-122"/>
                  <a:ea typeface="微软雅黑" panose="020B0503020204020204" pitchFamily="34" charset="-122"/>
                  <a:sym typeface="+mn-ea"/>
                </a:rPr>
                <a:t>年度企业所得税应纳税所得额时，准予扣除的广告费金额为（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dirty="0">
                  <a:latin typeface="微软雅黑" panose="020B0503020204020204" pitchFamily="34" charset="-122"/>
                  <a:ea typeface="微软雅黑" panose="020B0503020204020204" pitchFamily="34" charset="-122"/>
                  <a:sym typeface="+mn-ea"/>
                </a:rPr>
                <a:t>A.</a:t>
              </a:r>
              <a:r>
                <a:rPr lang="en-US" altLang="zh-CN" dirty="0">
                  <a:latin typeface="微软雅黑" panose="020B0503020204020204" pitchFamily="34" charset="-122"/>
                  <a:sym typeface="+mn-ea"/>
                </a:rPr>
                <a:t>460</a:t>
              </a:r>
              <a:r>
                <a:rPr lang="zh-CN" altLang="zh-CN" dirty="0">
                  <a:latin typeface="微软雅黑" panose="020B0503020204020204" pitchFamily="34" charset="-122"/>
                  <a:ea typeface="微软雅黑" panose="020B0503020204020204" pitchFamily="34" charset="-122"/>
                  <a:sym typeface="+mn-ea"/>
                </a:rPr>
                <a:t>万元        </a:t>
              </a:r>
              <a:r>
                <a:rPr lang="en-US" altLang="zh-CN" dirty="0">
                  <a:latin typeface="微软雅黑" panose="020B0503020204020204" pitchFamily="34" charset="-122"/>
                  <a:ea typeface="微软雅黑" panose="020B0503020204020204" pitchFamily="34" charset="-122"/>
                  <a:sym typeface="+mn-ea"/>
                </a:rPr>
                <a:t>B.510</a:t>
              </a:r>
              <a:r>
                <a:rPr lang="zh-CN" altLang="zh-CN" dirty="0">
                  <a:latin typeface="微软雅黑" panose="020B0503020204020204" pitchFamily="34" charset="-122"/>
                  <a:ea typeface="微软雅黑" panose="020B0503020204020204" pitchFamily="34" charset="-122"/>
                  <a:sym typeface="+mn-ea"/>
                </a:rPr>
                <a:t>万元        </a:t>
              </a:r>
              <a:r>
                <a:rPr lang="en-US" altLang="zh-CN" dirty="0">
                  <a:latin typeface="微软雅黑" panose="020B0503020204020204" pitchFamily="34" charset="-122"/>
                  <a:ea typeface="微软雅黑" panose="020B0503020204020204" pitchFamily="34" charset="-122"/>
                  <a:sym typeface="+mn-ea"/>
                </a:rPr>
                <a:t>C.450</a:t>
              </a:r>
              <a:r>
                <a:rPr lang="zh-CN" altLang="zh-CN" dirty="0">
                  <a:latin typeface="微软雅黑" panose="020B0503020204020204" pitchFamily="34" charset="-122"/>
                  <a:ea typeface="微软雅黑" panose="020B0503020204020204" pitchFamily="34" charset="-122"/>
                  <a:sym typeface="+mn-ea"/>
                </a:rPr>
                <a:t>万元     </a:t>
              </a:r>
              <a:r>
                <a:rPr lang="en-US" altLang="zh-CN" dirty="0">
                  <a:latin typeface="微软雅黑" panose="020B0503020204020204" pitchFamily="34" charset="-122"/>
                  <a:ea typeface="微软雅黑" panose="020B0503020204020204" pitchFamily="34" charset="-122"/>
                  <a:sym typeface="+mn-ea"/>
                </a:rPr>
                <a:t>D.</a:t>
              </a:r>
              <a:r>
                <a:rPr lang="en-US" altLang="zh-CN" dirty="0">
                  <a:latin typeface="微软雅黑" panose="020B0503020204020204" pitchFamily="34" charset="-122"/>
                  <a:sym typeface="+mn-ea"/>
                </a:rPr>
                <a:t>340</a:t>
              </a:r>
              <a:r>
                <a:rPr lang="zh-CN" altLang="zh-CN" dirty="0">
                  <a:latin typeface="微软雅黑" panose="020B0503020204020204" pitchFamily="34" charset="-122"/>
                  <a:ea typeface="微软雅黑" panose="020B0503020204020204" pitchFamily="34" charset="-122"/>
                  <a:sym typeface="+mn-ea"/>
                </a:rPr>
                <a:t>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27405" y="3357245"/>
            <a:ext cx="7606030" cy="2168525"/>
          </a:xfrm>
          <a:prstGeom prst="rect">
            <a:avLst/>
          </a:prstGeom>
          <a:noFill/>
        </p:spPr>
        <p:txBody>
          <a:bodyPr wrap="square" rtlCol="0" anchor="t">
            <a:sp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mn-ea"/>
              </a:rPr>
              <a:t>C</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扣除限额＝</a:t>
            </a:r>
            <a:r>
              <a:rPr lang="en-US"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3000</a:t>
            </a:r>
            <a:r>
              <a:rPr lang="zh-CN"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15%</a:t>
            </a:r>
            <a:r>
              <a:rPr lang="zh-CN"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450</a:t>
            </a:r>
            <a:r>
              <a:rPr lang="zh-CN"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万元；本年实际发生</a:t>
            </a:r>
            <a:r>
              <a:rPr lang="en-US"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400</a:t>
            </a:r>
            <a:r>
              <a:rPr lang="zh-CN"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万元可以全额扣除，另外，还可以扣除上年度结转未扣除的广告费</a:t>
            </a:r>
            <a:r>
              <a:rPr lang="en-US"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50</a:t>
            </a:r>
            <a:r>
              <a:rPr lang="zh-CN"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万元，合计</a:t>
            </a:r>
            <a:r>
              <a:rPr lang="en-US"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450</a:t>
            </a:r>
            <a:r>
              <a:rPr lang="zh-CN"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万元。</a:t>
            </a:r>
            <a:endParaRPr lang="zh-CN" altLang="en-US" sz="18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466725">
              <a:lnSpc>
                <a:spcPct val="150000"/>
              </a:lnSpc>
              <a:buSzTx/>
              <a:buFont typeface="Arial" panose="020B0604020202020204" pitchFamily="34" charset="0"/>
            </a:pPr>
            <a:endParaRPr lang="zh-CN" altLang="en-US"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88595" y="476885"/>
            <a:ext cx="8508365" cy="4966970"/>
          </a:xfrm>
        </p:spPr>
        <p:txBody>
          <a:bodyPr/>
          <a:p>
            <a:pPr indent="466725" defTabSz="685800">
              <a:spcBef>
                <a:spcPct val="0"/>
              </a:spcBef>
              <a:buClrTx/>
              <a:buSzTx/>
            </a:pPr>
            <a:r>
              <a:rPr lang="zh-CN" altLang="en-US" sz="2400" kern="1200" dirty="0">
                <a:solidFill>
                  <a:srgbClr val="1318EB"/>
                </a:solidFill>
                <a:latin typeface="微软雅黑" panose="020B0503020204020204" pitchFamily="34" charset="-122"/>
                <a:ea typeface="微软雅黑" panose="020B0503020204020204" pitchFamily="34" charset="-122"/>
                <a:sym typeface="+mn-ea"/>
              </a:rPr>
              <a:t>7、公益性捐赠支出</a:t>
            </a:r>
            <a:endParaRPr lang="zh-CN" altLang="en-US" sz="2400" kern="1200" dirty="0">
              <a:solidFill>
                <a:srgbClr val="1318EB"/>
              </a:solidFill>
              <a:latin typeface="微软雅黑" panose="020B0503020204020204" pitchFamily="34" charset="-122"/>
              <a:ea typeface="微软雅黑" panose="020B0503020204020204" pitchFamily="34" charset="-122"/>
              <a:sym typeface="+mn-ea"/>
            </a:endParaRPr>
          </a:p>
          <a:p>
            <a:pPr indent="466725" defTabSz="685800">
              <a:spcBef>
                <a:spcPct val="0"/>
              </a:spcBef>
              <a:buClrTx/>
              <a:buSzTx/>
            </a:pPr>
            <a:endParaRPr lang="zh-CN" altLang="en-US"/>
          </a:p>
          <a:p>
            <a:pPr indent="466725" defTabSz="685800">
              <a:lnSpc>
                <a:spcPct val="115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公益性捐赠，是指企业通过</a:t>
            </a:r>
            <a:r>
              <a:rPr lang="zh-CN" altLang="zh-CN" sz="2000" b="0" kern="1200" dirty="0">
                <a:solidFill>
                  <a:srgbClr val="1318EB"/>
                </a:solidFill>
                <a:latin typeface="微软雅黑" panose="020B0503020204020204" pitchFamily="34" charset="-122"/>
                <a:ea typeface="微软雅黑" panose="020B0503020204020204" pitchFamily="34" charset="-122"/>
                <a:sym typeface="+mn-ea"/>
              </a:rPr>
              <a:t>公益性社会组织或者县级以上人民政府及其部门，</a:t>
            </a:r>
            <a:r>
              <a:rPr lang="zh-CN" altLang="zh-CN" sz="2000" b="0" kern="1200" dirty="0">
                <a:latin typeface="微软雅黑" panose="020B0503020204020204" pitchFamily="34" charset="-122"/>
                <a:ea typeface="微软雅黑" panose="020B0503020204020204" pitchFamily="34" charset="-122"/>
                <a:sym typeface="+mn-ea"/>
              </a:rPr>
              <a:t>用于符合法律规定的慈善活动、公益事业的捐赠。</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企业当年发生以及以前年度结转的公益性捐赠支出，不超过</a:t>
            </a:r>
            <a:r>
              <a:rPr lang="zh-CN" altLang="zh-CN" sz="2000" b="0" kern="1200" dirty="0">
                <a:solidFill>
                  <a:srgbClr val="1318EB"/>
                </a:solidFill>
                <a:latin typeface="微软雅黑" panose="020B0503020204020204" pitchFamily="34" charset="-122"/>
                <a:ea typeface="微软雅黑" panose="020B0503020204020204" pitchFamily="34" charset="-122"/>
                <a:sym typeface="+mn-ea"/>
              </a:rPr>
              <a:t>年度利润总额</a:t>
            </a:r>
            <a:r>
              <a:rPr lang="en-US" altLang="zh-CN" sz="2000" b="0" kern="1200" dirty="0">
                <a:solidFill>
                  <a:srgbClr val="1318EB"/>
                </a:solidFill>
                <a:latin typeface="微软雅黑" panose="020B0503020204020204" pitchFamily="34" charset="-122"/>
                <a:ea typeface="微软雅黑" panose="020B0503020204020204" pitchFamily="34" charset="-122"/>
                <a:sym typeface="+mn-ea"/>
              </a:rPr>
              <a:t>12%</a:t>
            </a:r>
            <a:r>
              <a:rPr lang="zh-CN" altLang="zh-CN" sz="2000" b="0" kern="1200" dirty="0">
                <a:latin typeface="微软雅黑" panose="020B0503020204020204" pitchFamily="34" charset="-122"/>
                <a:ea typeface="微软雅黑" panose="020B0503020204020204" pitchFamily="34" charset="-122"/>
                <a:sym typeface="+mn-ea"/>
              </a:rPr>
              <a:t>的部分，在计算应纳税所得额时准予扣除；</a:t>
            </a:r>
            <a:r>
              <a:rPr lang="zh-CN" altLang="zh-CN" sz="2000" b="0" kern="1200" dirty="0">
                <a:solidFill>
                  <a:srgbClr val="1318EB"/>
                </a:solidFill>
                <a:latin typeface="微软雅黑" panose="020B0503020204020204" pitchFamily="34" charset="-122"/>
                <a:ea typeface="微软雅黑" panose="020B0503020204020204" pitchFamily="34" charset="-122"/>
                <a:sym typeface="+mn-ea"/>
              </a:rPr>
              <a:t>超过</a:t>
            </a:r>
            <a:r>
              <a:rPr lang="zh-CN" altLang="zh-CN" sz="2000" b="0" kern="1200" dirty="0">
                <a:latin typeface="微软雅黑" panose="020B0503020204020204" pitchFamily="34" charset="-122"/>
                <a:ea typeface="微软雅黑" panose="020B0503020204020204" pitchFamily="34" charset="-122"/>
                <a:sym typeface="+mn-ea"/>
              </a:rPr>
              <a:t>年度利润总额</a:t>
            </a:r>
            <a:r>
              <a:rPr lang="en-US" altLang="zh-CN" sz="2000" b="0" kern="1200" dirty="0">
                <a:latin typeface="微软雅黑" panose="020B0503020204020204" pitchFamily="34" charset="-122"/>
                <a:ea typeface="微软雅黑" panose="020B0503020204020204" pitchFamily="34" charset="-122"/>
                <a:sym typeface="+mn-ea"/>
              </a:rPr>
              <a:t>12%</a:t>
            </a:r>
            <a:r>
              <a:rPr lang="zh-CN" altLang="zh-CN" sz="2000" b="0" kern="1200" dirty="0">
                <a:latin typeface="微软雅黑" panose="020B0503020204020204" pitchFamily="34" charset="-122"/>
                <a:ea typeface="微软雅黑" panose="020B0503020204020204" pitchFamily="34" charset="-122"/>
                <a:sym typeface="+mn-ea"/>
              </a:rPr>
              <a:t>的部分，准予</a:t>
            </a:r>
            <a:r>
              <a:rPr lang="zh-CN" altLang="zh-CN" sz="2000" b="0" kern="1200" dirty="0">
                <a:solidFill>
                  <a:srgbClr val="1318EB"/>
                </a:solidFill>
                <a:latin typeface="微软雅黑" panose="020B0503020204020204" pitchFamily="34" charset="-122"/>
                <a:ea typeface="微软雅黑" panose="020B0503020204020204" pitchFamily="34" charset="-122"/>
                <a:sym typeface="+mn-ea"/>
              </a:rPr>
              <a:t>结转以后三年内</a:t>
            </a:r>
            <a:r>
              <a:rPr lang="zh-CN" altLang="zh-CN" sz="2000" b="0" kern="1200" dirty="0">
                <a:latin typeface="微软雅黑" panose="020B0503020204020204" pitchFamily="34" charset="-122"/>
                <a:ea typeface="微软雅黑" panose="020B0503020204020204" pitchFamily="34" charset="-122"/>
                <a:sym typeface="+mn-ea"/>
              </a:rPr>
              <a:t>在计算应纳税所得额时扣除。</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mn-ea"/>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solidFill>
                  <a:srgbClr val="1318EB"/>
                </a:solidFill>
                <a:latin typeface="微软雅黑" panose="020B0503020204020204" pitchFamily="34" charset="-122"/>
                <a:ea typeface="微软雅黑" panose="020B0503020204020204" pitchFamily="34" charset="-122"/>
                <a:sym typeface="+mn-ea"/>
              </a:rPr>
              <a:t>年度利润总额</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是指企业按照国家统一会计制度的规定计算的大于</a:t>
            </a:r>
            <a:r>
              <a:rPr lang="en-US" altLang="zh-CN" sz="2000" b="0" kern="1200" dirty="0">
                <a:latin typeface="微软雅黑" panose="020B0503020204020204" pitchFamily="34" charset="-122"/>
                <a:ea typeface="+mn-ea"/>
                <a:sym typeface="+mn-ea"/>
              </a:rPr>
              <a:t>0</a:t>
            </a:r>
            <a:r>
              <a:rPr lang="zh-CN" altLang="en-US" sz="2000" b="0" kern="1200" dirty="0">
                <a:latin typeface="微软雅黑" panose="020B0503020204020204" pitchFamily="34" charset="-122"/>
                <a:ea typeface="微软雅黑" panose="020B0503020204020204" pitchFamily="34" charset="-122"/>
                <a:sym typeface="+mn-ea"/>
              </a:rPr>
              <a:t>的数额。</a:t>
            </a:r>
            <a:endParaRPr lang="zh-CN" altLang="en-US" sz="2000" b="0" kern="1200" dirty="0">
              <a:latin typeface="微软雅黑" panose="020B0503020204020204" pitchFamily="34" charset="-122"/>
              <a:ea typeface="微软雅黑" panose="020B0503020204020204" pitchFamily="34" charset="-122"/>
              <a:sym typeface="+mn-ea"/>
            </a:endParaRPr>
          </a:p>
          <a:p>
            <a:pPr indent="466725" defTabSz="685800">
              <a:lnSpc>
                <a:spcPct val="115000"/>
              </a:lnSpc>
              <a:spcBef>
                <a:spcPct val="0"/>
              </a:spcBef>
              <a:buClrTx/>
              <a:buSzTx/>
            </a:pPr>
            <a:r>
              <a:rPr lang="zh-CN" altLang="zh-CN" sz="200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mn-ea"/>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公益性捐赠具体范围包括：</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1</a:t>
            </a:r>
            <a:r>
              <a:rPr lang="zh-CN" altLang="zh-CN" sz="2000" b="0" kern="1200" dirty="0">
                <a:latin typeface="微软雅黑" panose="020B0503020204020204" pitchFamily="34" charset="-122"/>
                <a:ea typeface="微软雅黑" panose="020B0503020204020204" pitchFamily="34" charset="-122"/>
                <a:sym typeface="+mn-ea"/>
              </a:rPr>
              <a:t>）救助灾害、救济贫困、扶助残疾人等困难的社会群体和个人的活动；</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2</a:t>
            </a:r>
            <a:r>
              <a:rPr lang="zh-CN" altLang="zh-CN" sz="2000" b="0" kern="1200" dirty="0">
                <a:latin typeface="微软雅黑" panose="020B0503020204020204" pitchFamily="34" charset="-122"/>
                <a:ea typeface="微软雅黑" panose="020B0503020204020204" pitchFamily="34" charset="-122"/>
                <a:sym typeface="+mn-ea"/>
              </a:rPr>
              <a:t>）教育、科学、文化、卫生、体育事业；</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3</a:t>
            </a:r>
            <a:r>
              <a:rPr lang="zh-CN" altLang="zh-CN" sz="2000" b="0" kern="1200" dirty="0">
                <a:latin typeface="微软雅黑" panose="020B0503020204020204" pitchFamily="34" charset="-122"/>
                <a:ea typeface="微软雅黑" panose="020B0503020204020204" pitchFamily="34" charset="-122"/>
                <a:sym typeface="+mn-ea"/>
              </a:rPr>
              <a:t>）环境保护、社会公共设施建设；</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4</a:t>
            </a:r>
            <a:r>
              <a:rPr lang="zh-CN" altLang="zh-CN" sz="2000" b="0" kern="1200" dirty="0">
                <a:latin typeface="微软雅黑" panose="020B0503020204020204" pitchFamily="34" charset="-122"/>
                <a:ea typeface="微软雅黑" panose="020B0503020204020204" pitchFamily="34" charset="-122"/>
                <a:sym typeface="+mn-ea"/>
              </a:rPr>
              <a:t>）促进社会发展和进步的其他社会公共和福利事业。</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endParaRPr lang="zh-CN" altLang="en-US" sz="2000" b="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556260"/>
            <a:ext cx="7595870" cy="2754371"/>
            <a:chOff x="5868" y="3651"/>
            <a:chExt cx="7463" cy="3744"/>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3286"/>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5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en-US" dirty="0">
                  <a:solidFill>
                    <a:srgbClr val="FF0000"/>
                  </a:solidFill>
                  <a:latin typeface="微软雅黑" panose="020B0503020204020204" pitchFamily="34" charset="-122"/>
                  <a:ea typeface="微软雅黑" panose="020B0503020204020204" pitchFamily="34" charset="-122"/>
                  <a:sym typeface="+mn-ea"/>
                </a:rPr>
                <a:t>单</a:t>
              </a:r>
              <a:r>
                <a:rPr lang="zh-CN" dirty="0">
                  <a:solidFill>
                    <a:srgbClr val="FF0000"/>
                  </a:solidFill>
                  <a:latin typeface="微软雅黑" panose="020B0503020204020204" pitchFamily="34" charset="-122"/>
                  <a:ea typeface="微软雅黑" panose="020B0503020204020204" pitchFamily="34" charset="-122"/>
                  <a:sym typeface="+mn-ea"/>
                </a:rPr>
                <a:t>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dirty="0">
                  <a:latin typeface="微软雅黑" panose="020B0503020204020204" pitchFamily="34" charset="-122"/>
                  <a:ea typeface="微软雅黑" panose="020B0503020204020204" pitchFamily="34" charset="-122"/>
                  <a:sym typeface="+mn-ea"/>
                </a:rPr>
                <a:t>某企业</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年度实现利润总额</a:t>
              </a:r>
              <a:r>
                <a:rPr lang="en-US" altLang="zh-CN" dirty="0">
                  <a:latin typeface="微软雅黑" panose="020B0503020204020204" pitchFamily="34" charset="-122"/>
                  <a:ea typeface="微软雅黑" panose="020B0503020204020204" pitchFamily="34" charset="-122"/>
                  <a:sym typeface="+mn-ea"/>
                </a:rPr>
                <a:t>100</a:t>
              </a:r>
              <a:r>
                <a:rPr lang="zh-CN" altLang="zh-CN" dirty="0">
                  <a:latin typeface="微软雅黑" panose="020B0503020204020204" pitchFamily="34" charset="-122"/>
                  <a:ea typeface="微软雅黑" panose="020B0503020204020204" pitchFamily="34" charset="-122"/>
                  <a:sym typeface="+mn-ea"/>
                </a:rPr>
                <a:t>万元，在营业外支出账户列支了通过公益性社会团体向贫困地区的捐款</a:t>
              </a:r>
              <a:r>
                <a:rPr lang="en-US" altLang="zh-CN" dirty="0">
                  <a:latin typeface="微软雅黑" panose="020B0503020204020204" pitchFamily="34" charset="-122"/>
                  <a:ea typeface="微软雅黑" panose="020B0503020204020204" pitchFamily="34" charset="-122"/>
                  <a:sym typeface="+mn-ea"/>
                </a:rPr>
                <a:t>10</a:t>
              </a:r>
              <a:r>
                <a:rPr lang="zh-CN" altLang="zh-CN" dirty="0">
                  <a:latin typeface="微软雅黑" panose="020B0503020204020204" pitchFamily="34" charset="-122"/>
                  <a:ea typeface="微软雅黑" panose="020B0503020204020204" pitchFamily="34" charset="-122"/>
                  <a:sym typeface="+mn-ea"/>
                </a:rPr>
                <a:t>万元、直接向某小学捐款</a:t>
              </a:r>
              <a:r>
                <a:rPr lang="en-US" altLang="zh-CN" dirty="0">
                  <a:latin typeface="微软雅黑" panose="020B0503020204020204" pitchFamily="34" charset="-122"/>
                  <a:ea typeface="微软雅黑" panose="020B0503020204020204" pitchFamily="34" charset="-122"/>
                  <a:sym typeface="+mn-ea"/>
                </a:rPr>
                <a:t>5</a:t>
              </a:r>
              <a:r>
                <a:rPr lang="zh-CN" altLang="zh-CN" dirty="0">
                  <a:latin typeface="微软雅黑" panose="020B0503020204020204" pitchFamily="34" charset="-122"/>
                  <a:ea typeface="微软雅黑" panose="020B0503020204020204" pitchFamily="34" charset="-122"/>
                  <a:sym typeface="+mn-ea"/>
                </a:rPr>
                <a:t>万元。在计算该企业</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年度应纳税所得额时，允许扣除的捐款数额为（　）万元。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A.5       B.10      C.12     D.15</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27405" y="3357245"/>
            <a:ext cx="7606030" cy="1753235"/>
          </a:xfrm>
          <a:prstGeom prst="rect">
            <a:avLst/>
          </a:prstGeom>
          <a:noFill/>
        </p:spPr>
        <p:txBody>
          <a:bodyPr wrap="square" rtlCol="0" anchor="t">
            <a:sp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mn-ea"/>
              </a:rPr>
              <a:t>B</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solidFill>
                  <a:schemeClr val="tx1"/>
                </a:solidFill>
                <a:latin typeface="微软雅黑" panose="020B0503020204020204" pitchFamily="34" charset="-122"/>
                <a:ea typeface="微软雅黑" panose="020B0503020204020204" pitchFamily="34" charset="-122"/>
                <a:sym typeface="+mn-ea"/>
              </a:rPr>
              <a:t>直接捐款</a:t>
            </a:r>
            <a:r>
              <a:rPr lang="en-US" altLang="zh-CN" sz="1800" dirty="0">
                <a:solidFill>
                  <a:schemeClr val="tx1"/>
                </a:solidFill>
                <a:latin typeface="微软雅黑" panose="020B0503020204020204" pitchFamily="34" charset="-122"/>
                <a:ea typeface="微软雅黑" panose="020B0503020204020204" pitchFamily="34" charset="-122"/>
                <a:sym typeface="+mn-ea"/>
              </a:rPr>
              <a:t>5</a:t>
            </a:r>
            <a:r>
              <a:rPr lang="zh-CN" altLang="zh-CN" sz="1800" dirty="0">
                <a:solidFill>
                  <a:schemeClr val="tx1"/>
                </a:solidFill>
                <a:latin typeface="微软雅黑" panose="020B0503020204020204" pitchFamily="34" charset="-122"/>
                <a:ea typeface="微软雅黑" panose="020B0503020204020204" pitchFamily="34" charset="-122"/>
                <a:sym typeface="+mn-ea"/>
              </a:rPr>
              <a:t>万元不允许扣除；实际捐赠</a:t>
            </a:r>
            <a:r>
              <a:rPr lang="en-US" altLang="zh-CN" sz="1800" dirty="0">
                <a:solidFill>
                  <a:schemeClr val="tx1"/>
                </a:solidFill>
                <a:latin typeface="微软雅黑" panose="020B0503020204020204" pitchFamily="34" charset="-122"/>
                <a:ea typeface="微软雅黑" panose="020B0503020204020204" pitchFamily="34" charset="-122"/>
                <a:sym typeface="+mn-ea"/>
              </a:rPr>
              <a:t>10</a:t>
            </a:r>
            <a:r>
              <a:rPr lang="zh-CN" altLang="zh-CN" sz="1800" dirty="0">
                <a:solidFill>
                  <a:schemeClr val="tx1"/>
                </a:solidFill>
                <a:latin typeface="微软雅黑" panose="020B0503020204020204" pitchFamily="34" charset="-122"/>
                <a:ea typeface="微软雅黑" panose="020B0503020204020204" pitchFamily="34" charset="-122"/>
                <a:sym typeface="+mn-ea"/>
              </a:rPr>
              <a:t>万元，扣除标准＝</a:t>
            </a:r>
            <a:r>
              <a:rPr lang="en-US" altLang="zh-CN" sz="1800" dirty="0">
                <a:solidFill>
                  <a:schemeClr val="tx1"/>
                </a:solidFill>
                <a:latin typeface="微软雅黑" panose="020B0503020204020204" pitchFamily="34" charset="-122"/>
                <a:ea typeface="微软雅黑" panose="020B0503020204020204" pitchFamily="34" charset="-122"/>
                <a:sym typeface="+mn-ea"/>
              </a:rPr>
              <a:t>100</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12%</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12</a:t>
            </a:r>
            <a:r>
              <a:rPr lang="zh-CN" altLang="zh-CN" sz="1800" dirty="0">
                <a:solidFill>
                  <a:schemeClr val="tx1"/>
                </a:solidFill>
                <a:latin typeface="微软雅黑" panose="020B0503020204020204" pitchFamily="34" charset="-122"/>
                <a:ea typeface="微软雅黑" panose="020B0503020204020204" pitchFamily="34" charset="-122"/>
                <a:sym typeface="+mn-ea"/>
              </a:rPr>
              <a:t>（万元），</a:t>
            </a:r>
            <a:r>
              <a:rPr lang="en-US" altLang="zh-CN" sz="1800" dirty="0">
                <a:solidFill>
                  <a:schemeClr val="tx1"/>
                </a:solidFill>
                <a:latin typeface="微软雅黑" panose="020B0503020204020204" pitchFamily="34" charset="-122"/>
                <a:ea typeface="微软雅黑" panose="020B0503020204020204" pitchFamily="34" charset="-122"/>
                <a:sym typeface="+mn-ea"/>
              </a:rPr>
              <a:t>10</a:t>
            </a:r>
            <a:r>
              <a:rPr lang="zh-CN" altLang="zh-CN" sz="1800" dirty="0">
                <a:solidFill>
                  <a:schemeClr val="tx1"/>
                </a:solidFill>
                <a:latin typeface="微软雅黑" panose="020B0503020204020204" pitchFamily="34" charset="-122"/>
                <a:ea typeface="微软雅黑" panose="020B0503020204020204" pitchFamily="34" charset="-122"/>
                <a:sym typeface="+mn-ea"/>
              </a:rPr>
              <a:t>万元</a:t>
            </a:r>
            <a:r>
              <a:rPr lang="en-US" altLang="zh-CN" sz="1800" dirty="0">
                <a:solidFill>
                  <a:schemeClr val="tx1"/>
                </a:solidFill>
                <a:latin typeface="微软雅黑" panose="020B0503020204020204" pitchFamily="34" charset="-122"/>
                <a:ea typeface="微软雅黑" panose="020B0503020204020204" pitchFamily="34" charset="-122"/>
                <a:sym typeface="+mn-ea"/>
              </a:rPr>
              <a:t>&lt;12</a:t>
            </a:r>
            <a:r>
              <a:rPr lang="zh-CN" altLang="zh-CN" sz="1800" dirty="0">
                <a:solidFill>
                  <a:schemeClr val="tx1"/>
                </a:solidFill>
                <a:latin typeface="微软雅黑" panose="020B0503020204020204" pitchFamily="34" charset="-122"/>
                <a:ea typeface="微软雅黑" panose="020B0503020204020204" pitchFamily="34" charset="-122"/>
                <a:sym typeface="+mn-ea"/>
              </a:rPr>
              <a:t>万元，允许扣除</a:t>
            </a:r>
            <a:r>
              <a:rPr lang="en-US" altLang="zh-CN" sz="1800" dirty="0">
                <a:solidFill>
                  <a:schemeClr val="tx1"/>
                </a:solidFill>
                <a:latin typeface="微软雅黑" panose="020B0503020204020204" pitchFamily="34" charset="-122"/>
                <a:ea typeface="微软雅黑" panose="020B0503020204020204" pitchFamily="34" charset="-122"/>
                <a:sym typeface="+mn-ea"/>
              </a:rPr>
              <a:t>10</a:t>
            </a:r>
            <a:r>
              <a:rPr lang="zh-CN" altLang="zh-CN" sz="1800" dirty="0">
                <a:solidFill>
                  <a:schemeClr val="tx1"/>
                </a:solidFill>
                <a:latin typeface="微软雅黑" panose="020B0503020204020204" pitchFamily="34" charset="-122"/>
                <a:ea typeface="微软雅黑" panose="020B0503020204020204" pitchFamily="34" charset="-122"/>
                <a:sym typeface="+mn-ea"/>
              </a:rPr>
              <a:t>万元。</a:t>
            </a:r>
            <a:endParaRPr lang="zh-CN" altLang="zh-CN" sz="1800" dirty="0">
              <a:solidFill>
                <a:schemeClr val="tx1"/>
              </a:solidFill>
              <a:latin typeface="微软雅黑" panose="020B0503020204020204" pitchFamily="34" charset="-122"/>
              <a:ea typeface="微软雅黑" panose="020B0503020204020204" pitchFamily="34" charset="-122"/>
            </a:endParaRPr>
          </a:p>
          <a:p>
            <a:pPr indent="466725">
              <a:lnSpc>
                <a:spcPct val="150000"/>
              </a:lnSpc>
              <a:buSzTx/>
              <a:buFont typeface="Arial" panose="020B0604020202020204" pitchFamily="34" charset="0"/>
            </a:pPr>
            <a:endParaRPr lang="zh-CN"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899160" y="1862455"/>
            <a:ext cx="7595870" cy="2052642"/>
            <a:chOff x="5868" y="3651"/>
            <a:chExt cx="7463" cy="3638"/>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3180"/>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5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【例题】</a:t>
              </a:r>
              <a:r>
                <a:rPr lang="zh-CN" altLang="zh-CN" dirty="0">
                  <a:latin typeface="微软雅黑" panose="020B0503020204020204" pitchFamily="34" charset="-122"/>
                  <a:ea typeface="微软雅黑" panose="020B0503020204020204" pitchFamily="34" charset="-122"/>
                  <a:sym typeface="+mn-ea"/>
                </a:rPr>
                <a:t>某企业</a:t>
              </a:r>
              <a:r>
                <a:rPr lang="en-US" altLang="zh-CN" dirty="0">
                  <a:latin typeface="微软雅黑" panose="020B0503020204020204" pitchFamily="34" charset="-122"/>
                  <a:sym typeface="+mn-ea"/>
                </a:rPr>
                <a:t>2022</a:t>
              </a:r>
              <a:r>
                <a:rPr lang="zh-CN" altLang="zh-CN" dirty="0">
                  <a:latin typeface="微软雅黑" panose="020B0503020204020204" pitchFamily="34" charset="-122"/>
                  <a:ea typeface="微软雅黑" panose="020B0503020204020204" pitchFamily="34" charset="-122"/>
                  <a:sym typeface="+mn-ea"/>
                </a:rPr>
                <a:t>年结转以后年度扣除的公益性捐赠</a:t>
              </a:r>
              <a:r>
                <a:rPr lang="en-US" altLang="zh-CN" dirty="0">
                  <a:latin typeface="微软雅黑" panose="020B0503020204020204" pitchFamily="34" charset="-122"/>
                  <a:sym typeface="+mn-ea"/>
                </a:rPr>
                <a:t>30</a:t>
              </a:r>
              <a:r>
                <a:rPr lang="zh-CN" altLang="zh-CN" dirty="0">
                  <a:latin typeface="微软雅黑" panose="020B0503020204020204" pitchFamily="34" charset="-122"/>
                  <a:ea typeface="微软雅黑" panose="020B0503020204020204" pitchFamily="34" charset="-122"/>
                  <a:sym typeface="+mn-ea"/>
                </a:rPr>
                <a:t>万元，</a:t>
              </a:r>
              <a:r>
                <a:rPr lang="en-US" altLang="zh-CN" dirty="0">
                  <a:latin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年年度利润总额</a:t>
              </a:r>
              <a:r>
                <a:rPr lang="en-US" altLang="zh-CN" dirty="0">
                  <a:latin typeface="微软雅黑" panose="020B0503020204020204" pitchFamily="34" charset="-122"/>
                  <a:sym typeface="+mn-ea"/>
                </a:rPr>
                <a:t>1000</a:t>
              </a:r>
              <a:r>
                <a:rPr lang="zh-CN" altLang="zh-CN" dirty="0">
                  <a:latin typeface="微软雅黑" panose="020B0503020204020204" pitchFamily="34" charset="-122"/>
                  <a:ea typeface="微软雅黑" panose="020B0503020204020204" pitchFamily="34" charset="-122"/>
                  <a:sym typeface="+mn-ea"/>
                </a:rPr>
                <a:t>万元，当年通过公益性社会团体对外捐赠</a:t>
              </a:r>
              <a:r>
                <a:rPr lang="en-US" altLang="zh-CN" dirty="0">
                  <a:latin typeface="微软雅黑" panose="020B0503020204020204" pitchFamily="34" charset="-122"/>
                  <a:sym typeface="+mn-ea"/>
                </a:rPr>
                <a:t>100</a:t>
              </a:r>
              <a:r>
                <a:rPr lang="zh-CN" altLang="zh-CN" dirty="0">
                  <a:latin typeface="微软雅黑" panose="020B0503020204020204" pitchFamily="34" charset="-122"/>
                  <a:ea typeface="微软雅黑" panose="020B0503020204020204" pitchFamily="34" charset="-122"/>
                  <a:sym typeface="+mn-ea"/>
                </a:rPr>
                <a:t>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1024890" y="4293235"/>
            <a:ext cx="7606030" cy="1087755"/>
          </a:xfrm>
          <a:prstGeom prst="rect">
            <a:avLst/>
          </a:prstGeom>
          <a:noFill/>
        </p:spPr>
        <p:txBody>
          <a:bodyPr wrap="square" rtlCol="0" anchor="t">
            <a:spAutoFit/>
          </a:bodyPr>
          <a:p>
            <a:pPr indent="466725" defTabSz="685800">
              <a:lnSpc>
                <a:spcPct val="120000"/>
              </a:lnSpc>
              <a:spcBef>
                <a:spcPts val="0"/>
              </a:spcBef>
              <a:spcAft>
                <a:spcPts val="0"/>
              </a:spcAft>
              <a:buClrTx/>
              <a:buSzTx/>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扣除标准＝</a:t>
            </a:r>
            <a:r>
              <a:rPr lang="en-US" altLang="zh-CN" sz="1800" dirty="0">
                <a:latin typeface="微软雅黑" panose="020B0503020204020204" pitchFamily="34" charset="-122"/>
                <a:ea typeface="+mn-ea"/>
                <a:sym typeface="+mn-ea"/>
              </a:rPr>
              <a:t>1000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mn-ea"/>
                <a:sym typeface="+mn-ea"/>
              </a:rPr>
              <a:t>12%</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mn-ea"/>
                <a:sym typeface="+mn-ea"/>
              </a:rPr>
              <a:t>120</a:t>
            </a:r>
            <a:r>
              <a:rPr lang="zh-CN" altLang="zh-CN" sz="1800" dirty="0">
                <a:latin typeface="微软雅黑" panose="020B0503020204020204" pitchFamily="34" charset="-122"/>
                <a:ea typeface="微软雅黑" panose="020B0503020204020204" pitchFamily="34" charset="-122"/>
                <a:sym typeface="+mn-ea"/>
              </a:rPr>
              <a:t>（万元）</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1800" dirty="0">
                <a:latin typeface="微软雅黑" panose="020B0503020204020204" pitchFamily="34" charset="-122"/>
                <a:ea typeface="微软雅黑" panose="020B0503020204020204" pitchFamily="34" charset="-122"/>
                <a:sym typeface="+mn-ea"/>
              </a:rPr>
              <a:t>则</a:t>
            </a:r>
            <a:r>
              <a:rPr lang="en-US" altLang="zh-CN" sz="1800" dirty="0">
                <a:latin typeface="微软雅黑" panose="020B0503020204020204" pitchFamily="34" charset="-122"/>
                <a:ea typeface="+mn-ea"/>
                <a:sym typeface="+mn-ea"/>
              </a:rPr>
              <a:t>2023</a:t>
            </a:r>
            <a:r>
              <a:rPr lang="zh-CN" altLang="zh-CN" sz="1800" dirty="0">
                <a:latin typeface="微软雅黑" panose="020B0503020204020204" pitchFamily="34" charset="-122"/>
                <a:ea typeface="微软雅黑" panose="020B0503020204020204" pitchFamily="34" charset="-122"/>
                <a:sym typeface="+mn-ea"/>
              </a:rPr>
              <a:t>年可以扣除的捐赠金额＝</a:t>
            </a:r>
            <a:r>
              <a:rPr lang="en-US" altLang="zh-CN" sz="1800" dirty="0">
                <a:latin typeface="微软雅黑" panose="020B0503020204020204" pitchFamily="34" charset="-122"/>
                <a:ea typeface="+mn-ea"/>
                <a:sym typeface="+mn-ea"/>
              </a:rPr>
              <a:t>30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mn-ea"/>
                <a:sym typeface="+mn-ea"/>
              </a:rPr>
              <a:t>90</a:t>
            </a:r>
            <a:r>
              <a:rPr lang="zh-CN" altLang="zh-CN" sz="1800" dirty="0">
                <a:latin typeface="微软雅黑" panose="020B0503020204020204" pitchFamily="34" charset="-122"/>
                <a:ea typeface="微软雅黑" panose="020B0503020204020204" pitchFamily="34" charset="-122"/>
                <a:sym typeface="+mn-ea"/>
              </a:rPr>
              <a:t>＝</a:t>
            </a:r>
            <a:r>
              <a:rPr lang="en-US" altLang="zh-CN" sz="1800" dirty="0">
                <a:latin typeface="微软雅黑" panose="020B0503020204020204" pitchFamily="34" charset="-122"/>
                <a:ea typeface="+mn-ea"/>
                <a:sym typeface="+mn-ea"/>
              </a:rPr>
              <a:t>120</a:t>
            </a:r>
            <a:r>
              <a:rPr lang="zh-CN" altLang="zh-CN" sz="1800" dirty="0">
                <a:latin typeface="微软雅黑" panose="020B0503020204020204" pitchFamily="34" charset="-122"/>
                <a:ea typeface="微软雅黑" panose="020B0503020204020204" pitchFamily="34" charset="-122"/>
                <a:sym typeface="+mn-ea"/>
              </a:rPr>
              <a:t>万元，</a:t>
            </a:r>
            <a:r>
              <a:rPr lang="en-US" altLang="zh-CN" sz="1800" dirty="0">
                <a:latin typeface="微软雅黑" panose="020B0503020204020204" pitchFamily="34" charset="-122"/>
                <a:ea typeface="+mn-ea"/>
                <a:sym typeface="+mn-ea"/>
              </a:rPr>
              <a:t>2023</a:t>
            </a:r>
            <a:r>
              <a:rPr lang="zh-CN" altLang="zh-CN" sz="1800" dirty="0">
                <a:latin typeface="微软雅黑" panose="020B0503020204020204" pitchFamily="34" charset="-122"/>
                <a:ea typeface="微软雅黑" panose="020B0503020204020204" pitchFamily="34" charset="-122"/>
                <a:sym typeface="+mn-ea"/>
              </a:rPr>
              <a:t>年超过限额的</a:t>
            </a:r>
            <a:r>
              <a:rPr lang="en-US" altLang="zh-CN" sz="1800" dirty="0">
                <a:latin typeface="微软雅黑" panose="020B0503020204020204" pitchFamily="34" charset="-122"/>
                <a:ea typeface="+mn-ea"/>
                <a:sym typeface="+mn-ea"/>
              </a:rPr>
              <a:t>10</a:t>
            </a:r>
            <a:r>
              <a:rPr lang="zh-CN" altLang="zh-CN" sz="1800" dirty="0">
                <a:latin typeface="微软雅黑" panose="020B0503020204020204" pitchFamily="34" charset="-122"/>
                <a:ea typeface="微软雅黑" panose="020B0503020204020204" pitchFamily="34" charset="-122"/>
                <a:sym typeface="+mn-ea"/>
              </a:rPr>
              <a:t>万元可以结转以后</a:t>
            </a:r>
            <a:r>
              <a:rPr lang="en-US" altLang="zh-CN" sz="1800" dirty="0">
                <a:latin typeface="微软雅黑" panose="020B0503020204020204" pitchFamily="34" charset="-122"/>
                <a:ea typeface="+mn-ea"/>
                <a:sym typeface="+mn-ea"/>
              </a:rPr>
              <a:t>3</a:t>
            </a:r>
            <a:r>
              <a:rPr lang="zh-CN" altLang="zh-CN" sz="1800" dirty="0">
                <a:latin typeface="微软雅黑" panose="020B0503020204020204" pitchFamily="34" charset="-122"/>
                <a:ea typeface="微软雅黑" panose="020B0503020204020204" pitchFamily="34" charset="-122"/>
                <a:sym typeface="+mn-ea"/>
              </a:rPr>
              <a:t>个年度扣除。</a:t>
            </a:r>
            <a:endParaRPr lang="zh-CN"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文本框 1"/>
          <p:cNvSpPr txBox="1"/>
          <p:nvPr/>
        </p:nvSpPr>
        <p:spPr>
          <a:xfrm>
            <a:off x="898525" y="564515"/>
            <a:ext cx="7517130" cy="829945"/>
          </a:xfrm>
          <a:prstGeom prst="rect">
            <a:avLst/>
          </a:prstGeom>
          <a:noFill/>
        </p:spPr>
        <p:txBody>
          <a:bodyPr wrap="square" rtlCol="0" anchor="t">
            <a:spAutoFit/>
          </a:bodyPr>
          <a:p>
            <a:pPr>
              <a:lnSpc>
                <a:spcPct val="120000"/>
              </a:lnSpc>
              <a:spcBef>
                <a:spcPts val="0"/>
              </a:spcBef>
              <a:spcAft>
                <a:spcPts val="0"/>
              </a:spcAft>
            </a:pPr>
            <a:r>
              <a:rPr lang="zh-CN" altLang="zh-CN" sz="2000" b="1"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1" dirty="0">
                <a:solidFill>
                  <a:srgbClr val="FF0000"/>
                </a:solidFill>
                <a:latin typeface="微软雅黑" panose="020B0503020204020204" pitchFamily="34" charset="-122"/>
                <a:ea typeface="微软雅黑" panose="020B0503020204020204" pitchFamily="34" charset="-122"/>
                <a:sym typeface="+mn-ea"/>
              </a:rPr>
              <a:t>3</a:t>
            </a:r>
            <a:r>
              <a:rPr lang="zh-CN" altLang="zh-CN" sz="2000" b="1" dirty="0">
                <a:solidFill>
                  <a:srgbClr val="FF0000"/>
                </a:solidFill>
                <a:latin typeface="微软雅黑" panose="020B0503020204020204" pitchFamily="34" charset="-122"/>
                <a:ea typeface="微软雅黑" panose="020B0503020204020204" pitchFamily="34" charset="-122"/>
                <a:sym typeface="+mn-ea"/>
              </a:rPr>
              <a:t>】</a:t>
            </a:r>
            <a:r>
              <a:rPr lang="zh-CN" altLang="zh-CN" sz="2000" b="1" dirty="0">
                <a:latin typeface="微软雅黑" panose="020B0503020204020204" pitchFamily="34" charset="-122"/>
                <a:ea typeface="微软雅黑" panose="020B0503020204020204" pitchFamily="34" charset="-122"/>
                <a:sym typeface="+mn-ea"/>
              </a:rPr>
              <a:t>企业在对公益性捐赠支出计算扣除时，应先扣除以前年度结转的捐赠支出，再扣除当年发生的捐赠支出。（先捐先扣）</a:t>
            </a:r>
            <a:endParaRPr lang="zh-CN" altLang="zh-CN" sz="2000" b="1" dirty="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3954" name="Rectangle 3"/>
          <p:cNvSpPr>
            <a:spLocks noGrp="1"/>
          </p:cNvSpPr>
          <p:nvPr>
            <p:ph idx="1"/>
          </p:nvPr>
        </p:nvSpPr>
        <p:spPr>
          <a:xfrm>
            <a:off x="322898" y="548640"/>
            <a:ext cx="8229600" cy="4495800"/>
          </a:xfrm>
        </p:spPr>
        <p:txBody>
          <a:bodyPr wrap="square" lIns="91440" tIns="45720" rIns="91440" bIns="45720" anchor="t" anchorCtr="0"/>
          <a:p>
            <a:pPr indent="466725" defTabSz="685800">
              <a:spcBef>
                <a:spcPct val="0"/>
              </a:spcBef>
              <a:buClrTx/>
              <a:buSzTx/>
            </a:pPr>
            <a:r>
              <a:rPr lang="en-US" altLang="zh-CN" sz="2400" kern="1200" dirty="0">
                <a:solidFill>
                  <a:srgbClr val="1318EB"/>
                </a:solidFill>
                <a:latin typeface="微软雅黑" panose="020B0503020204020204" pitchFamily="34" charset="-122"/>
                <a:ea typeface="微软雅黑" panose="020B0503020204020204" pitchFamily="34" charset="-122"/>
                <a:sym typeface="+mn-ea"/>
              </a:rPr>
              <a:t>8.</a:t>
            </a:r>
            <a:r>
              <a:rPr lang="zh-CN" altLang="en-US" sz="2400" kern="1200" dirty="0">
                <a:solidFill>
                  <a:srgbClr val="1318EB"/>
                </a:solidFill>
                <a:latin typeface="微软雅黑" panose="020B0503020204020204" pitchFamily="34" charset="-122"/>
                <a:ea typeface="微软雅黑" panose="020B0503020204020204" pitchFamily="34" charset="-122"/>
                <a:sym typeface="+mn-ea"/>
              </a:rPr>
              <a:t>手续</a:t>
            </a:r>
            <a:r>
              <a:rPr lang="en-US" altLang="zh-CN" sz="2400" kern="1200" dirty="0">
                <a:solidFill>
                  <a:srgbClr val="1318EB"/>
                </a:solidFill>
                <a:latin typeface="微软雅黑" panose="020B0503020204020204" pitchFamily="34" charset="-122"/>
                <a:ea typeface="微软雅黑" panose="020B0503020204020204" pitchFamily="34" charset="-122"/>
                <a:sym typeface="+mn-ea"/>
              </a:rPr>
              <a:t>费</a:t>
            </a:r>
            <a:endParaRPr lang="en-US" altLang="zh-CN" sz="2400" b="1" kern="1200" dirty="0">
              <a:solidFill>
                <a:srgbClr val="1318EB"/>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2400" kern="1200" dirty="0">
              <a:latin typeface="微软雅黑" panose="020B0503020204020204" pitchFamily="34" charset="-122"/>
              <a:ea typeface="微软雅黑" panose="020B0503020204020204" pitchFamily="34" charset="-122"/>
              <a:sym typeface="+mn-ea"/>
            </a:endParaRPr>
          </a:p>
          <a:p>
            <a:pPr indent="466725" defTabSz="685800">
              <a:lnSpc>
                <a:spcPct val="13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企业发生与生产经营有关的手续费及佣金支出，不超过规定计算限额以内的部分，准予扣除；超过部分，不得扣除。</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（取小可扣）</a:t>
            </a:r>
            <a:endParaRPr lang="zh-CN" altLang="zh-CN" sz="2000" b="0" kern="1200" dirty="0">
              <a:solidFill>
                <a:srgbClr val="FFC000"/>
              </a:solidFill>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】保险企业：</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3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财保：（保费收入－退保金）×</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15%</a:t>
            </a:r>
            <a:r>
              <a:rPr lang="zh-CN" altLang="zh-CN" sz="2000" b="0" kern="1200" dirty="0">
                <a:latin typeface="微软雅黑" panose="020B0503020204020204" pitchFamily="34" charset="-122"/>
                <a:ea typeface="微软雅黑" panose="020B0503020204020204" pitchFamily="34" charset="-122"/>
                <a:sym typeface="+mn-ea"/>
              </a:rPr>
              <a:t>（含本数）计算限额。</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3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人身保险：</a:t>
            </a:r>
            <a:r>
              <a:rPr lang="zh-CN" altLang="zh-CN" sz="2000" b="0" kern="1200" dirty="0">
                <a:latin typeface="微软雅黑" panose="020B0503020204020204" pitchFamily="34" charset="-122"/>
                <a:ea typeface="微软雅黑" panose="020B0503020204020204" pitchFamily="34" charset="-122"/>
                <a:sym typeface="+mn-ea"/>
              </a:rPr>
              <a:t>（保费收入－退保金）×</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10%</a:t>
            </a:r>
            <a:r>
              <a:rPr lang="zh-CN" altLang="zh-CN" sz="2000" b="0" kern="1200" dirty="0">
                <a:latin typeface="微软雅黑" panose="020B0503020204020204" pitchFamily="34" charset="-122"/>
                <a:ea typeface="微软雅黑" panose="020B0503020204020204" pitchFamily="34" charset="-122"/>
                <a:sym typeface="+mn-ea"/>
              </a:rPr>
              <a:t>（含本数）计算限额。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】其他企业：</a:t>
            </a:r>
            <a:r>
              <a:rPr lang="zh-CN" altLang="zh-CN" sz="2000" b="0" kern="1200" dirty="0">
                <a:latin typeface="微软雅黑" panose="020B0503020204020204" pitchFamily="34" charset="-122"/>
                <a:ea typeface="微软雅黑" panose="020B0503020204020204" pitchFamily="34" charset="-122"/>
                <a:sym typeface="+mn-ea"/>
              </a:rPr>
              <a:t>按与具有合法经营资格中介服务机构或个人（不含交易双方及其雇员、代理人和代表人等）所签订服务协议或合同确认的</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收入金额的</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5%</a:t>
            </a:r>
            <a:r>
              <a:rPr lang="zh-CN" altLang="zh-CN" sz="2000" b="0" kern="1200" dirty="0">
                <a:latin typeface="微软雅黑" panose="020B0503020204020204" pitchFamily="34" charset="-122"/>
                <a:ea typeface="微软雅黑" panose="020B0503020204020204" pitchFamily="34" charset="-122"/>
                <a:sym typeface="+mn-ea"/>
              </a:rPr>
              <a:t>计算限额。</a:t>
            </a:r>
            <a:endParaRPr lang="zh-CN" altLang="zh-CN" sz="2000" b="0"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4978" name="Rectangle 3"/>
          <p:cNvSpPr>
            <a:spLocks noGrp="1"/>
          </p:cNvSpPr>
          <p:nvPr>
            <p:ph idx="1"/>
          </p:nvPr>
        </p:nvSpPr>
        <p:spPr>
          <a:xfrm>
            <a:off x="251460" y="476885"/>
            <a:ext cx="8234680" cy="5480685"/>
          </a:xfrm>
        </p:spPr>
        <p:txBody>
          <a:bodyPr wrap="square" lIns="91440" tIns="45720" rIns="91440" bIns="45720" anchor="t" anchorCtr="0"/>
          <a:p>
            <a:pPr indent="466725" defTabSz="685800">
              <a:lnSpc>
                <a:spcPct val="115000"/>
              </a:lnSpc>
              <a:spcBef>
                <a:spcPct val="0"/>
              </a:spcBef>
              <a:buClrTx/>
              <a:buSzTx/>
            </a:pP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1800" b="0" kern="1200" dirty="0">
                <a:solidFill>
                  <a:srgbClr val="FF0000"/>
                </a:solidFill>
                <a:latin typeface="微软雅黑" panose="020B0503020204020204" pitchFamily="34" charset="-122"/>
                <a:ea typeface="微软雅黑" panose="020B0503020204020204" pitchFamily="34" charset="-122"/>
                <a:sym typeface="+mn-ea"/>
              </a:rPr>
              <a:t>3</a:t>
            </a: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1800" b="0" kern="1200" dirty="0">
                <a:latin typeface="微软雅黑" panose="020B0503020204020204" pitchFamily="34" charset="-122"/>
                <a:ea typeface="微软雅黑" panose="020B0503020204020204" pitchFamily="34" charset="-122"/>
                <a:sym typeface="+mn-ea"/>
              </a:rPr>
              <a:t>从事代理服务、主营业务收入为手续费、佣金的企业（</a:t>
            </a:r>
            <a:r>
              <a:rPr lang="zh-CN" altLang="zh-CN" sz="1800" b="0" kern="1200" dirty="0">
                <a:solidFill>
                  <a:srgbClr val="FFC000"/>
                </a:solidFill>
                <a:latin typeface="微软雅黑" panose="020B0503020204020204" pitchFamily="34" charset="-122"/>
                <a:ea typeface="微软雅黑" panose="020B0503020204020204" pitchFamily="34" charset="-122"/>
                <a:sym typeface="+mn-ea"/>
              </a:rPr>
              <a:t>如证券、期货、保险代理等企业）</a:t>
            </a:r>
            <a:r>
              <a:rPr lang="zh-CN" altLang="zh-CN" sz="1800" b="0" kern="1200" dirty="0">
                <a:latin typeface="微软雅黑" panose="020B0503020204020204" pitchFamily="34" charset="-122"/>
                <a:ea typeface="微软雅黑" panose="020B0503020204020204" pitchFamily="34" charset="-122"/>
                <a:sym typeface="+mn-ea"/>
              </a:rPr>
              <a:t>，其为取得该类收入而实际发生的</a:t>
            </a:r>
            <a:r>
              <a:rPr lang="zh-CN" altLang="zh-CN" sz="1800" b="0" kern="1200" dirty="0">
                <a:solidFill>
                  <a:srgbClr val="FFC000"/>
                </a:solidFill>
                <a:latin typeface="微软雅黑" panose="020B0503020204020204" pitchFamily="34" charset="-122"/>
                <a:ea typeface="微软雅黑" panose="020B0503020204020204" pitchFamily="34" charset="-122"/>
                <a:sym typeface="+mn-ea"/>
              </a:rPr>
              <a:t>营业成本</a:t>
            </a:r>
            <a:r>
              <a:rPr lang="zh-CN" altLang="zh-CN" sz="1800" b="0" kern="1200" dirty="0">
                <a:latin typeface="微软雅黑" panose="020B0503020204020204" pitchFamily="34" charset="-122"/>
                <a:ea typeface="微软雅黑" panose="020B0503020204020204" pitchFamily="34" charset="-122"/>
                <a:sym typeface="+mn-ea"/>
              </a:rPr>
              <a:t>（包括手续费及佣金支出），准予在企业所得税前据实扣除。</a:t>
            </a:r>
            <a:endParaRPr lang="zh-CN" altLang="zh-CN" sz="18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1800" b="0" kern="1200" dirty="0">
                <a:latin typeface="微软雅黑" panose="020B0503020204020204" pitchFamily="34" charset="-122"/>
                <a:ea typeface="微软雅黑" panose="020B0503020204020204" pitchFamily="34" charset="-122"/>
                <a:sym typeface="+mn-ea"/>
              </a:rPr>
              <a:t>不同主体的扣除是不同的！</a:t>
            </a:r>
            <a:endParaRPr lang="zh-CN" altLang="zh-CN" sz="18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1800" b="0" kern="1200" dirty="0">
                <a:solidFill>
                  <a:srgbClr val="FF0000"/>
                </a:solidFill>
                <a:latin typeface="微软雅黑" panose="020B0503020204020204" pitchFamily="34" charset="-122"/>
                <a:ea typeface="微软雅黑" panose="020B0503020204020204" pitchFamily="34" charset="-122"/>
                <a:sym typeface="+mn-ea"/>
              </a:rPr>
              <a:t>4</a:t>
            </a: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1800" b="0" kern="1200" dirty="0">
                <a:latin typeface="微软雅黑" panose="020B0503020204020204" pitchFamily="34" charset="-122"/>
                <a:ea typeface="微软雅黑" panose="020B0503020204020204" pitchFamily="34" charset="-122"/>
                <a:sym typeface="+mn-ea"/>
              </a:rPr>
              <a:t>除委托个人代理外，企业以现金等非转账方式支付的手续费及佣金不得在税前扣除。</a:t>
            </a:r>
            <a:endParaRPr lang="zh-CN" altLang="zh-CN" sz="18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【记忆小贴士】</a:t>
            </a:r>
            <a:r>
              <a:rPr lang="zh-CN" altLang="zh-CN" sz="1800" b="0" kern="1200" dirty="0">
                <a:latin typeface="微软雅黑" panose="020B0503020204020204" pitchFamily="34" charset="-122"/>
                <a:ea typeface="微软雅黑" panose="020B0503020204020204" pitchFamily="34" charset="-122"/>
                <a:sym typeface="+mn-ea"/>
              </a:rPr>
              <a:t>支付结算方式对扣除是有影响的！</a:t>
            </a:r>
            <a:endParaRPr lang="zh-CN" altLang="zh-CN" sz="18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1800" b="0" kern="1200" dirty="0">
                <a:solidFill>
                  <a:srgbClr val="FF0000"/>
                </a:solidFill>
                <a:latin typeface="微软雅黑" panose="020B0503020204020204" pitchFamily="34" charset="-122"/>
                <a:ea typeface="微软雅黑" panose="020B0503020204020204" pitchFamily="34" charset="-122"/>
                <a:sym typeface="+mn-ea"/>
              </a:rPr>
              <a:t>5</a:t>
            </a: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1800" b="0" kern="1200" dirty="0">
                <a:latin typeface="微软雅黑" panose="020B0503020204020204" pitchFamily="34" charset="-122"/>
                <a:ea typeface="微软雅黑" panose="020B0503020204020204" pitchFamily="34" charset="-122"/>
                <a:sym typeface="+mn-ea"/>
              </a:rPr>
              <a:t>企业不得将手续费及佣金支出计入回扣、业务提成、返利、进场费等费用。</a:t>
            </a:r>
            <a:endParaRPr lang="zh-CN" altLang="zh-CN" sz="1800" b="0" kern="1200" dirty="0">
              <a:latin typeface="微软雅黑" panose="020B0503020204020204" pitchFamily="34" charset="-122"/>
              <a:ea typeface="微软雅黑" panose="020B0503020204020204" pitchFamily="34" charset="-122"/>
              <a:sym typeface="+mn-ea"/>
            </a:endParaRPr>
          </a:p>
          <a:p>
            <a:pPr indent="466725" defTabSz="685800">
              <a:lnSpc>
                <a:spcPct val="115000"/>
              </a:lnSpc>
              <a:spcBef>
                <a:spcPct val="0"/>
              </a:spcBef>
              <a:buClrTx/>
              <a:buSzTx/>
            </a:pP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1800" b="0" kern="1200" dirty="0">
                <a:solidFill>
                  <a:srgbClr val="FF0000"/>
                </a:solidFill>
                <a:latin typeface="微软雅黑" panose="020B0503020204020204" pitchFamily="34" charset="-122"/>
                <a:ea typeface="微软雅黑" panose="020B0503020204020204" pitchFamily="34" charset="-122"/>
                <a:sym typeface="+mn-ea"/>
              </a:rPr>
              <a:t>6</a:t>
            </a: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1800" b="0" kern="1200" dirty="0">
                <a:latin typeface="微软雅黑" panose="020B0503020204020204" pitchFamily="34" charset="-122"/>
                <a:ea typeface="微软雅黑" panose="020B0503020204020204" pitchFamily="34" charset="-122"/>
                <a:sym typeface="+mn-ea"/>
              </a:rPr>
              <a:t>企业支付的手续费及佣金不得直接冲减服务协议或合同金额，并如实入账。</a:t>
            </a:r>
            <a:endParaRPr lang="zh-CN" altLang="zh-CN" sz="18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a:t>
            </a:r>
            <a:r>
              <a:rPr lang="en-US" altLang="zh-CN" sz="1800" b="0" kern="1200" dirty="0">
                <a:solidFill>
                  <a:srgbClr val="FF0000"/>
                </a:solidFill>
                <a:latin typeface="微软雅黑" panose="020B0503020204020204" pitchFamily="34" charset="-122"/>
                <a:ea typeface="微软雅黑" panose="020B0503020204020204" pitchFamily="34" charset="-122"/>
                <a:sym typeface="+mn-ea"/>
              </a:rPr>
              <a:t>5-6</a:t>
            </a: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条记忆小贴士】</a:t>
            </a:r>
            <a:r>
              <a:rPr lang="zh-CN" altLang="zh-CN" sz="1800" b="0" kern="1200" dirty="0">
                <a:latin typeface="微软雅黑" panose="020B0503020204020204" pitchFamily="34" charset="-122"/>
                <a:ea typeface="微软雅黑" panose="020B0503020204020204" pitchFamily="34" charset="-122"/>
                <a:sym typeface="+mn-ea"/>
              </a:rPr>
              <a:t>正确归集手续费佣金！</a:t>
            </a:r>
            <a:endParaRPr lang="zh-CN" altLang="zh-CN" sz="18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1800" b="0" kern="1200" dirty="0">
                <a:solidFill>
                  <a:srgbClr val="FF0000"/>
                </a:solidFill>
                <a:latin typeface="微软雅黑" panose="020B0503020204020204" pitchFamily="34" charset="-122"/>
                <a:ea typeface="微软雅黑" panose="020B0503020204020204" pitchFamily="34" charset="-122"/>
                <a:sym typeface="+mn-ea"/>
              </a:rPr>
              <a:t>7</a:t>
            </a: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1800" b="0" kern="1200" dirty="0">
                <a:latin typeface="微软雅黑" panose="020B0503020204020204" pitchFamily="34" charset="-122"/>
                <a:ea typeface="微软雅黑" panose="020B0503020204020204" pitchFamily="34" charset="-122"/>
                <a:sym typeface="+mn-ea"/>
              </a:rPr>
              <a:t>企业已计入固定资产、无形资产等相关资产的手续费及佣金支出，应当通过折旧、摊销等方式分期扣除，不得在发生当期直接扣除。</a:t>
            </a:r>
            <a:endParaRPr lang="zh-CN" altLang="zh-CN" sz="18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1800" b="0" kern="1200" dirty="0">
                <a:solidFill>
                  <a:srgbClr val="FF0000"/>
                </a:solidFill>
                <a:latin typeface="微软雅黑" panose="020B0503020204020204" pitchFamily="34" charset="-122"/>
                <a:ea typeface="微软雅黑" panose="020B0503020204020204" pitchFamily="34" charset="-122"/>
                <a:sym typeface="+mn-ea"/>
              </a:rPr>
              <a:t>8</a:t>
            </a: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1800" b="0" kern="1200" dirty="0">
                <a:latin typeface="微软雅黑" panose="020B0503020204020204" pitchFamily="34" charset="-122"/>
                <a:ea typeface="微软雅黑" panose="020B0503020204020204" pitchFamily="34" charset="-122"/>
                <a:sym typeface="+mn-ea"/>
              </a:rPr>
              <a:t>企业为发行权益性证券支付给有关证券承销机构的手续费及佣金</a:t>
            </a:r>
            <a:r>
              <a:rPr lang="zh-CN" altLang="zh-CN" sz="1800" b="0" kern="1200" dirty="0">
                <a:solidFill>
                  <a:srgbClr val="FFC000"/>
                </a:solidFill>
                <a:latin typeface="微软雅黑" panose="020B0503020204020204" pitchFamily="34" charset="-122"/>
                <a:ea typeface="微软雅黑" panose="020B0503020204020204" pitchFamily="34" charset="-122"/>
                <a:sym typeface="+mn-ea"/>
              </a:rPr>
              <a:t>不得</a:t>
            </a:r>
            <a:r>
              <a:rPr lang="zh-CN" altLang="zh-CN" sz="1800" b="0" kern="1200" dirty="0">
                <a:latin typeface="微软雅黑" panose="020B0503020204020204" pitchFamily="34" charset="-122"/>
                <a:ea typeface="微软雅黑" panose="020B0503020204020204" pitchFamily="34" charset="-122"/>
                <a:sym typeface="+mn-ea"/>
              </a:rPr>
              <a:t>在税前扣除。</a:t>
            </a:r>
            <a:endParaRPr lang="zh-CN" altLang="en-US" sz="1800" b="0"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4497" name="Rectangle 2"/>
          <p:cNvSpPr>
            <a:spLocks noGrp="1" noChangeArrowheads="1"/>
          </p:cNvSpPr>
          <p:nvPr>
            <p:ph type="title"/>
          </p:nvPr>
        </p:nvSpPr>
        <p:spPr>
          <a:xfrm>
            <a:off x="1547495" y="405130"/>
            <a:ext cx="7391400" cy="563563"/>
          </a:xfrm>
        </p:spPr>
        <p:txBody>
          <a:bodyPr vert="horz" wrap="square" lIns="91440" tIns="45720" rIns="91440" bIns="45720" numCol="1" anchor="ctr"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lang="zh-CN" altLang="en-US" sz="2400" kern="1200" dirty="0">
                <a:solidFill>
                  <a:srgbClr val="1318EB"/>
                </a:solidFill>
                <a:latin typeface="微软雅黑" panose="020B0503020204020204" pitchFamily="34" charset="-122"/>
                <a:ea typeface="微软雅黑" panose="020B0503020204020204" pitchFamily="34" charset="-122"/>
                <a:cs typeface="+mn-cs"/>
                <a:sym typeface="+mn-ea"/>
              </a:rPr>
              <a:t>9</a:t>
            </a:r>
            <a:r>
              <a:rPr kumimoji="0" lang="zh-CN" altLang="en-US" sz="2400" b="1" i="0" u="none" strike="noStrike" kern="1200" cap="none" spc="0" normalizeH="0" baseline="0" dirty="0">
                <a:solidFill>
                  <a:srgbClr val="1318EB"/>
                </a:solidFill>
                <a:latin typeface="微软雅黑" panose="020B0503020204020204" pitchFamily="34" charset="-122"/>
                <a:ea typeface="微软雅黑" panose="020B0503020204020204" pitchFamily="34" charset="-122"/>
                <a:cs typeface="+mn-cs"/>
              </a:rPr>
              <a:t>、其</a:t>
            </a:r>
            <a:r>
              <a:rPr lang="zh-CN" altLang="en-US" sz="2400" kern="1200" dirty="0">
                <a:solidFill>
                  <a:srgbClr val="1318EB"/>
                </a:solidFill>
                <a:latin typeface="微软雅黑" panose="020B0503020204020204" pitchFamily="34" charset="-122"/>
                <a:ea typeface="微软雅黑" panose="020B0503020204020204" pitchFamily="34" charset="-122"/>
                <a:cs typeface="+mn-cs"/>
                <a:sym typeface="+mn-ea"/>
              </a:rPr>
              <a:t>他扣除项目标准（7项）</a:t>
            </a: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graphicFrame>
        <p:nvGraphicFramePr>
          <p:cNvPr id="3" name="表格 2"/>
          <p:cNvGraphicFramePr>
            <a:graphicFrameLocks noGrp="1"/>
          </p:cNvGraphicFramePr>
          <p:nvPr>
            <p:custDataLst>
              <p:tags r:id="rId1"/>
            </p:custDataLst>
          </p:nvPr>
        </p:nvGraphicFramePr>
        <p:xfrm>
          <a:off x="899795" y="1412558"/>
          <a:ext cx="6632892" cy="3168650"/>
        </p:xfrm>
        <a:graphic>
          <a:graphicData uri="http://schemas.openxmlformats.org/drawingml/2006/table">
            <a:tbl>
              <a:tblPr/>
              <a:tblGrid>
                <a:gridCol w="1087755"/>
                <a:gridCol w="5545137"/>
              </a:tblGrid>
              <a:tr h="476704">
                <a:tc>
                  <a:txBody>
                    <a:bodyPr/>
                    <a:p>
                      <a:pP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汇兑损失</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除已经计入有关资产成本以及与向所有者进行利润分配相关的部分外，准予扣除</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476704">
                <a:tc>
                  <a:txBody>
                    <a:bodyPr/>
                    <a:p>
                      <a:pPr>
                        <a:lnSpc>
                          <a:spcPct val="13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环境保护专项资金</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按规定提取的用于环境保护、生态恢复等方面的专项资金，准予扣除。上述专项资金</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提取后改变用途的，不得扣除</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584325">
                <a:tc>
                  <a:txBody>
                    <a:bodyPr/>
                    <a:p>
                      <a:pPr>
                        <a:lnSpc>
                          <a:spcPct val="13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租赁费</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）以</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经营租赁方式</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租入固定资产发生的租赁费支出，按照</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租赁期限</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均匀扣除</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）以</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融资租赁方式</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租入固定资产发生的租赁费支出，按照规定构成融资租入固定资产价值的部分应当提取折旧费用</a:t>
                      </a:r>
                      <a:r>
                        <a:rPr lang="zh-CN" sz="1600" b="1" kern="100" dirty="0">
                          <a:solidFill>
                            <a:srgbClr val="1318EB"/>
                          </a:solidFill>
                          <a:latin typeface="微软雅黑" panose="020B0503020204020204" pitchFamily="34" charset="-122"/>
                          <a:ea typeface="微软雅黑" panose="020B0503020204020204" pitchFamily="34" charset="-122"/>
                          <a:cs typeface="宋体" panose="02010600030101010101" pitchFamily="2" charset="-122"/>
                        </a:rPr>
                        <a:t>分期</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扣除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38352">
                <a:tc>
                  <a:txBody>
                    <a:bodyPr/>
                    <a:p>
                      <a:pP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劳动保护费</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合理的劳动保护支出准予扣除</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a:graphicFrameLocks noGrp="1"/>
          </p:cNvGraphicFramePr>
          <p:nvPr>
            <p:custDataLst>
              <p:tags r:id="rId1"/>
            </p:custDataLst>
          </p:nvPr>
        </p:nvGraphicFramePr>
        <p:xfrm>
          <a:off x="1187450" y="1380490"/>
          <a:ext cx="6632575" cy="3242310"/>
        </p:xfrm>
        <a:graphic>
          <a:graphicData uri="http://schemas.openxmlformats.org/drawingml/2006/table">
            <a:tbl>
              <a:tblPr/>
              <a:tblGrid>
                <a:gridCol w="1087755"/>
                <a:gridCol w="5544820"/>
              </a:tblGrid>
              <a:tr h="1216025">
                <a:tc>
                  <a:txBody>
                    <a:bodyPr/>
                    <a:p>
                      <a:pPr>
                        <a:lnSpc>
                          <a:spcPct val="13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资产费用</a:t>
                      </a:r>
                      <a:endPar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企业转让各类固定资产发生的费用，允许扣除。企业按规定计算的固定资产折旧费、无形资产和递延资产的摊销费，准予扣除 </a:t>
                      </a:r>
                      <a:endPar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216025">
                <a:tc>
                  <a:txBody>
                    <a:bodyPr/>
                    <a:p>
                      <a:pPr>
                        <a:lnSpc>
                          <a:spcPct val="13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总机构分摊的费用</a:t>
                      </a:r>
                      <a:endPar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非居民企业在中国境内设立的机构、场所，境外总机构发生的与该机构、场所生产经营有关的费用，能够提供证明文件并合理分摊的准予扣除。 </a:t>
                      </a:r>
                      <a:endPar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810260">
                <a:tc>
                  <a:txBody>
                    <a:bodyPr/>
                    <a:p>
                      <a:pPr>
                        <a:lnSpc>
                          <a:spcPct val="13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其他扣除</a:t>
                      </a:r>
                      <a:endPar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如会员费、合理的会议费、差旅费、违约金、诉讼费用等。 </a:t>
                      </a:r>
                      <a:endPar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
        <p:nvSpPr>
          <p:cNvPr id="2" name="文本框 1"/>
          <p:cNvSpPr txBox="1"/>
          <p:nvPr/>
        </p:nvSpPr>
        <p:spPr>
          <a:xfrm>
            <a:off x="1115060" y="476885"/>
            <a:ext cx="2534920" cy="873125"/>
          </a:xfrm>
          <a:prstGeom prst="rect">
            <a:avLst/>
          </a:prstGeom>
          <a:noFill/>
        </p:spPr>
        <p:txBody>
          <a:bodyPr wrap="square" rtlCol="0">
            <a:noAutofit/>
          </a:bodyPr>
          <a:p>
            <a:r>
              <a:rPr lang="zh-CN" altLang="en-US" sz="2800" b="1"/>
              <a:t>续表</a:t>
            </a:r>
            <a:endParaRPr lang="zh-CN" altLang="en-US" sz="2800" b="1"/>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556260"/>
            <a:ext cx="7595870" cy="3613150"/>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ts val="246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en-US" dirty="0">
                  <a:solidFill>
                    <a:srgbClr val="FF0000"/>
                  </a:solidFill>
                  <a:latin typeface="微软雅黑" panose="020B0503020204020204" pitchFamily="34" charset="-122"/>
                  <a:ea typeface="微软雅黑" panose="020B0503020204020204" pitchFamily="34" charset="-122"/>
                  <a:sym typeface="+mn-ea"/>
                </a:rPr>
                <a:t>单</a:t>
              </a:r>
              <a:r>
                <a:rPr lang="zh-CN" dirty="0">
                  <a:solidFill>
                    <a:srgbClr val="FF0000"/>
                  </a:solidFill>
                  <a:latin typeface="微软雅黑" panose="020B0503020204020204" pitchFamily="34" charset="-122"/>
                  <a:ea typeface="微软雅黑" panose="020B0503020204020204" pitchFamily="34" charset="-122"/>
                  <a:sym typeface="+mn-ea"/>
                </a:rPr>
                <a:t>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dirty="0">
                  <a:latin typeface="微软雅黑" panose="020B0503020204020204" pitchFamily="34" charset="-122"/>
                  <a:ea typeface="微软雅黑" panose="020B0503020204020204" pitchFamily="34" charset="-122"/>
                  <a:sym typeface="+mn-ea"/>
                </a:rPr>
                <a:t>根据企业所得税法律制度的规定，下列关于企业所得税税前扣除的表述中，不正确的是（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ts val="2460"/>
                </a:lnSpc>
                <a:spcBef>
                  <a:spcPct val="0"/>
                </a:spcBef>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企业发生的合理的工资薪金的支出，准予扣除</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ts val="2460"/>
                </a:lnSpc>
                <a:spcBef>
                  <a:spcPct val="0"/>
                </a:spcBef>
                <a:buClrTx/>
                <a:buSzTx/>
              </a:pP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企业发生的职工福利费支出超过工资薪金总额的</a:t>
              </a:r>
              <a:r>
                <a:rPr lang="en-US" altLang="zh-CN" dirty="0">
                  <a:latin typeface="微软雅黑" panose="020B0503020204020204" pitchFamily="34" charset="-122"/>
                  <a:ea typeface="微软雅黑" panose="020B0503020204020204" pitchFamily="34" charset="-122"/>
                  <a:sym typeface="+mn-ea"/>
                </a:rPr>
                <a:t>14%</a:t>
              </a:r>
              <a:r>
                <a:rPr lang="zh-CN" altLang="zh-CN" dirty="0">
                  <a:latin typeface="微软雅黑" panose="020B0503020204020204" pitchFamily="34" charset="-122"/>
                  <a:ea typeface="微软雅黑" panose="020B0503020204020204" pitchFamily="34" charset="-122"/>
                  <a:sym typeface="+mn-ea"/>
                </a:rPr>
                <a:t>的部分，准予在以后纳税年度结转扣除</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ts val="2460"/>
                </a:lnSpc>
                <a:spcBef>
                  <a:spcPct val="0"/>
                </a:spcBef>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企业发生的合理的劳动保护支出，准予扣除</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ts val="2460"/>
                </a:lnSpc>
                <a:spcBef>
                  <a:spcPct val="0"/>
                </a:spcBef>
                <a:buClrTx/>
                <a:buSzTx/>
              </a:pP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企业参加财产保险，按照规定缴纳的保险费，准予扣除</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755015" y="3861435"/>
            <a:ext cx="7606030" cy="1614805"/>
          </a:xfrm>
          <a:prstGeom prst="rect">
            <a:avLst/>
          </a:prstGeom>
          <a:noFill/>
        </p:spPr>
        <p:txBody>
          <a:bodyPr wrap="square" rtlCol="0" anchor="t">
            <a:sp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mn-ea"/>
              </a:rPr>
              <a:t>B</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defTabSz="685800">
              <a:lnSpc>
                <a:spcPct val="150000"/>
              </a:lnSpc>
              <a:spcBef>
                <a:spcPct val="0"/>
              </a:spcBef>
              <a:buClrTx/>
              <a:buSzTx/>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企业发生的职工福利费支出超过工资薪金总额的</a:t>
            </a:r>
            <a:r>
              <a:rPr lang="en-US" altLang="zh-CN" sz="1800" dirty="0">
                <a:latin typeface="微软雅黑" panose="020B0503020204020204" pitchFamily="34" charset="-122"/>
                <a:ea typeface="微软雅黑" panose="020B0503020204020204" pitchFamily="34" charset="-122"/>
                <a:sym typeface="+mn-ea"/>
              </a:rPr>
              <a:t>14%</a:t>
            </a:r>
            <a:r>
              <a:rPr lang="zh-CN" altLang="zh-CN" sz="1800" dirty="0">
                <a:latin typeface="微软雅黑" panose="020B0503020204020204" pitchFamily="34" charset="-122"/>
                <a:ea typeface="微软雅黑" panose="020B0503020204020204" pitchFamily="34" charset="-122"/>
                <a:sym typeface="+mn-ea"/>
              </a:rPr>
              <a:t>的部分，不得在以后纳税年度结转扣除。</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405130"/>
            <a:ext cx="7595870" cy="4318000"/>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en-US" dirty="0">
                  <a:solidFill>
                    <a:srgbClr val="FF0000"/>
                  </a:solidFill>
                  <a:latin typeface="微软雅黑" panose="020B0503020204020204" pitchFamily="34" charset="-122"/>
                  <a:ea typeface="微软雅黑" panose="020B0503020204020204" pitchFamily="34" charset="-122"/>
                  <a:sym typeface="+mn-ea"/>
                </a:rPr>
                <a:t>多</a:t>
              </a:r>
              <a:r>
                <a:rPr lang="zh-CN" dirty="0">
                  <a:solidFill>
                    <a:srgbClr val="FF0000"/>
                  </a:solidFill>
                  <a:latin typeface="微软雅黑" panose="020B0503020204020204" pitchFamily="34" charset="-122"/>
                  <a:ea typeface="微软雅黑" panose="020B0503020204020204" pitchFamily="34" charset="-122"/>
                  <a:sym typeface="+mn-ea"/>
                </a:rPr>
                <a:t>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dirty="0">
                  <a:latin typeface="微软雅黑" panose="020B0503020204020204" pitchFamily="34" charset="-122"/>
                  <a:ea typeface="微软雅黑" panose="020B0503020204020204" pitchFamily="34" charset="-122"/>
                  <a:sym typeface="+mn-ea"/>
                </a:rPr>
                <a:t>甲企业</a:t>
              </a:r>
              <a:r>
                <a:rPr lang="en-US" altLang="zh-CN" dirty="0">
                  <a:latin typeface="微软雅黑" panose="020B0503020204020204" pitchFamily="34" charset="-122"/>
                  <a:ea typeface="微软雅黑" panose="020B0503020204020204" pitchFamily="34" charset="-122"/>
                  <a:sym typeface="+mn-ea"/>
                </a:rPr>
                <a:t>2022</a:t>
              </a:r>
              <a:r>
                <a:rPr lang="zh-CN" altLang="zh-CN" dirty="0">
                  <a:latin typeface="微软雅黑" panose="020B0503020204020204" pitchFamily="34" charset="-122"/>
                  <a:ea typeface="微软雅黑" panose="020B0503020204020204" pitchFamily="34" charset="-122"/>
                  <a:sym typeface="+mn-ea"/>
                </a:rPr>
                <a:t>年利润总额为</a:t>
              </a:r>
              <a:r>
                <a:rPr lang="en-US" altLang="zh-CN" dirty="0">
                  <a:latin typeface="微软雅黑" panose="020B0503020204020204" pitchFamily="34" charset="-122"/>
                  <a:ea typeface="微软雅黑" panose="020B0503020204020204" pitchFamily="34" charset="-122"/>
                  <a:sym typeface="+mn-ea"/>
                </a:rPr>
                <a:t>2 000</a:t>
              </a:r>
              <a:r>
                <a:rPr lang="zh-CN" altLang="zh-CN" dirty="0">
                  <a:latin typeface="微软雅黑" panose="020B0503020204020204" pitchFamily="34" charset="-122"/>
                  <a:ea typeface="微软雅黑" panose="020B0503020204020204" pitchFamily="34" charset="-122"/>
                  <a:sym typeface="+mn-ea"/>
                </a:rPr>
                <a:t>万元，工资薪金支出为</a:t>
              </a:r>
              <a:r>
                <a:rPr lang="en-US" altLang="zh-CN" dirty="0">
                  <a:latin typeface="微软雅黑" panose="020B0503020204020204" pitchFamily="34" charset="-122"/>
                  <a:ea typeface="微软雅黑" panose="020B0503020204020204" pitchFamily="34" charset="-122"/>
                  <a:sym typeface="+mn-ea"/>
                </a:rPr>
                <a:t>1 500</a:t>
              </a:r>
              <a:r>
                <a:rPr lang="zh-CN" altLang="zh-CN" dirty="0">
                  <a:latin typeface="微软雅黑" panose="020B0503020204020204" pitchFamily="34" charset="-122"/>
                  <a:ea typeface="微软雅黑" panose="020B0503020204020204" pitchFamily="34" charset="-122"/>
                  <a:sym typeface="+mn-ea"/>
                </a:rPr>
                <a:t>万元，已知在计算企业所得税应纳税所得额时，公益性捐赠支出、职工福利费支出、职工教育经费支出的扣除比例分别不超过</a:t>
              </a:r>
              <a:r>
                <a:rPr lang="en-US" altLang="zh-CN" dirty="0">
                  <a:latin typeface="微软雅黑" panose="020B0503020204020204" pitchFamily="34" charset="-122"/>
                  <a:ea typeface="微软雅黑" panose="020B0503020204020204" pitchFamily="34" charset="-122"/>
                  <a:sym typeface="+mn-ea"/>
                </a:rPr>
                <a:t>12%</a:t>
              </a:r>
              <a:r>
                <a:rPr lang="zh-CN" altLang="zh-CN"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14%</a:t>
              </a:r>
              <a:r>
                <a:rPr lang="zh-CN" altLang="zh-CN" dirty="0">
                  <a:latin typeface="微软雅黑" panose="020B0503020204020204" pitchFamily="34" charset="-122"/>
                  <a:ea typeface="微软雅黑" panose="020B0503020204020204" pitchFamily="34" charset="-122"/>
                  <a:sym typeface="+mn-ea"/>
                </a:rPr>
                <a:t>和</a:t>
              </a:r>
              <a:r>
                <a:rPr lang="en-US" altLang="zh-CN" dirty="0">
                  <a:latin typeface="微软雅黑" panose="020B0503020204020204" pitchFamily="34" charset="-122"/>
                  <a:ea typeface="微软雅黑" panose="020B0503020204020204" pitchFamily="34" charset="-122"/>
                  <a:sym typeface="+mn-ea"/>
                </a:rPr>
                <a:t>8%</a:t>
              </a:r>
              <a:r>
                <a:rPr lang="zh-CN" altLang="zh-CN" dirty="0">
                  <a:latin typeface="微软雅黑" panose="020B0503020204020204" pitchFamily="34" charset="-122"/>
                  <a:ea typeface="微软雅黑" panose="020B0503020204020204" pitchFamily="34" charset="-122"/>
                  <a:sym typeface="+mn-ea"/>
                </a:rPr>
                <a:t>，下列支出中，允许在计算</a:t>
              </a:r>
              <a:r>
                <a:rPr lang="en-US" altLang="zh-CN" dirty="0">
                  <a:latin typeface="微软雅黑" panose="020B0503020204020204" pitchFamily="34" charset="-122"/>
                  <a:ea typeface="微软雅黑" panose="020B0503020204020204" pitchFamily="34" charset="-122"/>
                  <a:sym typeface="+mn-ea"/>
                </a:rPr>
                <a:t>2022</a:t>
              </a:r>
              <a:r>
                <a:rPr lang="zh-CN" altLang="zh-CN" dirty="0">
                  <a:latin typeface="微软雅黑" panose="020B0503020204020204" pitchFamily="34" charset="-122"/>
                  <a:ea typeface="微软雅黑" panose="020B0503020204020204" pitchFamily="34" charset="-122"/>
                  <a:sym typeface="+mn-ea"/>
                </a:rPr>
                <a:t>年企业所得税应纳税所得额时全额扣除的有（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公益性捐赠支出</a:t>
              </a:r>
              <a:r>
                <a:rPr lang="en-US" altLang="zh-CN" dirty="0">
                  <a:latin typeface="微软雅黑" panose="020B0503020204020204" pitchFamily="34" charset="-122"/>
                  <a:ea typeface="微软雅黑" panose="020B0503020204020204" pitchFamily="34" charset="-122"/>
                  <a:sym typeface="+mn-ea"/>
                </a:rPr>
                <a:t>200</a:t>
              </a:r>
              <a:r>
                <a:rPr lang="zh-CN" altLang="zh-CN" dirty="0">
                  <a:latin typeface="微软雅黑" panose="020B0503020204020204" pitchFamily="34" charset="-122"/>
                  <a:ea typeface="微软雅黑" panose="020B0503020204020204" pitchFamily="34" charset="-122"/>
                  <a:sym typeface="+mn-ea"/>
                </a:rPr>
                <a:t>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职工福利支出</a:t>
              </a:r>
              <a:r>
                <a:rPr lang="en-US" altLang="zh-CN" dirty="0">
                  <a:latin typeface="微软雅黑" panose="020B0503020204020204" pitchFamily="34" charset="-122"/>
                  <a:ea typeface="微软雅黑" panose="020B0503020204020204" pitchFamily="34" charset="-122"/>
                  <a:sym typeface="+mn-ea"/>
                </a:rPr>
                <a:t>160</a:t>
              </a:r>
              <a:r>
                <a:rPr lang="zh-CN" altLang="zh-CN" dirty="0">
                  <a:latin typeface="微软雅黑" panose="020B0503020204020204" pitchFamily="34" charset="-122"/>
                  <a:ea typeface="微软雅黑" panose="020B0503020204020204" pitchFamily="34" charset="-122"/>
                  <a:sym typeface="+mn-ea"/>
                </a:rPr>
                <a:t>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职工教育经费支出</a:t>
              </a:r>
              <a:r>
                <a:rPr lang="en-US" altLang="zh-CN" dirty="0">
                  <a:latin typeface="微软雅黑" panose="020B0503020204020204" pitchFamily="34" charset="-122"/>
                  <a:ea typeface="微软雅黑" panose="020B0503020204020204" pitchFamily="34" charset="-122"/>
                  <a:sym typeface="+mn-ea"/>
                </a:rPr>
                <a:t>40</a:t>
              </a:r>
              <a:r>
                <a:rPr lang="zh-CN" altLang="zh-CN" dirty="0">
                  <a:latin typeface="微软雅黑" panose="020B0503020204020204" pitchFamily="34" charset="-122"/>
                  <a:ea typeface="微软雅黑" panose="020B0503020204020204" pitchFamily="34" charset="-122"/>
                  <a:sym typeface="+mn-ea"/>
                </a:rPr>
                <a:t>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dirty="0">
                  <a:latin typeface="微软雅黑" panose="020B0503020204020204" pitchFamily="34" charset="-122"/>
                  <a:ea typeface="微软雅黑" panose="020B0503020204020204" pitchFamily="34" charset="-122"/>
                  <a:sym typeface="+mn-ea"/>
                </a:rPr>
                <a:t>D.2022</a:t>
              </a:r>
              <a:r>
                <a:rPr lang="zh-CN" altLang="zh-CN" dirty="0">
                  <a:latin typeface="微软雅黑" panose="020B0503020204020204" pitchFamily="34" charset="-122"/>
                  <a:ea typeface="微软雅黑" panose="020B0503020204020204" pitchFamily="34" charset="-122"/>
                  <a:sym typeface="+mn-ea"/>
                </a:rPr>
                <a:t>年</a:t>
              </a:r>
              <a:r>
                <a:rPr lang="en-US" altLang="zh-CN" dirty="0">
                  <a:latin typeface="微软雅黑" panose="020B0503020204020204" pitchFamily="34" charset="-122"/>
                  <a:ea typeface="微软雅黑" panose="020B0503020204020204" pitchFamily="34" charset="-122"/>
                  <a:sym typeface="+mn-ea"/>
                </a:rPr>
                <a:t>7</a:t>
              </a:r>
              <a:r>
                <a:rPr lang="zh-CN" altLang="zh-CN" dirty="0">
                  <a:latin typeface="微软雅黑" panose="020B0503020204020204" pitchFamily="34" charset="-122"/>
                  <a:ea typeface="微软雅黑" panose="020B0503020204020204" pitchFamily="34" charset="-122"/>
                  <a:sym typeface="+mn-ea"/>
                </a:rPr>
                <a:t>月至</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a:t>
              </a:r>
              <a:r>
                <a:rPr lang="en-US" altLang="zh-CN" dirty="0">
                  <a:latin typeface="微软雅黑" panose="020B0503020204020204" pitchFamily="34" charset="-122"/>
                  <a:ea typeface="微软雅黑" panose="020B0503020204020204" pitchFamily="34" charset="-122"/>
                  <a:sym typeface="+mn-ea"/>
                </a:rPr>
                <a:t>6</a:t>
              </a:r>
              <a:r>
                <a:rPr lang="zh-CN" altLang="zh-CN" dirty="0">
                  <a:latin typeface="微软雅黑" panose="020B0503020204020204" pitchFamily="34" charset="-122"/>
                  <a:ea typeface="微软雅黑" panose="020B0503020204020204" pitchFamily="34" charset="-122"/>
                  <a:sym typeface="+mn-ea"/>
                </a:rPr>
                <a:t>月期间的厂房租金支出</a:t>
              </a:r>
              <a:r>
                <a:rPr lang="en-US" altLang="zh-CN" dirty="0">
                  <a:latin typeface="微软雅黑" panose="020B0503020204020204" pitchFamily="34" charset="-122"/>
                  <a:ea typeface="微软雅黑" panose="020B0503020204020204" pitchFamily="34" charset="-122"/>
                  <a:sym typeface="+mn-ea"/>
                </a:rPr>
                <a:t>50</a:t>
              </a:r>
              <a:r>
                <a:rPr lang="zh-CN" altLang="zh-CN" dirty="0">
                  <a:latin typeface="微软雅黑" panose="020B0503020204020204" pitchFamily="34" charset="-122"/>
                  <a:ea typeface="微软雅黑" panose="020B0503020204020204" pitchFamily="34" charset="-122"/>
                  <a:sym typeface="+mn-ea"/>
                </a:rPr>
                <a:t>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62940" y="3644900"/>
            <a:ext cx="8083550" cy="2842895"/>
          </a:xfrm>
          <a:prstGeom prst="rect">
            <a:avLst/>
          </a:prstGeom>
          <a:noFill/>
        </p:spPr>
        <p:txBody>
          <a:bodyPr wrap="square" rtlCol="0" anchor="t">
            <a:no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a:t>
            </a:r>
            <a:r>
              <a:rPr lang="en-US" altLang="zh-CN" sz="1800" dirty="0">
                <a:solidFill>
                  <a:srgbClr val="FF0000"/>
                </a:solidFill>
                <a:latin typeface="微软雅黑" panose="020B0503020204020204" pitchFamily="34" charset="-122"/>
                <a:ea typeface="微软雅黑" panose="020B0503020204020204" pitchFamily="34" charset="-122"/>
                <a:sym typeface="+mn-ea"/>
              </a:rPr>
              <a:t>BC</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defTabSz="685800">
              <a:lnSpc>
                <a:spcPct val="150000"/>
              </a:lnSpc>
              <a:spcBef>
                <a:spcPct val="0"/>
              </a:spcBef>
              <a:buClrTx/>
              <a:buSzTx/>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solidFill>
                  <a:schemeClr val="tx1"/>
                </a:solidFill>
                <a:latin typeface="微软雅黑" panose="020B0503020204020204" pitchFamily="34" charset="-122"/>
                <a:ea typeface="微软雅黑" panose="020B0503020204020204" pitchFamily="34" charset="-122"/>
                <a:sym typeface="华康少女文字W5(P)" pitchFamily="82" charset="-122"/>
              </a:rPr>
              <a:t>选项</a:t>
            </a:r>
            <a:r>
              <a:rPr lang="en-US" altLang="zh-CN" sz="1800" dirty="0">
                <a:solidFill>
                  <a:schemeClr val="tx1"/>
                </a:solidFill>
                <a:latin typeface="微软雅黑" panose="020B0503020204020204" pitchFamily="34" charset="-122"/>
                <a:ea typeface="微软雅黑" panose="020B0503020204020204" pitchFamily="34" charset="-122"/>
                <a:sym typeface="华康少女文字W5(P)" pitchFamily="82" charset="-122"/>
              </a:rPr>
              <a:t>A</a:t>
            </a:r>
            <a:r>
              <a:rPr lang="zh-CN" altLang="en-US" sz="1800" dirty="0">
                <a:solidFill>
                  <a:schemeClr val="tx1"/>
                </a:solidFill>
                <a:latin typeface="微软雅黑" panose="020B0503020204020204" pitchFamily="34" charset="-122"/>
                <a:ea typeface="微软雅黑" panose="020B0503020204020204" pitchFamily="34" charset="-122"/>
                <a:sym typeface="华康少女文字W5(P)" pitchFamily="82" charset="-122"/>
              </a:rPr>
              <a:t>，</a:t>
            </a:r>
            <a:r>
              <a:rPr lang="zh-CN" altLang="zh-CN" sz="1800" dirty="0">
                <a:solidFill>
                  <a:schemeClr val="tx1"/>
                </a:solidFill>
                <a:latin typeface="微软雅黑" panose="020B0503020204020204" pitchFamily="34" charset="-122"/>
                <a:ea typeface="微软雅黑" panose="020B0503020204020204" pitchFamily="34" charset="-122"/>
                <a:sym typeface="+mn-ea"/>
              </a:rPr>
              <a:t>公益性捐赠支出税前扣除限额＝</a:t>
            </a:r>
            <a:r>
              <a:rPr lang="en-US" altLang="zh-CN" sz="1800" dirty="0">
                <a:solidFill>
                  <a:schemeClr val="tx1"/>
                </a:solidFill>
                <a:latin typeface="微软雅黑" panose="020B0503020204020204" pitchFamily="34" charset="-122"/>
                <a:ea typeface="微软雅黑" panose="020B0503020204020204" pitchFamily="34" charset="-122"/>
                <a:sym typeface="+mn-ea"/>
              </a:rPr>
              <a:t>2 000</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12%</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240</a:t>
            </a:r>
            <a:r>
              <a:rPr lang="zh-CN" altLang="zh-CN" sz="1800" dirty="0">
                <a:solidFill>
                  <a:schemeClr val="tx1"/>
                </a:solidFill>
                <a:latin typeface="微软雅黑" panose="020B0503020204020204" pitchFamily="34" charset="-122"/>
                <a:ea typeface="微软雅黑" panose="020B0503020204020204" pitchFamily="34" charset="-122"/>
                <a:sym typeface="+mn-ea"/>
              </a:rPr>
              <a:t>（万元）；</a:t>
            </a:r>
            <a:r>
              <a:rPr lang="zh-CN" altLang="zh-CN" sz="1800" dirty="0">
                <a:latin typeface="微软雅黑" panose="020B0503020204020204" pitchFamily="34" charset="-122"/>
                <a:ea typeface="微软雅黑" panose="020B0503020204020204" pitchFamily="34" charset="-122"/>
                <a:sym typeface="华康少女文字W5(P)" pitchFamily="82" charset="-122"/>
              </a:rPr>
              <a:t>选项</a:t>
            </a:r>
            <a:r>
              <a:rPr lang="en-US" altLang="zh-CN" sz="1800" dirty="0">
                <a:latin typeface="微软雅黑" panose="020B0503020204020204" pitchFamily="34" charset="-122"/>
                <a:ea typeface="微软雅黑" panose="020B0503020204020204" pitchFamily="34" charset="-122"/>
                <a:sym typeface="华康少女文字W5(P)" pitchFamily="82" charset="-122"/>
              </a:rPr>
              <a:t>B</a:t>
            </a:r>
            <a:r>
              <a:rPr lang="zh-CN" altLang="en-US" sz="1800" dirty="0">
                <a:latin typeface="微软雅黑" panose="020B0503020204020204" pitchFamily="34" charset="-122"/>
                <a:ea typeface="微软雅黑" panose="020B0503020204020204" pitchFamily="34" charset="-122"/>
                <a:sym typeface="华康少女文字W5(P)" pitchFamily="82" charset="-122"/>
              </a:rPr>
              <a:t>，</a:t>
            </a:r>
            <a:r>
              <a:rPr lang="zh-CN" altLang="zh-CN" sz="1800" dirty="0">
                <a:solidFill>
                  <a:schemeClr val="tx1"/>
                </a:solidFill>
                <a:latin typeface="微软雅黑" panose="020B0503020204020204" pitchFamily="34" charset="-122"/>
                <a:ea typeface="微软雅黑" panose="020B0503020204020204" pitchFamily="34" charset="-122"/>
                <a:sym typeface="+mn-ea"/>
              </a:rPr>
              <a:t>职工福利费税前扣除限额＝</a:t>
            </a:r>
            <a:r>
              <a:rPr lang="en-US" altLang="zh-CN" sz="1800" dirty="0">
                <a:solidFill>
                  <a:schemeClr val="tx1"/>
                </a:solidFill>
                <a:latin typeface="微软雅黑" panose="020B0503020204020204" pitchFamily="34" charset="-122"/>
                <a:ea typeface="微软雅黑" panose="020B0503020204020204" pitchFamily="34" charset="-122"/>
                <a:sym typeface="+mn-ea"/>
              </a:rPr>
              <a:t>1 500</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14%</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210</a:t>
            </a:r>
            <a:r>
              <a:rPr lang="zh-CN" altLang="zh-CN" sz="1800" dirty="0">
                <a:solidFill>
                  <a:schemeClr val="tx1"/>
                </a:solidFill>
                <a:latin typeface="微软雅黑" panose="020B0503020204020204" pitchFamily="34" charset="-122"/>
                <a:ea typeface="微软雅黑" panose="020B0503020204020204" pitchFamily="34" charset="-122"/>
                <a:sym typeface="+mn-ea"/>
              </a:rPr>
              <a:t>（万元）</a:t>
            </a:r>
            <a:r>
              <a:rPr lang="en-US" altLang="zh-CN" sz="1800" dirty="0">
                <a:solidFill>
                  <a:schemeClr val="tx1"/>
                </a:solidFill>
                <a:latin typeface="微软雅黑" panose="020B0503020204020204" pitchFamily="34" charset="-122"/>
                <a:ea typeface="微软雅黑" panose="020B0503020204020204" pitchFamily="34" charset="-122"/>
                <a:sym typeface="+mn-ea"/>
              </a:rPr>
              <a:t>;</a:t>
            </a:r>
            <a:r>
              <a:rPr lang="zh-CN" altLang="zh-CN" sz="1800" dirty="0">
                <a:latin typeface="微软雅黑" panose="020B0503020204020204" pitchFamily="34" charset="-122"/>
                <a:ea typeface="微软雅黑" panose="020B0503020204020204" pitchFamily="34" charset="-122"/>
                <a:sym typeface="华康少女文字W5(P)" pitchFamily="82" charset="-122"/>
              </a:rPr>
              <a:t>选项</a:t>
            </a:r>
            <a:r>
              <a:rPr lang="en-US" altLang="zh-CN" sz="1800" dirty="0">
                <a:latin typeface="微软雅黑" panose="020B0503020204020204" pitchFamily="34" charset="-122"/>
                <a:ea typeface="微软雅黑" panose="020B0503020204020204" pitchFamily="34" charset="-122"/>
                <a:sym typeface="华康少女文字W5(P)" pitchFamily="82" charset="-122"/>
              </a:rPr>
              <a:t>C</a:t>
            </a:r>
            <a:r>
              <a:rPr lang="zh-CN" altLang="en-US" sz="1800" dirty="0">
                <a:latin typeface="微软雅黑" panose="020B0503020204020204" pitchFamily="34" charset="-122"/>
                <a:ea typeface="微软雅黑" panose="020B0503020204020204" pitchFamily="34" charset="-122"/>
                <a:sym typeface="华康少女文字W5(P)" pitchFamily="82" charset="-122"/>
              </a:rPr>
              <a:t>，</a:t>
            </a:r>
            <a:endParaRPr lang="zh-CN" altLang="zh-CN" sz="1800" dirty="0">
              <a:solidFill>
                <a:schemeClr val="tx1"/>
              </a:solidFill>
              <a:latin typeface="微软雅黑" panose="020B0503020204020204" pitchFamily="34" charset="-122"/>
              <a:ea typeface="微软雅黑" panose="020B0503020204020204" pitchFamily="34" charset="-122"/>
            </a:endParaRPr>
          </a:p>
          <a:p>
            <a:pPr indent="466725" defTabSz="685800">
              <a:lnSpc>
                <a:spcPct val="150000"/>
              </a:lnSpc>
              <a:spcBef>
                <a:spcPct val="0"/>
              </a:spcBef>
              <a:buClrTx/>
              <a:buSzTx/>
            </a:pPr>
            <a:r>
              <a:rPr lang="zh-CN" altLang="zh-CN" sz="1800" dirty="0">
                <a:solidFill>
                  <a:schemeClr val="tx1"/>
                </a:solidFill>
                <a:latin typeface="微软雅黑" panose="020B0503020204020204" pitchFamily="34" charset="-122"/>
                <a:ea typeface="微软雅黑" panose="020B0503020204020204" pitchFamily="34" charset="-122"/>
                <a:sym typeface="+mn-ea"/>
              </a:rPr>
              <a:t>职工教育经费税前扣除限额＝</a:t>
            </a:r>
            <a:r>
              <a:rPr lang="en-US" altLang="zh-CN" sz="1800" dirty="0">
                <a:solidFill>
                  <a:schemeClr val="tx1"/>
                </a:solidFill>
                <a:latin typeface="微软雅黑" panose="020B0503020204020204" pitchFamily="34" charset="-122"/>
                <a:ea typeface="微软雅黑" panose="020B0503020204020204" pitchFamily="34" charset="-122"/>
                <a:sym typeface="+mn-ea"/>
              </a:rPr>
              <a:t>1 500</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8%</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120</a:t>
            </a:r>
            <a:r>
              <a:rPr lang="zh-CN" altLang="zh-CN" sz="1800" dirty="0">
                <a:solidFill>
                  <a:schemeClr val="tx1"/>
                </a:solidFill>
                <a:latin typeface="微软雅黑" panose="020B0503020204020204" pitchFamily="34" charset="-122"/>
                <a:ea typeface="微软雅黑" panose="020B0503020204020204" pitchFamily="34" charset="-122"/>
                <a:sym typeface="+mn-ea"/>
              </a:rPr>
              <a:t>（万元）</a:t>
            </a:r>
            <a:r>
              <a:rPr lang="en-US" altLang="zh-CN" sz="1800" dirty="0">
                <a:solidFill>
                  <a:schemeClr val="tx1"/>
                </a:solidFill>
                <a:latin typeface="微软雅黑" panose="020B0503020204020204" pitchFamily="34" charset="-122"/>
                <a:ea typeface="微软雅黑" panose="020B0503020204020204" pitchFamily="34" charset="-122"/>
                <a:sym typeface="+mn-ea"/>
              </a:rPr>
              <a:t>;</a:t>
            </a:r>
            <a:r>
              <a:rPr lang="zh-CN" altLang="zh-CN" sz="1800" dirty="0">
                <a:latin typeface="微软雅黑" panose="020B0503020204020204" pitchFamily="34" charset="-122"/>
                <a:ea typeface="微软雅黑" panose="020B0503020204020204" pitchFamily="34" charset="-122"/>
                <a:sym typeface="华康少女文字W5(P)" pitchFamily="82" charset="-122"/>
              </a:rPr>
              <a:t>选项</a:t>
            </a:r>
            <a:r>
              <a:rPr lang="en-US" altLang="zh-CN" sz="1800" dirty="0">
                <a:latin typeface="微软雅黑" panose="020B0503020204020204" pitchFamily="34" charset="-122"/>
                <a:ea typeface="微软雅黑" panose="020B0503020204020204" pitchFamily="34" charset="-122"/>
                <a:sym typeface="华康少女文字W5(P)" pitchFamily="82" charset="-122"/>
              </a:rPr>
              <a:t>D</a:t>
            </a:r>
            <a:r>
              <a:rPr lang="zh-CN" altLang="en-US" sz="1800" dirty="0">
                <a:latin typeface="微软雅黑" panose="020B0503020204020204" pitchFamily="34" charset="-122"/>
                <a:ea typeface="微软雅黑" panose="020B0503020204020204" pitchFamily="34" charset="-122"/>
                <a:sym typeface="华康少女文字W5(P)" pitchFamily="82" charset="-122"/>
              </a:rPr>
              <a:t>，</a:t>
            </a:r>
            <a:r>
              <a:rPr lang="en-US" altLang="zh-CN" sz="1800" dirty="0">
                <a:solidFill>
                  <a:schemeClr val="tx1"/>
                </a:solidFill>
                <a:latin typeface="微软雅黑" panose="020B0503020204020204" pitchFamily="34" charset="-122"/>
                <a:ea typeface="微软雅黑" panose="020B0503020204020204" pitchFamily="34" charset="-122"/>
                <a:sym typeface="+mn-ea"/>
              </a:rPr>
              <a:t>2022</a:t>
            </a:r>
            <a:r>
              <a:rPr lang="zh-CN" altLang="zh-CN" sz="1800" dirty="0">
                <a:solidFill>
                  <a:schemeClr val="tx1"/>
                </a:solidFill>
                <a:latin typeface="微软雅黑" panose="020B0503020204020204" pitchFamily="34" charset="-122"/>
                <a:ea typeface="微软雅黑" panose="020B0503020204020204" pitchFamily="34" charset="-122"/>
                <a:sym typeface="+mn-ea"/>
              </a:rPr>
              <a:t>年</a:t>
            </a:r>
            <a:r>
              <a:rPr lang="en-US" altLang="zh-CN" sz="1800" dirty="0">
                <a:solidFill>
                  <a:schemeClr val="tx1"/>
                </a:solidFill>
                <a:latin typeface="微软雅黑" panose="020B0503020204020204" pitchFamily="34" charset="-122"/>
                <a:ea typeface="微软雅黑" panose="020B0503020204020204" pitchFamily="34" charset="-122"/>
                <a:sym typeface="+mn-ea"/>
              </a:rPr>
              <a:t>7</a:t>
            </a:r>
            <a:r>
              <a:rPr lang="zh-CN" altLang="zh-CN" sz="1800" dirty="0">
                <a:solidFill>
                  <a:schemeClr val="tx1"/>
                </a:solidFill>
                <a:latin typeface="微软雅黑" panose="020B0503020204020204" pitchFamily="34" charset="-122"/>
                <a:ea typeface="微软雅黑" panose="020B0503020204020204" pitchFamily="34" charset="-122"/>
                <a:sym typeface="+mn-ea"/>
              </a:rPr>
              <a:t>月至</a:t>
            </a:r>
            <a:r>
              <a:rPr lang="en-US" altLang="zh-CN" sz="1800" dirty="0">
                <a:solidFill>
                  <a:schemeClr val="tx1"/>
                </a:solidFill>
                <a:latin typeface="微软雅黑" panose="020B0503020204020204" pitchFamily="34" charset="-122"/>
                <a:ea typeface="微软雅黑" panose="020B0503020204020204" pitchFamily="34" charset="-122"/>
                <a:sym typeface="+mn-ea"/>
              </a:rPr>
              <a:t>2023</a:t>
            </a:r>
            <a:r>
              <a:rPr lang="zh-CN" altLang="zh-CN" sz="1800" dirty="0">
                <a:solidFill>
                  <a:schemeClr val="tx1"/>
                </a:solidFill>
                <a:latin typeface="微软雅黑" panose="020B0503020204020204" pitchFamily="34" charset="-122"/>
                <a:ea typeface="微软雅黑" panose="020B0503020204020204" pitchFamily="34" charset="-122"/>
                <a:sym typeface="+mn-ea"/>
              </a:rPr>
              <a:t>年</a:t>
            </a:r>
            <a:r>
              <a:rPr lang="en-US" altLang="zh-CN" sz="1800" dirty="0">
                <a:solidFill>
                  <a:schemeClr val="tx1"/>
                </a:solidFill>
                <a:latin typeface="微软雅黑" panose="020B0503020204020204" pitchFamily="34" charset="-122"/>
                <a:ea typeface="微软雅黑" panose="020B0503020204020204" pitchFamily="34" charset="-122"/>
                <a:sym typeface="+mn-ea"/>
              </a:rPr>
              <a:t>6</a:t>
            </a:r>
            <a:r>
              <a:rPr lang="zh-CN" altLang="zh-CN" sz="1800" dirty="0">
                <a:solidFill>
                  <a:schemeClr val="tx1"/>
                </a:solidFill>
                <a:latin typeface="微软雅黑" panose="020B0503020204020204" pitchFamily="34" charset="-122"/>
                <a:ea typeface="微软雅黑" panose="020B0503020204020204" pitchFamily="34" charset="-122"/>
                <a:sym typeface="+mn-ea"/>
              </a:rPr>
              <a:t>月期间的厂房租金支出</a:t>
            </a:r>
            <a:r>
              <a:rPr lang="en-US" altLang="zh-CN" sz="1800" dirty="0">
                <a:solidFill>
                  <a:schemeClr val="tx1"/>
                </a:solidFill>
                <a:latin typeface="微软雅黑" panose="020B0503020204020204" pitchFamily="34" charset="-122"/>
                <a:ea typeface="微软雅黑" panose="020B0503020204020204" pitchFamily="34" charset="-122"/>
                <a:sym typeface="+mn-ea"/>
              </a:rPr>
              <a:t>50</a:t>
            </a:r>
            <a:r>
              <a:rPr lang="zh-CN" altLang="zh-CN" sz="1800" dirty="0">
                <a:solidFill>
                  <a:schemeClr val="tx1"/>
                </a:solidFill>
                <a:latin typeface="微软雅黑" panose="020B0503020204020204" pitchFamily="34" charset="-122"/>
                <a:ea typeface="微软雅黑" panose="020B0503020204020204" pitchFamily="34" charset="-122"/>
                <a:sym typeface="+mn-ea"/>
              </a:rPr>
              <a:t>万元，应按规定分别在</a:t>
            </a:r>
            <a:r>
              <a:rPr lang="en-US" altLang="zh-CN" sz="1800" dirty="0">
                <a:solidFill>
                  <a:schemeClr val="tx1"/>
                </a:solidFill>
                <a:latin typeface="微软雅黑" panose="020B0503020204020204" pitchFamily="34" charset="-122"/>
                <a:ea typeface="微软雅黑" panose="020B0503020204020204" pitchFamily="34" charset="-122"/>
                <a:sym typeface="+mn-ea"/>
              </a:rPr>
              <a:t>2022</a:t>
            </a:r>
            <a:r>
              <a:rPr lang="zh-CN" altLang="zh-CN" sz="1800" dirty="0">
                <a:solidFill>
                  <a:schemeClr val="tx1"/>
                </a:solidFill>
                <a:latin typeface="微软雅黑" panose="020B0503020204020204" pitchFamily="34" charset="-122"/>
                <a:ea typeface="微软雅黑" panose="020B0503020204020204" pitchFamily="34" charset="-122"/>
                <a:sym typeface="+mn-ea"/>
              </a:rPr>
              <a:t>年和</a:t>
            </a:r>
            <a:r>
              <a:rPr lang="en-US" altLang="zh-CN" sz="1800" dirty="0">
                <a:solidFill>
                  <a:schemeClr val="tx1"/>
                </a:solidFill>
                <a:latin typeface="微软雅黑" panose="020B0503020204020204" pitchFamily="34" charset="-122"/>
                <a:ea typeface="微软雅黑" panose="020B0503020204020204" pitchFamily="34" charset="-122"/>
                <a:sym typeface="+mn-ea"/>
              </a:rPr>
              <a:t>2023</a:t>
            </a:r>
            <a:r>
              <a:rPr lang="zh-CN" altLang="zh-CN" sz="1800" dirty="0">
                <a:solidFill>
                  <a:schemeClr val="tx1"/>
                </a:solidFill>
                <a:latin typeface="微软雅黑" panose="020B0503020204020204" pitchFamily="34" charset="-122"/>
                <a:ea typeface="微软雅黑" panose="020B0503020204020204" pitchFamily="34" charset="-122"/>
                <a:sym typeface="+mn-ea"/>
              </a:rPr>
              <a:t>年扣除，不能全部在</a:t>
            </a:r>
            <a:r>
              <a:rPr lang="en-US" altLang="zh-CN" sz="1800" dirty="0">
                <a:solidFill>
                  <a:schemeClr val="tx1"/>
                </a:solidFill>
                <a:latin typeface="微软雅黑" panose="020B0503020204020204" pitchFamily="34" charset="-122"/>
                <a:ea typeface="微软雅黑" panose="020B0503020204020204" pitchFamily="34" charset="-122"/>
                <a:sym typeface="+mn-ea"/>
              </a:rPr>
              <a:t>2022</a:t>
            </a:r>
            <a:r>
              <a:rPr lang="zh-CN" altLang="zh-CN" sz="1800" dirty="0">
                <a:solidFill>
                  <a:schemeClr val="tx1"/>
                </a:solidFill>
                <a:latin typeface="微软雅黑" panose="020B0503020204020204" pitchFamily="34" charset="-122"/>
                <a:ea typeface="微软雅黑" panose="020B0503020204020204" pitchFamily="34" charset="-122"/>
                <a:sym typeface="+mn-ea"/>
              </a:rPr>
              <a:t>年的企业所得税税前扣除。</a:t>
            </a: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en-US" sz="1800" kern="1200" dirty="0">
              <a:solidFill>
                <a:schemeClr val="tx1"/>
              </a:solidFill>
              <a:latin typeface="Nexa Light" pitchFamily="50" charset="0"/>
              <a:ea typeface="华康少女文字W5(P)" pitchFamily="82"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971550" y="908685"/>
            <a:ext cx="7663815" cy="2864485"/>
          </a:xfrm>
          <a:prstGeom prst="rect">
            <a:avLst/>
          </a:prstGeom>
          <a:noFill/>
        </p:spPr>
        <p:txBody>
          <a:bodyPr wrap="square" rtlCol="0" anchor="t">
            <a:noAutofit/>
          </a:bodyPr>
          <a:p>
            <a:pPr indent="466725" defTabSz="685800">
              <a:lnSpc>
                <a:spcPct val="120000"/>
              </a:lnSpc>
              <a:spcBef>
                <a:spcPts val="0"/>
              </a:spcBef>
              <a:spcAft>
                <a:spcPts val="0"/>
              </a:spcAft>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【考题·多选题】</a:t>
            </a:r>
            <a:r>
              <a:rPr lang="zh-CN" altLang="zh-CN" sz="2000" dirty="0">
                <a:latin typeface="微软雅黑" panose="020B0503020204020204" pitchFamily="34" charset="-122"/>
                <a:ea typeface="微软雅黑" panose="020B0503020204020204" pitchFamily="34" charset="-122"/>
                <a:sym typeface="+mn-ea"/>
              </a:rPr>
              <a:t>根据企业所得税法律制度的规定，下列各项中，不属于企业所得税纳税人的有（　）</a:t>
            </a:r>
            <a:r>
              <a:rPr lang="en-US" altLang="zh-CN" sz="2000" dirty="0">
                <a:latin typeface="微软雅黑" panose="020B0503020204020204" pitchFamily="34" charset="-122"/>
                <a:ea typeface="微软雅黑" panose="020B0503020204020204" pitchFamily="34" charset="-122"/>
                <a:sym typeface="+mn-ea"/>
              </a:rPr>
              <a:t>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在中国境内注册的个人独资企业</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在中国境内注册的一人有限责任公司</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在中国境内注册的社会团体</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外国公司在中国境内的分公司</a:t>
            </a:r>
            <a:endParaRPr lang="zh-CN" altLang="zh-CN" sz="2000" dirty="0">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1187450" y="3284855"/>
            <a:ext cx="6353810" cy="1814830"/>
          </a:xfrm>
          <a:prstGeom prst="rect">
            <a:avLst/>
          </a:prstGeom>
          <a:noFill/>
        </p:spPr>
        <p:txBody>
          <a:bodyPr wrap="square" rtlCol="0" anchor="t">
            <a:spAutoFit/>
          </a:bodyPr>
          <a:p>
            <a:pPr indent="466725">
              <a:lnSpc>
                <a:spcPct val="140000"/>
              </a:lnSpc>
              <a:buSzTx/>
            </a:pPr>
            <a:r>
              <a:rPr lang="zh-CN" altLang="zh-CN" sz="2000" dirty="0">
                <a:solidFill>
                  <a:schemeClr val="tx1"/>
                </a:solidFill>
                <a:latin typeface="微软雅黑" panose="020B0503020204020204" pitchFamily="34" charset="-122"/>
                <a:ea typeface="微软雅黑" panose="020B0503020204020204" pitchFamily="34" charset="-122"/>
                <a:sym typeface="+mn-ea"/>
              </a:rPr>
              <a:t>【答案】</a:t>
            </a:r>
            <a:r>
              <a:rPr lang="en-US" altLang="zh-CN" sz="2000" dirty="0">
                <a:solidFill>
                  <a:schemeClr val="tx1"/>
                </a:solidFill>
                <a:latin typeface="微软雅黑" panose="020B0503020204020204" pitchFamily="34" charset="-122"/>
                <a:ea typeface="微软雅黑" panose="020B0503020204020204" pitchFamily="34" charset="-122"/>
                <a:sym typeface="+mn-ea"/>
              </a:rPr>
              <a:t>A</a:t>
            </a:r>
            <a:endParaRPr lang="zh-CN" altLang="zh-CN" sz="2000" dirty="0">
              <a:solidFill>
                <a:schemeClr val="tx1"/>
              </a:solidFill>
              <a:latin typeface="微软雅黑" panose="020B0503020204020204" pitchFamily="34" charset="-122"/>
              <a:ea typeface="微软雅黑" panose="020B0503020204020204" pitchFamily="34" charset="-122"/>
            </a:endParaRPr>
          </a:p>
          <a:p>
            <a:pPr indent="466725">
              <a:lnSpc>
                <a:spcPct val="140000"/>
              </a:lnSpc>
              <a:buSzTx/>
            </a:pPr>
            <a:r>
              <a:rPr lang="zh-CN" altLang="zh-CN" sz="2000" dirty="0">
                <a:solidFill>
                  <a:schemeClr val="tx1"/>
                </a:solidFill>
                <a:latin typeface="微软雅黑" panose="020B0503020204020204" pitchFamily="34" charset="-122"/>
                <a:ea typeface="微软雅黑" panose="020B0503020204020204" pitchFamily="34" charset="-122"/>
                <a:sym typeface="+mn-ea"/>
              </a:rPr>
              <a:t>【解析】依照规定成立的个人独资企业、合伙企业，不属于企业所得税纳税义务人，不缴纳企业所得税。选项</a:t>
            </a:r>
            <a:r>
              <a:rPr lang="en-US" altLang="zh-CN" sz="2000" dirty="0">
                <a:solidFill>
                  <a:schemeClr val="tx1"/>
                </a:solidFill>
                <a:latin typeface="微软雅黑" panose="020B0503020204020204" pitchFamily="34" charset="-122"/>
                <a:ea typeface="微软雅黑" panose="020B0503020204020204" pitchFamily="34" charset="-122"/>
                <a:sym typeface="+mn-ea"/>
              </a:rPr>
              <a:t>A</a:t>
            </a:r>
            <a:r>
              <a:rPr lang="zh-CN" altLang="zh-CN" sz="2000" dirty="0">
                <a:solidFill>
                  <a:schemeClr val="tx1"/>
                </a:solidFill>
                <a:latin typeface="微软雅黑" panose="020B0503020204020204" pitchFamily="34" charset="-122"/>
                <a:ea typeface="微软雅黑" panose="020B0503020204020204" pitchFamily="34" charset="-122"/>
                <a:sym typeface="+mn-ea"/>
              </a:rPr>
              <a:t>缴纳个人所得。</a:t>
            </a:r>
            <a:endParaRPr lang="zh-CN" altLang="zh-CN" sz="2000"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8593" name="Rectangle 2"/>
          <p:cNvSpPr>
            <a:spLocks noGrp="1" noChangeArrowheads="1"/>
          </p:cNvSpPr>
          <p:nvPr>
            <p:ph type="title"/>
          </p:nvPr>
        </p:nvSpPr>
        <p:spPr>
          <a:xfrm>
            <a:off x="683260" y="405130"/>
            <a:ext cx="7391400" cy="563563"/>
          </a:xfrm>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sz="3200">
                <a:sym typeface="+mn-ea"/>
              </a:rPr>
              <a:t>四、不得扣除项目</a:t>
            </a:r>
            <a:endParaRPr kumimoji="0" lang="zh-CN" altLang="en-US" sz="3200" b="1" i="0" u="none" strike="noStrike" cap="none" spc="0" normalizeH="0" baseline="0">
              <a:sym typeface="+mn-ea"/>
            </a:endParaRPr>
          </a:p>
        </p:txBody>
      </p:sp>
      <p:graphicFrame>
        <p:nvGraphicFramePr>
          <p:cNvPr id="3" name="表格 2"/>
          <p:cNvGraphicFramePr>
            <a:graphicFrameLocks noGrp="1"/>
          </p:cNvGraphicFramePr>
          <p:nvPr>
            <p:custDataLst>
              <p:tags r:id="rId1"/>
            </p:custDataLst>
          </p:nvPr>
        </p:nvGraphicFramePr>
        <p:xfrm>
          <a:off x="611188" y="1125220"/>
          <a:ext cx="7386955" cy="3535680"/>
        </p:xfrm>
        <a:graphic>
          <a:graphicData uri="http://schemas.openxmlformats.org/drawingml/2006/table">
            <a:tbl>
              <a:tblPr/>
              <a:tblGrid>
                <a:gridCol w="7386955"/>
              </a:tblGrid>
              <a:tr h="294614">
                <a:tc>
                  <a:txBody>
                    <a:bodyPr/>
                    <a:p>
                      <a:pPr>
                        <a:lnSpc>
                          <a:spcPct val="11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）向投资者支付的股息、红利等权益性投资收益款项 </a:t>
                      </a:r>
                      <a:endPar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94614">
                <a:tc>
                  <a:txBody>
                    <a:bodyPr/>
                    <a:p>
                      <a:pPr>
                        <a:lnSpc>
                          <a:spcPct val="11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）企业所得税税款 </a:t>
                      </a:r>
                      <a:endPar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94614">
                <a:tc>
                  <a:txBody>
                    <a:bodyPr/>
                    <a:p>
                      <a:pPr>
                        <a:lnSpc>
                          <a:spcPct val="11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3</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）税收滞纳金。具体是指纳税人违反税收法规，被税务机关处以的滞纳金 </a:t>
                      </a:r>
                      <a:endPar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589228">
                <a:tc>
                  <a:txBody>
                    <a:bodyPr/>
                    <a:p>
                      <a:pPr>
                        <a:lnSpc>
                          <a:spcPct val="11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4</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）罚金、罚款和被没收财物的损失。是指纳税人违反国家有关法律、法规规定，被有关部门处以的罚款，以及被司法机关处以的罚金和被没收财物 </a:t>
                      </a:r>
                      <a:endPar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94614">
                <a:tc>
                  <a:txBody>
                    <a:bodyPr/>
                    <a:p>
                      <a:pPr>
                        <a:lnSpc>
                          <a:spcPct val="11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5</a:t>
                      </a: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）超过规定标准的捐赠支出 </a:t>
                      </a:r>
                      <a:endPar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94614">
                <a:tc>
                  <a:txBody>
                    <a:bodyPr/>
                    <a:p>
                      <a:pPr>
                        <a:lnSpc>
                          <a:spcPct val="11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6</a:t>
                      </a: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）赞助支出。具体是指企业发生的与生产经营活动无关的各种非广告性质支出 </a:t>
                      </a:r>
                      <a:endPar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589228">
                <a:tc>
                  <a:txBody>
                    <a:bodyPr/>
                    <a:p>
                      <a:pPr>
                        <a:lnSpc>
                          <a:spcPct val="11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7</a:t>
                      </a: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）未经核定的准备金支出。具体是指不符合国务院财政、税务主管部门规定的各项资产减值准备、风险准备等准备金支出 </a:t>
                      </a:r>
                      <a:endPar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589228">
                <a:tc>
                  <a:txBody>
                    <a:bodyPr/>
                    <a:p>
                      <a:pPr>
                        <a:lnSpc>
                          <a:spcPct val="11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8</a:t>
                      </a:r>
                      <a:r>
                        <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）企业之间支付的管理费、企业内营业机构之间支付的租金和特许权使用费，以及非银行企业内营业机构之间支付的利息，不得扣除 </a:t>
                      </a:r>
                      <a:endParaRPr lang="zh-CN" sz="18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94614">
                <a:tc>
                  <a:txBody>
                    <a:bodyPr/>
                    <a:p>
                      <a:pPr>
                        <a:lnSpc>
                          <a:spcPct val="11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9</a:t>
                      </a:r>
                      <a:r>
                        <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）与取得收入无关的其他支出 </a:t>
                      </a:r>
                      <a:endParaRPr lang="zh-CN" sz="18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405130"/>
            <a:ext cx="7595870" cy="4318000"/>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【考题</a:t>
              </a:r>
              <a:r>
                <a:rPr lang="en-US"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en-US" sz="2000" dirty="0">
                  <a:solidFill>
                    <a:srgbClr val="FF0000"/>
                  </a:solidFill>
                  <a:latin typeface="微软雅黑" panose="020B0503020204020204" pitchFamily="34" charset="-122"/>
                  <a:ea typeface="微软雅黑" panose="020B0503020204020204" pitchFamily="34" charset="-122"/>
                  <a:sym typeface="+mn-ea"/>
                </a:rPr>
                <a:t>多</a:t>
              </a:r>
              <a:r>
                <a:rPr lang="zh-CN" sz="2000" dirty="0">
                  <a:solidFill>
                    <a:srgbClr val="FF0000"/>
                  </a:solidFill>
                  <a:latin typeface="微软雅黑" panose="020B0503020204020204" pitchFamily="34" charset="-122"/>
                  <a:ea typeface="微软雅黑" panose="020B0503020204020204" pitchFamily="34" charset="-122"/>
                  <a:sym typeface="+mn-ea"/>
                </a:rPr>
                <a:t>选</a:t>
              </a:r>
              <a:r>
                <a:rPr lang="zh-CN" altLang="zh-CN" sz="2000" dirty="0">
                  <a:solidFill>
                    <a:srgbClr val="FF0000"/>
                  </a:solidFill>
                  <a:latin typeface="微软雅黑" panose="020B0503020204020204" pitchFamily="34" charset="-122"/>
                  <a:ea typeface="微软雅黑" panose="020B0503020204020204" pitchFamily="34" charset="-122"/>
                  <a:sym typeface="+mn-ea"/>
                </a:rPr>
                <a:t>题】</a:t>
              </a:r>
              <a:r>
                <a:rPr lang="zh-CN" altLang="zh-CN" sz="2000" dirty="0">
                  <a:latin typeface="微软雅黑" panose="020B0503020204020204" pitchFamily="34" charset="-122"/>
                  <a:ea typeface="微软雅黑" panose="020B0503020204020204" pitchFamily="34" charset="-122"/>
                  <a:sym typeface="+mn-ea"/>
                </a:rPr>
                <a:t>根据企业所得税法律制度的规定，下列各项中，在计算企业所得税应纳税所得额时，不得扣除的有（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罚金        </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诉讼费用       </a:t>
              </a: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罚款       </a:t>
              </a: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税收滞纳金</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28040" y="4293235"/>
            <a:ext cx="8083550" cy="1529715"/>
          </a:xfrm>
          <a:prstGeom prst="rect">
            <a:avLst/>
          </a:prstGeom>
          <a:noFill/>
        </p:spPr>
        <p:txBody>
          <a:bodyPr wrap="square" rtlCol="0" anchor="t">
            <a:no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a:t>
            </a:r>
            <a:r>
              <a:rPr lang="en-US" altLang="zh-CN" sz="1800" dirty="0">
                <a:solidFill>
                  <a:srgbClr val="FF0000"/>
                </a:solidFill>
                <a:latin typeface="微软雅黑" panose="020B0503020204020204" pitchFamily="34" charset="-122"/>
                <a:ea typeface="微软雅黑" panose="020B0503020204020204" pitchFamily="34" charset="-122"/>
                <a:sym typeface="+mn-ea"/>
              </a:rPr>
              <a:t>CD</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defTabSz="685800">
              <a:lnSpc>
                <a:spcPct val="150000"/>
              </a:lnSpc>
              <a:spcBef>
                <a:spcPct val="0"/>
              </a:spcBef>
              <a:buClrTx/>
              <a:buSzTx/>
            </a:pPr>
            <a:endParaRPr lang="zh-CN" altLang="en-US" sz="1800" kern="1200" dirty="0">
              <a:solidFill>
                <a:schemeClr val="tx1"/>
              </a:solidFill>
              <a:latin typeface="Nexa Light" pitchFamily="50" charset="0"/>
              <a:ea typeface="华康少女文字W5(P)" pitchFamily="82"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9073" name="标题 1"/>
          <p:cNvSpPr>
            <a:spLocks noGrp="1"/>
          </p:cNvSpPr>
          <p:nvPr>
            <p:ph type="title"/>
          </p:nvPr>
        </p:nvSpPr>
        <p:spPr>
          <a:xfrm>
            <a:off x="611505" y="260668"/>
            <a:ext cx="7391400" cy="563562"/>
          </a:xfrm>
        </p:spPr>
        <p:txBody>
          <a:bodyPr wrap="square" lIns="91440" tIns="45720" rIns="91440" bIns="45720" anchor="ctr" anchorCtr="0"/>
          <a:p>
            <a:pPr algn="ctr"/>
            <a:r>
              <a:rPr lang="zh-CN" altLang="en-US" sz="3200"/>
              <a:t>五、亏损弥补</a:t>
            </a:r>
            <a:endParaRPr lang="zh-CN" altLang="en-US" sz="3200"/>
          </a:p>
        </p:txBody>
      </p:sp>
      <p:sp>
        <p:nvSpPr>
          <p:cNvPr id="259074" name="内容占位符 2"/>
          <p:cNvSpPr>
            <a:spLocks noGrp="1"/>
          </p:cNvSpPr>
          <p:nvPr>
            <p:ph idx="1"/>
          </p:nvPr>
        </p:nvSpPr>
        <p:spPr>
          <a:xfrm>
            <a:off x="457200" y="824230"/>
            <a:ext cx="8229600" cy="3091180"/>
          </a:xfrm>
        </p:spPr>
        <p:txBody>
          <a:bodyPr anchor="t" anchorCtr="0"/>
          <a:p>
            <a:pPr indent="466725" defTabSz="685800">
              <a:lnSpc>
                <a:spcPct val="120000"/>
              </a:lnSpc>
              <a:spcBef>
                <a:spcPts val="0"/>
              </a:spcBef>
              <a:spcAft>
                <a:spcPts val="0"/>
              </a:spcAft>
              <a:buClrTx/>
              <a:buSzTx/>
            </a:pPr>
            <a:r>
              <a:rPr lang="en-US" altLang="zh-CN" sz="2000" kern="1200" dirty="0">
                <a:latin typeface="微软雅黑" panose="020B0503020204020204" pitchFamily="34" charset="-122"/>
                <a:ea typeface="微软雅黑" panose="020B0503020204020204" pitchFamily="34" charset="-122"/>
                <a:sym typeface="+mn-ea"/>
              </a:rPr>
              <a:t>1.</a:t>
            </a:r>
            <a:r>
              <a:rPr lang="zh-CN" altLang="zh-CN" sz="2000" kern="1200" dirty="0">
                <a:latin typeface="微软雅黑" panose="020B0503020204020204" pitchFamily="34" charset="-122"/>
                <a:ea typeface="微软雅黑" panose="020B0503020204020204" pitchFamily="34" charset="-122"/>
                <a:sym typeface="+mn-ea"/>
              </a:rPr>
              <a:t>亏损</a:t>
            </a:r>
            <a:r>
              <a:rPr lang="zh-CN" altLang="zh-CN" sz="2000" kern="1200" dirty="0">
                <a:solidFill>
                  <a:srgbClr val="FFC000"/>
                </a:solidFill>
                <a:latin typeface="微软雅黑" panose="020B0503020204020204" pitchFamily="34" charset="-122"/>
                <a:ea typeface="微软雅黑" panose="020B0503020204020204" pitchFamily="34" charset="-122"/>
                <a:sym typeface="+mn-ea"/>
              </a:rPr>
              <a:t>不是企业财务报表中的亏损额</a:t>
            </a:r>
            <a:r>
              <a:rPr lang="zh-CN" altLang="zh-CN" sz="2000" kern="1200" dirty="0">
                <a:latin typeface="微软雅黑" panose="020B0503020204020204" pitchFamily="34" charset="-122"/>
                <a:ea typeface="微软雅黑" panose="020B0503020204020204" pitchFamily="34" charset="-122"/>
                <a:sym typeface="+mn-ea"/>
              </a:rPr>
              <a:t>，是指企业将每一个纳税年度的收入总额减除不征税收入、免税收入和各项扣除后小于零的数额。</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kern="1200" dirty="0">
                <a:latin typeface="微软雅黑" panose="020B0503020204020204" pitchFamily="34" charset="-122"/>
                <a:ea typeface="微软雅黑" panose="020B0503020204020204" pitchFamily="34" charset="-122"/>
                <a:sym typeface="+mn-ea"/>
              </a:rPr>
              <a:t>2.</a:t>
            </a:r>
            <a:r>
              <a:rPr lang="zh-CN" altLang="zh-CN" sz="2000" kern="1200" dirty="0">
                <a:latin typeface="微软雅黑" panose="020B0503020204020204" pitchFamily="34" charset="-122"/>
                <a:ea typeface="微软雅黑" panose="020B0503020204020204" pitchFamily="34" charset="-122"/>
                <a:sym typeface="+mn-ea"/>
              </a:rPr>
              <a:t>企业某一纳税年度发生的亏损可以用下一年度的所得弥补，下一年度的所得不足以弥补的，可以逐年延续弥补，但最长不得超过</a:t>
            </a:r>
            <a:r>
              <a:rPr lang="en-US" altLang="zh-CN" sz="2000" kern="1200" dirty="0">
                <a:latin typeface="微软雅黑" panose="020B0503020204020204" pitchFamily="34" charset="-122"/>
                <a:ea typeface="微软雅黑" panose="020B0503020204020204" pitchFamily="34" charset="-122"/>
                <a:sym typeface="+mn-ea"/>
              </a:rPr>
              <a:t>5</a:t>
            </a:r>
            <a:r>
              <a:rPr lang="zh-CN" altLang="zh-CN" sz="2000" kern="1200" dirty="0">
                <a:latin typeface="微软雅黑" panose="020B0503020204020204" pitchFamily="34" charset="-122"/>
                <a:ea typeface="微软雅黑" panose="020B0503020204020204" pitchFamily="34" charset="-122"/>
                <a:sym typeface="+mn-ea"/>
              </a:rPr>
              <a:t>年。</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kern="1200" dirty="0">
                <a:latin typeface="微软雅黑" panose="020B0503020204020204" pitchFamily="34" charset="-122"/>
                <a:ea typeface="微软雅黑" panose="020B0503020204020204" pitchFamily="34" charset="-122"/>
                <a:sym typeface="+mn-ea"/>
              </a:rPr>
              <a:t>3.</a:t>
            </a:r>
            <a:r>
              <a:rPr lang="zh-CN" altLang="zh-CN" sz="2000" kern="1200" dirty="0">
                <a:latin typeface="微软雅黑" panose="020B0503020204020204" pitchFamily="34" charset="-122"/>
                <a:ea typeface="微软雅黑" panose="020B0503020204020204" pitchFamily="34" charset="-122"/>
                <a:sym typeface="+mn-ea"/>
              </a:rPr>
              <a:t>企业在汇总计算缴纳企业所得税时，其境外营业机构的亏损不得抵减境内营业机构的盈利。</a:t>
            </a:r>
            <a:endParaRPr lang="zh-CN" altLang="en-US" sz="2000"/>
          </a:p>
        </p:txBody>
      </p:sp>
      <p:grpSp>
        <p:nvGrpSpPr>
          <p:cNvPr id="4" name="组合 3" descr="7b0a202020202274657874626f78223a2022220a7d0a"/>
          <p:cNvGrpSpPr/>
          <p:nvPr/>
        </p:nvGrpSpPr>
        <p:grpSpPr>
          <a:xfrm>
            <a:off x="899160" y="3813810"/>
            <a:ext cx="7595870" cy="2618105"/>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ts val="2600"/>
                </a:lnSpc>
                <a:spcBef>
                  <a:spcPct val="0"/>
                </a:spcBef>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【延伸思考】</a:t>
              </a:r>
              <a:r>
                <a:rPr lang="zh-CN" altLang="zh-CN" sz="2000" dirty="0">
                  <a:latin typeface="微软雅黑" panose="020B0503020204020204" pitchFamily="34" charset="-122"/>
                  <a:ea typeface="微软雅黑" panose="020B0503020204020204" pitchFamily="34" charset="-122"/>
                  <a:sym typeface="+mn-ea"/>
                </a:rPr>
                <a:t>连续亏损如何弥补？</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ts val="2600"/>
                </a:lnSpc>
                <a:spcBef>
                  <a:spcPct val="0"/>
                </a:spcBef>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【答案】</a:t>
              </a:r>
              <a:r>
                <a:rPr lang="zh-CN" altLang="zh-CN" sz="2000" dirty="0">
                  <a:latin typeface="微软雅黑" panose="020B0503020204020204" pitchFamily="34" charset="-122"/>
                  <a:ea typeface="微软雅黑" panose="020B0503020204020204" pitchFamily="34" charset="-122"/>
                  <a:sym typeface="+mn-ea"/>
                </a:rPr>
                <a:t>亏损弥补原则是：先亏先补，从亏损次年连续计算补亏年度，最长补亏年度不超过</a:t>
              </a:r>
              <a:r>
                <a:rPr lang="en-US" altLang="zh-CN" sz="2000" dirty="0">
                  <a:latin typeface="微软雅黑" panose="020B0503020204020204" pitchFamily="34" charset="-122"/>
                  <a:sym typeface="+mn-ea"/>
                </a:rPr>
                <a:t>5</a:t>
              </a:r>
              <a:r>
                <a:rPr lang="zh-CN" altLang="zh-CN" sz="2000" dirty="0">
                  <a:latin typeface="微软雅黑" panose="020B0503020204020204" pitchFamily="34" charset="-122"/>
                  <a:ea typeface="微软雅黑" panose="020B0503020204020204" pitchFamily="34" charset="-122"/>
                  <a:sym typeface="+mn-ea"/>
                </a:rPr>
                <a:t>年，超过</a:t>
              </a:r>
              <a:r>
                <a:rPr lang="en-US" altLang="zh-CN" sz="2000" dirty="0">
                  <a:latin typeface="微软雅黑" panose="020B0503020204020204" pitchFamily="34" charset="-122"/>
                  <a:sym typeface="+mn-ea"/>
                </a:rPr>
                <a:t>5</a:t>
              </a:r>
              <a:r>
                <a:rPr lang="zh-CN" altLang="zh-CN" sz="2000" dirty="0">
                  <a:latin typeface="微软雅黑" panose="020B0503020204020204" pitchFamily="34" charset="-122"/>
                  <a:ea typeface="微软雅黑" panose="020B0503020204020204" pitchFamily="34" charset="-122"/>
                  <a:sym typeface="+mn-ea"/>
                </a:rPr>
                <a:t>年仍未弥补完的税前不再予以弥补。</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ts val="26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0098" name="Rectangle 3"/>
          <p:cNvSpPr>
            <a:spLocks noGrp="1"/>
          </p:cNvSpPr>
          <p:nvPr>
            <p:ph idx="1"/>
          </p:nvPr>
        </p:nvSpPr>
        <p:spPr>
          <a:xfrm>
            <a:off x="394970" y="981075"/>
            <a:ext cx="7977505" cy="3746500"/>
          </a:xfrm>
          <a:ln>
            <a:solidFill>
              <a:schemeClr val="accent1"/>
            </a:solidFill>
          </a:ln>
        </p:spPr>
        <p:txBody>
          <a:bodyPr wrap="square" lIns="91440" tIns="45720" rIns="91440" bIns="45720" anchor="t" anchorCtr="0"/>
          <a:p>
            <a:pPr indent="466725" defTabSz="685800">
              <a:lnSpc>
                <a:spcPct val="150000"/>
              </a:lnSpc>
              <a:spcBef>
                <a:spcPct val="0"/>
              </a:spcBef>
              <a:buClrTx/>
              <a:buSzTx/>
            </a:pPr>
            <a:r>
              <a:rPr lang="en-US" altLang="zh-CN" kern="1200" dirty="0">
                <a:latin typeface="微软雅黑" panose="020B0503020204020204" pitchFamily="34" charset="-122"/>
                <a:ea typeface="微软雅黑" panose="020B0503020204020204" pitchFamily="34" charset="-122"/>
                <a:sym typeface="+mn-ea"/>
              </a:rPr>
              <a:t>4.</a:t>
            </a:r>
            <a:r>
              <a:rPr lang="zh-CN" altLang="zh-CN" kern="1200" dirty="0">
                <a:latin typeface="微软雅黑" panose="020B0503020204020204" pitchFamily="34" charset="-122"/>
                <a:ea typeface="微软雅黑" panose="020B0503020204020204" pitchFamily="34" charset="-122"/>
                <a:sym typeface="+mn-ea"/>
              </a:rPr>
              <a:t>自</a:t>
            </a:r>
            <a:r>
              <a:rPr lang="en-US" altLang="zh-CN" kern="1200" dirty="0">
                <a:latin typeface="微软雅黑" panose="020B0503020204020204" pitchFamily="34" charset="-122"/>
                <a:ea typeface="微软雅黑" panose="020B0503020204020204" pitchFamily="34" charset="-122"/>
                <a:sym typeface="+mn-ea"/>
              </a:rPr>
              <a:t>2018</a:t>
            </a:r>
            <a:r>
              <a:rPr lang="zh-CN" altLang="zh-CN" kern="1200" dirty="0">
                <a:latin typeface="微软雅黑" panose="020B0503020204020204" pitchFamily="34" charset="-122"/>
                <a:ea typeface="微软雅黑" panose="020B0503020204020204" pitchFamily="34" charset="-122"/>
                <a:sym typeface="+mn-ea"/>
              </a:rPr>
              <a:t>年</a:t>
            </a:r>
            <a:r>
              <a:rPr lang="en-US" altLang="zh-CN" kern="1200" dirty="0">
                <a:latin typeface="微软雅黑" panose="020B0503020204020204" pitchFamily="34" charset="-122"/>
                <a:ea typeface="微软雅黑" panose="020B0503020204020204" pitchFamily="34" charset="-122"/>
                <a:sym typeface="+mn-ea"/>
              </a:rPr>
              <a:t>1</a:t>
            </a:r>
            <a:r>
              <a:rPr lang="zh-CN" altLang="zh-CN" kern="1200" dirty="0">
                <a:latin typeface="微软雅黑" panose="020B0503020204020204" pitchFamily="34" charset="-122"/>
                <a:ea typeface="微软雅黑" panose="020B0503020204020204" pitchFamily="34" charset="-122"/>
                <a:sym typeface="+mn-ea"/>
              </a:rPr>
              <a:t>月</a:t>
            </a:r>
            <a:r>
              <a:rPr lang="en-US" altLang="zh-CN" kern="1200" dirty="0">
                <a:latin typeface="微软雅黑" panose="020B0503020204020204" pitchFamily="34" charset="-122"/>
                <a:ea typeface="微软雅黑" panose="020B0503020204020204" pitchFamily="34" charset="-122"/>
                <a:sym typeface="+mn-ea"/>
              </a:rPr>
              <a:t>1</a:t>
            </a:r>
            <a:r>
              <a:rPr lang="zh-CN" altLang="zh-CN" kern="1200" dirty="0">
                <a:latin typeface="微软雅黑" panose="020B0503020204020204" pitchFamily="34" charset="-122"/>
                <a:ea typeface="微软雅黑" panose="020B0503020204020204" pitchFamily="34" charset="-122"/>
                <a:sym typeface="+mn-ea"/>
              </a:rPr>
              <a:t>日起，当年具备高新技术企业或科技型中小企业资格的企业，其具备资格年度之前</a:t>
            </a:r>
            <a:r>
              <a:rPr lang="en-US" altLang="zh-CN" kern="1200" dirty="0">
                <a:latin typeface="微软雅黑" panose="020B0503020204020204" pitchFamily="34" charset="-122"/>
                <a:ea typeface="微软雅黑" panose="020B0503020204020204" pitchFamily="34" charset="-122"/>
                <a:sym typeface="+mn-ea"/>
              </a:rPr>
              <a:t>5</a:t>
            </a:r>
            <a:r>
              <a:rPr lang="zh-CN" altLang="zh-CN" kern="1200" dirty="0">
                <a:latin typeface="微软雅黑" panose="020B0503020204020204" pitchFamily="34" charset="-122"/>
                <a:ea typeface="微软雅黑" panose="020B0503020204020204" pitchFamily="34" charset="-122"/>
                <a:sym typeface="+mn-ea"/>
              </a:rPr>
              <a:t>个年度发生的尚未弥补完的亏损，准予结转以后年度弥补，最长结转年限由</a:t>
            </a:r>
            <a:r>
              <a:rPr lang="en-US" altLang="zh-CN" kern="1200" dirty="0">
                <a:latin typeface="微软雅黑" panose="020B0503020204020204" pitchFamily="34" charset="-122"/>
                <a:ea typeface="微软雅黑" panose="020B0503020204020204" pitchFamily="34" charset="-122"/>
                <a:sym typeface="+mn-ea"/>
              </a:rPr>
              <a:t>5</a:t>
            </a:r>
            <a:r>
              <a:rPr lang="zh-CN" altLang="zh-CN" kern="1200" dirty="0">
                <a:latin typeface="微软雅黑" panose="020B0503020204020204" pitchFamily="34" charset="-122"/>
                <a:ea typeface="微软雅黑" panose="020B0503020204020204" pitchFamily="34" charset="-122"/>
                <a:sym typeface="+mn-ea"/>
              </a:rPr>
              <a:t>年延长至</a:t>
            </a:r>
            <a:r>
              <a:rPr lang="en-US" altLang="zh-CN" kern="1200" dirty="0">
                <a:latin typeface="微软雅黑" panose="020B0503020204020204" pitchFamily="34" charset="-122"/>
                <a:ea typeface="微软雅黑" panose="020B0503020204020204" pitchFamily="34" charset="-122"/>
                <a:sym typeface="+mn-ea"/>
              </a:rPr>
              <a:t>10</a:t>
            </a:r>
            <a:r>
              <a:rPr lang="zh-CN" altLang="zh-CN" kern="1200" dirty="0">
                <a:latin typeface="微软雅黑" panose="020B0503020204020204" pitchFamily="34" charset="-122"/>
                <a:ea typeface="微软雅黑" panose="020B0503020204020204" pitchFamily="34" charset="-122"/>
                <a:sym typeface="+mn-ea"/>
              </a:rPr>
              <a:t>年。</a:t>
            </a:r>
            <a:endParaRPr lang="zh-CN" altLang="en-US" sz="2400"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1122" name="Rectangle 3"/>
          <p:cNvSpPr>
            <a:spLocks noGrp="1"/>
          </p:cNvSpPr>
          <p:nvPr>
            <p:ph idx="1"/>
          </p:nvPr>
        </p:nvSpPr>
        <p:spPr>
          <a:xfrm>
            <a:off x="0" y="908050"/>
            <a:ext cx="9144000" cy="3653790"/>
          </a:xfrm>
        </p:spPr>
        <p:txBody>
          <a:bodyPr wrap="square" lIns="91440" tIns="45720" rIns="91440" bIns="45720" anchor="t" anchorCtr="0"/>
          <a:p>
            <a:pPr indent="466725" defTabSz="685800">
              <a:lnSpc>
                <a:spcPct val="120000"/>
              </a:lnSpc>
              <a:spcBef>
                <a:spcPts val="0"/>
              </a:spcBef>
              <a:spcAft>
                <a:spcPts val="0"/>
              </a:spcAft>
              <a:buClrTx/>
              <a:buSzTx/>
            </a:pPr>
            <a:r>
              <a:rPr lang="zh-CN" altLang="zh-CN" sz="2000" kern="1200" dirty="0">
                <a:solidFill>
                  <a:srgbClr val="FF0000"/>
                </a:solidFill>
                <a:latin typeface="微软雅黑" panose="020B0503020204020204" pitchFamily="34" charset="-122"/>
                <a:ea typeface="微软雅黑" panose="020B0503020204020204" pitchFamily="34" charset="-122"/>
                <a:sym typeface="+mn-ea"/>
              </a:rPr>
              <a:t>【例·单选题】</a:t>
            </a:r>
            <a:r>
              <a:rPr lang="zh-CN" altLang="zh-CN" sz="2000" kern="1200" dirty="0">
                <a:latin typeface="微软雅黑" panose="020B0503020204020204" pitchFamily="34" charset="-122"/>
                <a:ea typeface="微软雅黑" panose="020B0503020204020204" pitchFamily="34" charset="-122"/>
                <a:sym typeface="+mn-ea"/>
              </a:rPr>
              <a:t>甲居民企业</a:t>
            </a:r>
            <a:r>
              <a:rPr lang="en-US" altLang="zh-CN" sz="2000" kern="1200" dirty="0">
                <a:latin typeface="微软雅黑" panose="020B0503020204020204" pitchFamily="34" charset="-122"/>
                <a:ea typeface="微软雅黑" panose="020B0503020204020204" pitchFamily="34" charset="-122"/>
                <a:sym typeface="+mn-ea"/>
              </a:rPr>
              <a:t>2018</a:t>
            </a:r>
            <a:r>
              <a:rPr lang="zh-CN" altLang="zh-CN" sz="2000" kern="1200" dirty="0">
                <a:latin typeface="微软雅黑" panose="020B0503020204020204" pitchFamily="34" charset="-122"/>
                <a:ea typeface="微软雅黑" panose="020B0503020204020204" pitchFamily="34" charset="-122"/>
                <a:sym typeface="+mn-ea"/>
              </a:rPr>
              <a:t>年设立，</a:t>
            </a:r>
            <a:r>
              <a:rPr lang="en-US" altLang="zh-CN" sz="2000" kern="1200" dirty="0">
                <a:latin typeface="微软雅黑" panose="020B0503020204020204" pitchFamily="34" charset="-122"/>
                <a:ea typeface="微软雅黑" panose="020B0503020204020204" pitchFamily="34" charset="-122"/>
                <a:sym typeface="+mn-ea"/>
              </a:rPr>
              <a:t>2018</a:t>
            </a:r>
            <a:r>
              <a:rPr lang="zh-CN" altLang="zh-CN" sz="2000" kern="1200" dirty="0">
                <a:latin typeface="微软雅黑" panose="020B0503020204020204" pitchFamily="34" charset="-122"/>
                <a:ea typeface="微软雅黑" panose="020B0503020204020204" pitchFamily="34" charset="-122"/>
                <a:sym typeface="+mn-ea"/>
              </a:rPr>
              <a:t>－</a:t>
            </a:r>
            <a:r>
              <a:rPr lang="en-US" altLang="zh-CN" sz="2000" kern="1200" dirty="0">
                <a:latin typeface="微软雅黑" panose="020B0503020204020204" pitchFamily="34" charset="-122"/>
                <a:ea typeface="微软雅黑" panose="020B0503020204020204" pitchFamily="34" charset="-122"/>
                <a:sym typeface="+mn-ea"/>
              </a:rPr>
              <a:t>2022</a:t>
            </a:r>
            <a:r>
              <a:rPr lang="zh-CN" altLang="zh-CN" sz="2000" kern="1200" dirty="0">
                <a:latin typeface="微软雅黑" panose="020B0503020204020204" pitchFamily="34" charset="-122"/>
                <a:ea typeface="微软雅黑" panose="020B0503020204020204" pitchFamily="34" charset="-122"/>
                <a:sym typeface="+mn-ea"/>
              </a:rPr>
              <a:t>年未弥补亏损前的所得情况如下：</a:t>
            </a:r>
            <a:endParaRPr lang="zh-CN" altLang="zh-CN" sz="200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endParaRPr lang="zh-CN" altLang="en-US" sz="2000" dirty="0"/>
          </a:p>
          <a:p>
            <a:pPr indent="466725" defTabSz="685800">
              <a:lnSpc>
                <a:spcPct val="120000"/>
              </a:lnSpc>
              <a:spcBef>
                <a:spcPts val="0"/>
              </a:spcBef>
              <a:spcAft>
                <a:spcPts val="0"/>
              </a:spcAft>
              <a:buClrTx/>
              <a:buSzTx/>
            </a:pPr>
            <a:endParaRPr lang="zh-CN" altLang="en-US" sz="2000" dirty="0"/>
          </a:p>
          <a:p>
            <a:pPr indent="466725" defTabSz="685800">
              <a:lnSpc>
                <a:spcPct val="120000"/>
              </a:lnSpc>
              <a:spcBef>
                <a:spcPts val="0"/>
              </a:spcBef>
              <a:spcAft>
                <a:spcPts val="0"/>
              </a:spcAft>
              <a:buClrTx/>
              <a:buSzTx/>
            </a:pPr>
            <a:endParaRPr lang="zh-CN" altLang="en-US" sz="2000" dirty="0"/>
          </a:p>
          <a:p>
            <a:pPr indent="466725" defTabSz="685800">
              <a:lnSpc>
                <a:spcPct val="120000"/>
              </a:lnSpc>
              <a:spcBef>
                <a:spcPts val="0"/>
              </a:spcBef>
              <a:spcAft>
                <a:spcPts val="0"/>
              </a:spcAft>
              <a:buClrTx/>
              <a:buSzTx/>
            </a:pPr>
            <a:endParaRPr lang="zh-CN" altLang="en-US" sz="2000" dirty="0"/>
          </a:p>
          <a:p>
            <a:pPr indent="466725" defTabSz="685800">
              <a:spcBef>
                <a:spcPct val="0"/>
              </a:spcBef>
              <a:buClrTx/>
              <a:buSzTx/>
            </a:pPr>
            <a:r>
              <a:rPr lang="zh-CN" altLang="zh-CN" sz="2000" kern="1200" dirty="0">
                <a:latin typeface="微软雅黑" panose="020B0503020204020204" pitchFamily="34" charset="-122"/>
                <a:ea typeface="微软雅黑" panose="020B0503020204020204" pitchFamily="34" charset="-122"/>
                <a:sym typeface="+mn-ea"/>
              </a:rPr>
              <a:t>假设无其他纳税调整项目，甲居民企业</a:t>
            </a:r>
            <a:r>
              <a:rPr lang="en-US" altLang="zh-CN" sz="2000" kern="1200" dirty="0">
                <a:latin typeface="微软雅黑" panose="020B0503020204020204" pitchFamily="34" charset="-122"/>
                <a:ea typeface="微软雅黑" panose="020B0503020204020204" pitchFamily="34" charset="-122"/>
                <a:sym typeface="+mn-ea"/>
              </a:rPr>
              <a:t>2022</a:t>
            </a:r>
            <a:r>
              <a:rPr lang="zh-CN" altLang="zh-CN" sz="2000" kern="1200" dirty="0">
                <a:latin typeface="微软雅黑" panose="020B0503020204020204" pitchFamily="34" charset="-122"/>
                <a:ea typeface="微软雅黑" panose="020B0503020204020204" pitchFamily="34" charset="-122"/>
                <a:sym typeface="+mn-ea"/>
              </a:rPr>
              <a:t>年度企业所得税应纳税所得额为（　）。</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sz="2000" kern="1200" dirty="0">
                <a:latin typeface="微软雅黑" panose="020B0503020204020204" pitchFamily="34" charset="-122"/>
                <a:ea typeface="微软雅黑" panose="020B0503020204020204" pitchFamily="34" charset="-122"/>
                <a:sym typeface="+mn-ea"/>
              </a:rPr>
              <a:t>A.200</a:t>
            </a:r>
            <a:r>
              <a:rPr lang="zh-CN" altLang="zh-CN" sz="2000" kern="1200" dirty="0">
                <a:latin typeface="微软雅黑" panose="020B0503020204020204" pitchFamily="34" charset="-122"/>
                <a:ea typeface="微软雅黑" panose="020B0503020204020204" pitchFamily="34" charset="-122"/>
                <a:sym typeface="+mn-ea"/>
              </a:rPr>
              <a:t>万元    </a:t>
            </a:r>
            <a:r>
              <a:rPr lang="en-US" altLang="zh-CN" sz="2000" kern="1200" dirty="0">
                <a:latin typeface="微软雅黑" panose="020B0503020204020204" pitchFamily="34" charset="-122"/>
                <a:ea typeface="微软雅黑" panose="020B0503020204020204" pitchFamily="34" charset="-122"/>
                <a:sym typeface="+mn-ea"/>
              </a:rPr>
              <a:t>B.160</a:t>
            </a:r>
            <a:r>
              <a:rPr lang="zh-CN" altLang="zh-CN" sz="2000" kern="1200" dirty="0">
                <a:latin typeface="微软雅黑" panose="020B0503020204020204" pitchFamily="34" charset="-122"/>
                <a:ea typeface="微软雅黑" panose="020B0503020204020204" pitchFamily="34" charset="-122"/>
                <a:sym typeface="+mn-ea"/>
              </a:rPr>
              <a:t>万元     </a:t>
            </a:r>
            <a:r>
              <a:rPr lang="en-US" altLang="zh-CN" sz="2000" kern="1200" dirty="0">
                <a:latin typeface="微软雅黑" panose="020B0503020204020204" pitchFamily="34" charset="-122"/>
                <a:ea typeface="微软雅黑" panose="020B0503020204020204" pitchFamily="34" charset="-122"/>
                <a:sym typeface="+mn-ea"/>
              </a:rPr>
              <a:t>C.210</a:t>
            </a:r>
            <a:r>
              <a:rPr lang="zh-CN" altLang="zh-CN" sz="2000" kern="1200" dirty="0">
                <a:latin typeface="微软雅黑" panose="020B0503020204020204" pitchFamily="34" charset="-122"/>
                <a:ea typeface="微软雅黑" panose="020B0503020204020204" pitchFamily="34" charset="-122"/>
                <a:sym typeface="+mn-ea"/>
              </a:rPr>
              <a:t>万元   </a:t>
            </a:r>
            <a:r>
              <a:rPr lang="en-US" altLang="zh-CN" sz="2000" kern="1200" dirty="0">
                <a:latin typeface="微软雅黑" panose="020B0503020204020204" pitchFamily="34" charset="-122"/>
                <a:ea typeface="微软雅黑" panose="020B0503020204020204" pitchFamily="34" charset="-122"/>
                <a:sym typeface="+mn-ea"/>
              </a:rPr>
              <a:t>D.260</a:t>
            </a:r>
            <a:r>
              <a:rPr lang="zh-CN" altLang="zh-CN" sz="2000" kern="1200" dirty="0">
                <a:latin typeface="微软雅黑" panose="020B0503020204020204" pitchFamily="34" charset="-122"/>
                <a:ea typeface="微软雅黑" panose="020B0503020204020204" pitchFamily="34" charset="-122"/>
                <a:sym typeface="+mn-ea"/>
              </a:rPr>
              <a:t>万元</a:t>
            </a:r>
            <a:endParaRPr lang="zh-CN" altLang="en-US" sz="2000" dirty="0"/>
          </a:p>
        </p:txBody>
      </p:sp>
      <p:graphicFrame>
        <p:nvGraphicFramePr>
          <p:cNvPr id="3" name="表格 2"/>
          <p:cNvGraphicFramePr>
            <a:graphicFrameLocks noGrp="1"/>
          </p:cNvGraphicFramePr>
          <p:nvPr>
            <p:custDataLst>
              <p:tags r:id="rId1"/>
            </p:custDataLst>
          </p:nvPr>
        </p:nvGraphicFramePr>
        <p:xfrm>
          <a:off x="899478" y="1772920"/>
          <a:ext cx="6446838" cy="1306513"/>
        </p:xfrm>
        <a:graphic>
          <a:graphicData uri="http://schemas.openxmlformats.org/drawingml/2006/table">
            <a:tbl>
              <a:tblPr/>
              <a:tblGrid>
                <a:gridCol w="2097440"/>
                <a:gridCol w="796087"/>
                <a:gridCol w="888327"/>
                <a:gridCol w="888327"/>
                <a:gridCol w="888327"/>
                <a:gridCol w="888327"/>
              </a:tblGrid>
              <a:tr h="365760">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年份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2018</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年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2019</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年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2020</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年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2021</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年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2022</a:t>
                      </a: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年 </a:t>
                      </a:r>
                      <a:endPar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940594">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未弥补亏损前的</a:t>
                      </a:r>
                      <a:r>
                        <a:rPr lang="zh-CN" sz="1600" b="1" kern="100" dirty="0" smtClean="0">
                          <a:solidFill>
                            <a:schemeClr val="tx1"/>
                          </a:solidFill>
                          <a:latin typeface="微软雅黑" panose="020B0503020204020204" pitchFamily="34" charset="-122"/>
                          <a:ea typeface="微软雅黑" panose="020B0503020204020204" pitchFamily="34" charset="-122"/>
                          <a:cs typeface="宋体" panose="02010600030101010101" pitchFamily="2" charset="-122"/>
                        </a:rPr>
                        <a:t>所得</a:t>
                      </a:r>
                      <a:endParaRPr lang="en-US" altLang="zh-CN" sz="1600" b="1" kern="100" dirty="0" smtClean="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algn="ctr">
                        <a:lnSpc>
                          <a:spcPct val="150000"/>
                        </a:lnSpc>
                        <a:spcAft>
                          <a:spcPts val="0"/>
                        </a:spcAft>
                      </a:pPr>
                      <a:r>
                        <a:rPr lang="zh-CN" sz="1600" b="1" kern="100" dirty="0" smtClean="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单位：万元）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20 </a:t>
                      </a:r>
                      <a:endPar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100 </a:t>
                      </a:r>
                      <a:endPar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220 </a:t>
                      </a:r>
                      <a:endPar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rPr>
                        <a:t>180 </a:t>
                      </a:r>
                      <a:endParaRPr lang="en-US" sz="1600" b="1" kern="1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200 </a:t>
                      </a:r>
                      <a:endPar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
        <p:nvSpPr>
          <p:cNvPr id="2" name="文本框 1"/>
          <p:cNvSpPr txBox="1"/>
          <p:nvPr/>
        </p:nvSpPr>
        <p:spPr>
          <a:xfrm>
            <a:off x="862965" y="4364990"/>
            <a:ext cx="6997065" cy="1886585"/>
          </a:xfrm>
          <a:prstGeom prst="rect">
            <a:avLst/>
          </a:prstGeom>
          <a:noFill/>
        </p:spPr>
        <p:txBody>
          <a:bodyPr wrap="square" rtlCol="0" anchor="t">
            <a:spAutoFit/>
          </a:bodyPr>
          <a:p>
            <a:pPr indent="466725" defTabSz="685800">
              <a:lnSpc>
                <a:spcPts val="2800"/>
              </a:lnSpc>
              <a:spcBef>
                <a:spcPct val="0"/>
              </a:spcBef>
              <a:buClrTx/>
              <a:buSzTx/>
            </a:pPr>
            <a:r>
              <a:rPr lang="zh-CN" altLang="zh-CN" sz="2000" b="1" dirty="0">
                <a:solidFill>
                  <a:srgbClr val="FF0000"/>
                </a:solidFill>
                <a:latin typeface="微软雅黑" panose="020B0503020204020204" pitchFamily="34" charset="-122"/>
                <a:ea typeface="微软雅黑" panose="020B0503020204020204" pitchFamily="34" charset="-122"/>
                <a:sym typeface="+mn-ea"/>
              </a:rPr>
              <a:t>【答案】</a:t>
            </a:r>
            <a:r>
              <a:rPr lang="en-US" altLang="zh-CN" sz="2000" b="1" dirty="0">
                <a:solidFill>
                  <a:srgbClr val="FF0000"/>
                </a:solidFill>
                <a:latin typeface="微软雅黑" panose="020B0503020204020204" pitchFamily="34" charset="-122"/>
                <a:ea typeface="微软雅黑" panose="020B0503020204020204" pitchFamily="34" charset="-122"/>
                <a:sym typeface="+mn-ea"/>
              </a:rPr>
              <a:t>B</a:t>
            </a:r>
            <a:endParaRPr lang="zh-CN" altLang="zh-CN" sz="2000" b="1" kern="1200" dirty="0">
              <a:solidFill>
                <a:srgbClr val="FF0000"/>
              </a:solidFill>
              <a:latin typeface="微软雅黑" panose="020B0503020204020204" pitchFamily="34" charset="-122"/>
              <a:ea typeface="微软雅黑" panose="020B0503020204020204" pitchFamily="34" charset="-122"/>
              <a:cs typeface="+mn-cs"/>
            </a:endParaRPr>
          </a:p>
          <a:p>
            <a:pPr indent="466725" defTabSz="685800">
              <a:lnSpc>
                <a:spcPts val="2800"/>
              </a:lnSpc>
              <a:spcBef>
                <a:spcPct val="0"/>
              </a:spcBef>
              <a:buClrTx/>
              <a:buSzTx/>
            </a:pPr>
            <a:r>
              <a:rPr lang="zh-CN" altLang="zh-CN" sz="2000" b="1" dirty="0">
                <a:solidFill>
                  <a:srgbClr val="FF0000"/>
                </a:solidFill>
                <a:latin typeface="微软雅黑" panose="020B0503020204020204" pitchFamily="34" charset="-122"/>
                <a:ea typeface="微软雅黑" panose="020B0503020204020204" pitchFamily="34" charset="-122"/>
                <a:sym typeface="+mn-ea"/>
              </a:rPr>
              <a:t>【解析】</a:t>
            </a:r>
            <a:r>
              <a:rPr lang="en-US" altLang="zh-CN" sz="2000" b="1" dirty="0">
                <a:latin typeface="微软雅黑" panose="020B0503020204020204" pitchFamily="34" charset="-122"/>
                <a:ea typeface="微软雅黑" panose="020B0503020204020204" pitchFamily="34" charset="-122"/>
                <a:sym typeface="+mn-ea"/>
              </a:rPr>
              <a:t>2018</a:t>
            </a:r>
            <a:r>
              <a:rPr lang="zh-CN" altLang="zh-CN" sz="2000" b="1" dirty="0">
                <a:latin typeface="微软雅黑" panose="020B0503020204020204" pitchFamily="34" charset="-122"/>
                <a:ea typeface="微软雅黑" panose="020B0503020204020204" pitchFamily="34" charset="-122"/>
                <a:sym typeface="+mn-ea"/>
              </a:rPr>
              <a:t>年</a:t>
            </a:r>
            <a:r>
              <a:rPr lang="en-US" altLang="zh-CN" sz="2000" b="1" dirty="0">
                <a:latin typeface="微软雅黑" panose="020B0503020204020204" pitchFamily="34" charset="-122"/>
                <a:ea typeface="微软雅黑" panose="020B0503020204020204" pitchFamily="34" charset="-122"/>
                <a:sym typeface="+mn-ea"/>
              </a:rPr>
              <a:t>20</a:t>
            </a:r>
            <a:r>
              <a:rPr lang="zh-CN" altLang="zh-CN" sz="2000" b="1" dirty="0">
                <a:latin typeface="微软雅黑" panose="020B0503020204020204" pitchFamily="34" charset="-122"/>
                <a:ea typeface="微软雅黑" panose="020B0503020204020204" pitchFamily="34" charset="-122"/>
                <a:sym typeface="+mn-ea"/>
              </a:rPr>
              <a:t>万元的亏损</a:t>
            </a:r>
            <a:r>
              <a:rPr lang="en-US" altLang="zh-CN" sz="2000" b="1" dirty="0">
                <a:latin typeface="微软雅黑" panose="020B0503020204020204" pitchFamily="34" charset="-122"/>
                <a:ea typeface="微软雅黑" panose="020B0503020204020204" pitchFamily="34" charset="-122"/>
                <a:sym typeface="+mn-ea"/>
              </a:rPr>
              <a:t>2019</a:t>
            </a:r>
            <a:r>
              <a:rPr lang="zh-CN" altLang="zh-CN" sz="2000" b="1" dirty="0">
                <a:latin typeface="微软雅黑" panose="020B0503020204020204" pitchFamily="34" charset="-122"/>
                <a:ea typeface="微软雅黑" panose="020B0503020204020204" pitchFamily="34" charset="-122"/>
                <a:sym typeface="+mn-ea"/>
              </a:rPr>
              <a:t>年弥补。</a:t>
            </a:r>
            <a:r>
              <a:rPr lang="en-US" altLang="zh-CN" sz="2000" b="1" dirty="0">
                <a:latin typeface="微软雅黑" panose="020B0503020204020204" pitchFamily="34" charset="-122"/>
                <a:ea typeface="微软雅黑" panose="020B0503020204020204" pitchFamily="34" charset="-122"/>
                <a:sym typeface="+mn-ea"/>
              </a:rPr>
              <a:t>2020</a:t>
            </a:r>
            <a:r>
              <a:rPr lang="zh-CN" altLang="zh-CN" sz="2000" b="1" dirty="0">
                <a:latin typeface="微软雅黑" panose="020B0503020204020204" pitchFamily="34" charset="-122"/>
                <a:ea typeface="微软雅黑" panose="020B0503020204020204" pitchFamily="34" charset="-122"/>
                <a:sym typeface="+mn-ea"/>
              </a:rPr>
              <a:t>年的亏损，</a:t>
            </a:r>
            <a:r>
              <a:rPr lang="en-US" altLang="zh-CN" sz="2000" b="1" dirty="0">
                <a:latin typeface="微软雅黑" panose="020B0503020204020204" pitchFamily="34" charset="-122"/>
                <a:ea typeface="微软雅黑" panose="020B0503020204020204" pitchFamily="34" charset="-122"/>
                <a:sym typeface="+mn-ea"/>
              </a:rPr>
              <a:t>2021</a:t>
            </a:r>
            <a:r>
              <a:rPr lang="zh-CN" altLang="zh-CN" sz="2000" b="1" dirty="0">
                <a:latin typeface="微软雅黑" panose="020B0503020204020204" pitchFamily="34" charset="-122"/>
                <a:ea typeface="微软雅黑" panose="020B0503020204020204" pitchFamily="34" charset="-122"/>
                <a:sym typeface="+mn-ea"/>
              </a:rPr>
              <a:t>年弥补</a:t>
            </a:r>
            <a:r>
              <a:rPr lang="en-US" altLang="zh-CN" sz="2000" b="1" dirty="0">
                <a:latin typeface="微软雅黑" panose="020B0503020204020204" pitchFamily="34" charset="-122"/>
                <a:ea typeface="微软雅黑" panose="020B0503020204020204" pitchFamily="34" charset="-122"/>
                <a:sym typeface="+mn-ea"/>
              </a:rPr>
              <a:t>180</a:t>
            </a:r>
            <a:r>
              <a:rPr lang="zh-CN" altLang="zh-CN" sz="2000" b="1" dirty="0">
                <a:latin typeface="微软雅黑" panose="020B0503020204020204" pitchFamily="34" charset="-122"/>
                <a:ea typeface="微软雅黑" panose="020B0503020204020204" pitchFamily="34" charset="-122"/>
                <a:sym typeface="+mn-ea"/>
              </a:rPr>
              <a:t>万元，</a:t>
            </a:r>
            <a:r>
              <a:rPr lang="en-US" altLang="zh-CN" sz="2000" b="1" dirty="0">
                <a:latin typeface="微软雅黑" panose="020B0503020204020204" pitchFamily="34" charset="-122"/>
                <a:ea typeface="微软雅黑" panose="020B0503020204020204" pitchFamily="34" charset="-122"/>
                <a:sym typeface="+mn-ea"/>
              </a:rPr>
              <a:t>2022</a:t>
            </a:r>
            <a:r>
              <a:rPr lang="zh-CN" altLang="zh-CN" sz="2000" b="1" dirty="0">
                <a:latin typeface="微软雅黑" panose="020B0503020204020204" pitchFamily="34" charset="-122"/>
                <a:ea typeface="微软雅黑" panose="020B0503020204020204" pitchFamily="34" charset="-122"/>
                <a:sym typeface="+mn-ea"/>
              </a:rPr>
              <a:t>年弥补</a:t>
            </a:r>
            <a:r>
              <a:rPr lang="en-US" altLang="zh-CN" sz="2000" b="1" dirty="0">
                <a:latin typeface="微软雅黑" panose="020B0503020204020204" pitchFamily="34" charset="-122"/>
                <a:ea typeface="微软雅黑" panose="020B0503020204020204" pitchFamily="34" charset="-122"/>
                <a:sym typeface="+mn-ea"/>
              </a:rPr>
              <a:t>40</a:t>
            </a:r>
            <a:r>
              <a:rPr lang="zh-CN" altLang="zh-CN" sz="2000" b="1" dirty="0">
                <a:latin typeface="微软雅黑" panose="020B0503020204020204" pitchFamily="34" charset="-122"/>
                <a:ea typeface="微软雅黑" panose="020B0503020204020204" pitchFamily="34" charset="-122"/>
                <a:sym typeface="+mn-ea"/>
              </a:rPr>
              <a:t>万元，因此，</a:t>
            </a:r>
            <a:r>
              <a:rPr lang="en-US" altLang="zh-CN" sz="2000" b="1" dirty="0">
                <a:latin typeface="微软雅黑" panose="020B0503020204020204" pitchFamily="34" charset="-122"/>
                <a:ea typeface="微软雅黑" panose="020B0503020204020204" pitchFamily="34" charset="-122"/>
                <a:sym typeface="+mn-ea"/>
              </a:rPr>
              <a:t>2022</a:t>
            </a:r>
            <a:r>
              <a:rPr lang="zh-CN" altLang="en-US" sz="2000" b="1" dirty="0">
                <a:latin typeface="微软雅黑" panose="020B0503020204020204" pitchFamily="34" charset="-122"/>
                <a:ea typeface="微软雅黑" panose="020B0503020204020204" pitchFamily="34" charset="-122"/>
                <a:sym typeface="+mn-ea"/>
              </a:rPr>
              <a:t>年应纳税所得</a:t>
            </a:r>
            <a:r>
              <a:rPr lang="en-US" altLang="zh-CN" sz="2000" b="1" dirty="0">
                <a:latin typeface="微软雅黑" panose="020B0503020204020204" pitchFamily="34" charset="-122"/>
                <a:ea typeface="微软雅黑" panose="020B0503020204020204" pitchFamily="34" charset="-122"/>
                <a:sym typeface="+mn-ea"/>
              </a:rPr>
              <a:t>=200-40=160</a:t>
            </a:r>
            <a:r>
              <a:rPr lang="zh-CN" altLang="en-US" sz="2000" b="1" dirty="0">
                <a:latin typeface="微软雅黑" panose="020B0503020204020204" pitchFamily="34" charset="-122"/>
                <a:ea typeface="微软雅黑" panose="020B0503020204020204" pitchFamily="34" charset="-122"/>
                <a:sym typeface="+mn-ea"/>
              </a:rPr>
              <a:t>万元</a:t>
            </a:r>
            <a:r>
              <a:rPr lang="zh-CN" altLang="zh-CN" sz="2000" b="1" dirty="0">
                <a:latin typeface="微软雅黑" panose="020B0503020204020204" pitchFamily="34" charset="-122"/>
                <a:ea typeface="微软雅黑" panose="020B0503020204020204" pitchFamily="34" charset="-122"/>
                <a:sym typeface="+mn-ea"/>
              </a:rPr>
              <a:t>。</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ts val="2800"/>
              </a:lnSpc>
              <a:spcBef>
                <a:spcPct val="0"/>
              </a:spcBef>
              <a:buClrTx/>
              <a:buSzTx/>
            </a:pPr>
            <a:endParaRPr lang="zh-CN" altLang="zh-CN" sz="2000" b="1" kern="1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7809" name="Rectangle 2"/>
          <p:cNvSpPr>
            <a:spLocks noGrp="1" noChangeArrowheads="1"/>
          </p:cNvSpPr>
          <p:nvPr>
            <p:ph type="title"/>
          </p:nvPr>
        </p:nvSpPr>
        <p:spPr>
          <a:xfrm>
            <a:off x="1259840" y="548640"/>
            <a:ext cx="7391400" cy="563563"/>
          </a:xfrm>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任务三  资产的税务处理</a:t>
            </a: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64194" name="Rectangle 3"/>
          <p:cNvSpPr>
            <a:spLocks noGrp="1"/>
          </p:cNvSpPr>
          <p:nvPr>
            <p:ph idx="1"/>
          </p:nvPr>
        </p:nvSpPr>
        <p:spPr>
          <a:xfrm>
            <a:off x="179705" y="1268730"/>
            <a:ext cx="8714105" cy="4495800"/>
          </a:xfrm>
        </p:spPr>
        <p:txBody>
          <a:bodyPr wrap="square" lIns="91440" tIns="45720" rIns="91440" bIns="45720" anchor="t" anchorCtr="0"/>
          <a:p>
            <a:pPr indent="466725" defTabSz="685800">
              <a:lnSpc>
                <a:spcPct val="115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企业的各项资产，包括固定资产、生产性生物资产、无形资产、长期待摊费用、投资资产、存货等，以历史成本为计税基础。</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历史成本，是指企业取得该项资产时实际发生的支出。</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企业持有各项资产期间资产增值或者减值，除规定可以确认损益外，不得调整该资产的计税基础。</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【小贴士】</a:t>
            </a:r>
            <a:r>
              <a:rPr lang="zh-CN" altLang="zh-CN" sz="2000" b="0" kern="1200" dirty="0">
                <a:latin typeface="微软雅黑" panose="020B0503020204020204" pitchFamily="34" charset="-122"/>
                <a:ea typeface="微软雅黑" panose="020B0503020204020204" pitchFamily="34" charset="-122"/>
                <a:sym typeface="+mn-ea"/>
              </a:rPr>
              <a:t>计税基础可以理解成类似会计的入账价值，更简单的类似于家里买了东西算算花了多少钱。</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15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企业转让资产，该项资产的净值，准予在计算应纳税所得额时扣除。资产的净值，是指有关资产、财产的计税基础减除已经按照规定扣除的折旧、折耗、摊销、准备金等后的余额。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除另有规定外，企业在重组过程中，应当在交易发生时确认有关资产的转让所得或者损失，相关资产应当按照交易价格重新确定计税基础。</a:t>
            </a:r>
            <a:endParaRPr lang="zh-CN" altLang="en-US"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en-US" sz="2000" b="0"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5218" name="Rectangle 3"/>
          <p:cNvSpPr>
            <a:spLocks noGrp="1"/>
          </p:cNvSpPr>
          <p:nvPr>
            <p:ph idx="1"/>
          </p:nvPr>
        </p:nvSpPr>
        <p:spPr>
          <a:xfrm>
            <a:off x="251460" y="405130"/>
            <a:ext cx="8536305" cy="5484495"/>
          </a:xfrm>
        </p:spPr>
        <p:txBody>
          <a:bodyPr wrap="square" lIns="91440" tIns="45720" rIns="91440" bIns="45720" anchor="t" anchorCtr="0"/>
          <a:p>
            <a:pPr indent="466725" defTabSz="685800">
              <a:lnSpc>
                <a:spcPct val="120000"/>
              </a:lnSpc>
              <a:spcBef>
                <a:spcPct val="0"/>
              </a:spcBef>
              <a:buClrTx/>
              <a:buSzTx/>
            </a:pPr>
            <a:r>
              <a:rPr lang="zh-CN" altLang="zh-CN" sz="2000" kern="1200" dirty="0">
                <a:solidFill>
                  <a:srgbClr val="1318EB"/>
                </a:solidFill>
                <a:latin typeface="微软雅黑" panose="020B0503020204020204" pitchFamily="34" charset="-122"/>
                <a:ea typeface="微软雅黑" panose="020B0503020204020204" pitchFamily="34" charset="-122"/>
                <a:cs typeface="微软雅黑" panose="020B0503020204020204" pitchFamily="34" charset="-122"/>
                <a:sym typeface="+mn-ea"/>
              </a:rPr>
              <a:t>（一）固定资产</a:t>
            </a:r>
            <a:endParaRPr lang="zh-CN" altLang="zh-CN" sz="2000" b="1" kern="1200" dirty="0">
              <a:solidFill>
                <a:srgbClr val="1318EB"/>
              </a:solidFill>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ct val="0"/>
              </a:spcBef>
              <a:buClrTx/>
              <a:buSzTx/>
            </a:pPr>
            <a:r>
              <a:rPr lang="zh-CN" altLang="zh-CN" sz="2000" kern="1200" dirty="0">
                <a:latin typeface="微软雅黑" panose="020B0503020204020204" pitchFamily="34" charset="-122"/>
                <a:ea typeface="微软雅黑" panose="020B0503020204020204" pitchFamily="34" charset="-122"/>
                <a:cs typeface="微软雅黑" panose="020B0503020204020204" pitchFamily="34" charset="-122"/>
                <a:sym typeface="+mn-ea"/>
              </a:rPr>
              <a:t>固定资产，是指企业为生产产品、提供劳务、出租或者经营管理而持有的、使用时间超过</a:t>
            </a:r>
            <a:r>
              <a:rPr lang="en-US" altLang="zh-CN" sz="2000" kern="1200" dirty="0">
                <a:latin typeface="微软雅黑" panose="020B0503020204020204" pitchFamily="34" charset="-122"/>
                <a:ea typeface="微软雅黑" panose="020B0503020204020204" pitchFamily="34" charset="-122"/>
                <a:cs typeface="微软雅黑" panose="020B0503020204020204" pitchFamily="34" charset="-122"/>
                <a:sym typeface="+mn-ea"/>
              </a:rPr>
              <a:t>12</a:t>
            </a:r>
            <a:r>
              <a:rPr lang="zh-CN" altLang="zh-CN" sz="2000" kern="1200" dirty="0">
                <a:latin typeface="微软雅黑" panose="020B0503020204020204" pitchFamily="34" charset="-122"/>
                <a:ea typeface="微软雅黑" panose="020B0503020204020204" pitchFamily="34" charset="-122"/>
                <a:cs typeface="微软雅黑" panose="020B0503020204020204" pitchFamily="34" charset="-122"/>
                <a:sym typeface="+mn-ea"/>
              </a:rPr>
              <a:t>个月的非货币性资产。在计算应纳税所得额时，企业按照规定计算的固定资产折旧，准予扣除。</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ct val="0"/>
              </a:spcBef>
              <a:buClrTx/>
              <a:buSzTx/>
            </a:pPr>
            <a:r>
              <a:rPr lang="en-US" altLang="zh-CN" sz="2000" kern="1200" dirty="0">
                <a:latin typeface="微软雅黑" panose="020B0503020204020204" pitchFamily="34" charset="-122"/>
                <a:ea typeface="微软雅黑" panose="020B0503020204020204" pitchFamily="34" charset="-122"/>
                <a:sym typeface="+mn-ea"/>
              </a:rPr>
              <a:t>1</a:t>
            </a:r>
            <a:r>
              <a:rPr lang="zh-CN" altLang="en-US" sz="2000" kern="1200" dirty="0">
                <a:latin typeface="微软雅黑" panose="020B0503020204020204" pitchFamily="34" charset="-122"/>
                <a:ea typeface="微软雅黑" panose="020B0503020204020204" pitchFamily="34" charset="-122"/>
                <a:sym typeface="+mn-ea"/>
              </a:rPr>
              <a:t>、</a:t>
            </a:r>
            <a:r>
              <a:rPr lang="zh-CN" altLang="zh-CN" sz="2000" kern="1200" dirty="0">
                <a:latin typeface="微软雅黑" panose="020B0503020204020204" pitchFamily="34" charset="-122"/>
                <a:ea typeface="微软雅黑" panose="020B0503020204020204" pitchFamily="34" charset="-122"/>
                <a:sym typeface="+mn-ea"/>
              </a:rPr>
              <a:t>下列固定资产不得计算折旧扣除：</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en-US" sz="2000" kern="1200" dirty="0">
                <a:latin typeface="微软雅黑" panose="020B0503020204020204" pitchFamily="34" charset="-122"/>
                <a:ea typeface="微软雅黑" panose="020B0503020204020204" pitchFamily="34" charset="-122"/>
                <a:sym typeface="+mn-ea"/>
              </a:rPr>
              <a:t>（</a:t>
            </a:r>
            <a:r>
              <a:rPr lang="en-US" altLang="zh-CN" sz="2000" kern="1200" dirty="0">
                <a:latin typeface="微软雅黑" panose="020B0503020204020204" pitchFamily="34" charset="-122"/>
                <a:ea typeface="微软雅黑" panose="020B0503020204020204" pitchFamily="34" charset="-122"/>
                <a:sym typeface="+mn-ea"/>
              </a:rPr>
              <a:t>1</a:t>
            </a:r>
            <a:r>
              <a:rPr lang="zh-CN" altLang="en-US" sz="2000" kern="1200" dirty="0">
                <a:latin typeface="微软雅黑" panose="020B0503020204020204" pitchFamily="34" charset="-122"/>
                <a:ea typeface="微软雅黑" panose="020B0503020204020204" pitchFamily="34" charset="-122"/>
                <a:sym typeface="+mn-ea"/>
              </a:rPr>
              <a:t>）</a:t>
            </a:r>
            <a:r>
              <a:rPr lang="zh-CN" altLang="zh-CN" sz="2000" kern="1200" dirty="0">
                <a:latin typeface="微软雅黑" panose="020B0503020204020204" pitchFamily="34" charset="-122"/>
                <a:ea typeface="微软雅黑" panose="020B0503020204020204" pitchFamily="34" charset="-122"/>
                <a:sym typeface="+mn-ea"/>
              </a:rPr>
              <a:t>房屋、建筑物以外未投入使用的固定资产。</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kern="1200" dirty="0">
                <a:solidFill>
                  <a:srgbClr val="FF0000"/>
                </a:solidFill>
                <a:latin typeface="微软雅黑" panose="020B0503020204020204" pitchFamily="34" charset="-122"/>
                <a:ea typeface="微软雅黑" panose="020B0503020204020204" pitchFamily="34" charset="-122"/>
                <a:sym typeface="+mn-ea"/>
              </a:rPr>
              <a:t>【提示】</a:t>
            </a:r>
            <a:r>
              <a:rPr lang="zh-CN" altLang="zh-CN" sz="2000" kern="1200" dirty="0">
                <a:latin typeface="微软雅黑" panose="020B0503020204020204" pitchFamily="34" charset="-122"/>
                <a:ea typeface="微软雅黑" panose="020B0503020204020204" pitchFamily="34" charset="-122"/>
                <a:sym typeface="+mn-ea"/>
              </a:rPr>
              <a:t>房屋、建筑物不强调是否投入使用。</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en-US" sz="2000" kern="1200" dirty="0">
                <a:latin typeface="微软雅黑" panose="020B0503020204020204" pitchFamily="34" charset="-122"/>
                <a:ea typeface="微软雅黑" panose="020B0503020204020204" pitchFamily="34" charset="-122"/>
                <a:sym typeface="+mn-ea"/>
              </a:rPr>
              <a:t>（</a:t>
            </a:r>
            <a:r>
              <a:rPr lang="en-US" altLang="zh-CN" sz="2000" kern="1200" dirty="0">
                <a:latin typeface="微软雅黑" panose="020B0503020204020204" pitchFamily="34" charset="-122"/>
                <a:ea typeface="微软雅黑" panose="020B0503020204020204" pitchFamily="34" charset="-122"/>
                <a:sym typeface="+mn-ea"/>
              </a:rPr>
              <a:t>2</a:t>
            </a:r>
            <a:r>
              <a:rPr lang="zh-CN" altLang="en-US" sz="2000" kern="1200" dirty="0">
                <a:latin typeface="微软雅黑" panose="020B0503020204020204" pitchFamily="34" charset="-122"/>
                <a:ea typeface="微软雅黑" panose="020B0503020204020204" pitchFamily="34" charset="-122"/>
                <a:sym typeface="+mn-ea"/>
              </a:rPr>
              <a:t>）</a:t>
            </a:r>
            <a:r>
              <a:rPr lang="zh-CN" altLang="zh-CN" sz="2000" kern="1200" dirty="0">
                <a:latin typeface="微软雅黑" panose="020B0503020204020204" pitchFamily="34" charset="-122"/>
                <a:ea typeface="微软雅黑" panose="020B0503020204020204" pitchFamily="34" charset="-122"/>
                <a:sym typeface="+mn-ea"/>
              </a:rPr>
              <a:t>以经营租赁方式租入的固定资产。</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en-US" sz="2000" kern="1200" dirty="0">
                <a:latin typeface="微软雅黑" panose="020B0503020204020204" pitchFamily="34" charset="-122"/>
                <a:ea typeface="微软雅黑" panose="020B0503020204020204" pitchFamily="34" charset="-122"/>
                <a:sym typeface="+mn-ea"/>
              </a:rPr>
              <a:t>（</a:t>
            </a:r>
            <a:r>
              <a:rPr lang="en-US" altLang="zh-CN" sz="2000" kern="1200" dirty="0">
                <a:latin typeface="微软雅黑" panose="020B0503020204020204" pitchFamily="34" charset="-122"/>
                <a:ea typeface="微软雅黑" panose="020B0503020204020204" pitchFamily="34" charset="-122"/>
                <a:sym typeface="+mn-ea"/>
              </a:rPr>
              <a:t>3</a:t>
            </a:r>
            <a:r>
              <a:rPr lang="zh-CN" altLang="en-US" sz="2000" kern="1200" dirty="0">
                <a:latin typeface="微软雅黑" panose="020B0503020204020204" pitchFamily="34" charset="-122"/>
                <a:ea typeface="微软雅黑" panose="020B0503020204020204" pitchFamily="34" charset="-122"/>
                <a:sym typeface="+mn-ea"/>
              </a:rPr>
              <a:t>）</a:t>
            </a:r>
            <a:r>
              <a:rPr lang="zh-CN" altLang="zh-CN" sz="2000" kern="1200" dirty="0">
                <a:latin typeface="微软雅黑" panose="020B0503020204020204" pitchFamily="34" charset="-122"/>
                <a:ea typeface="微软雅黑" panose="020B0503020204020204" pitchFamily="34" charset="-122"/>
                <a:sym typeface="+mn-ea"/>
              </a:rPr>
              <a:t>以融资租赁方式租出的固定资产。</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kern="1200" dirty="0">
                <a:solidFill>
                  <a:srgbClr val="FF0000"/>
                </a:solidFill>
                <a:latin typeface="微软雅黑" panose="020B0503020204020204" pitchFamily="34" charset="-122"/>
                <a:ea typeface="微软雅黑" panose="020B0503020204020204" pitchFamily="34" charset="-122"/>
                <a:sym typeface="+mn-ea"/>
              </a:rPr>
              <a:t>【提示】</a:t>
            </a:r>
            <a:r>
              <a:rPr lang="zh-CN" altLang="zh-CN" sz="2000" kern="1200" dirty="0">
                <a:latin typeface="微软雅黑" panose="020B0503020204020204" pitchFamily="34" charset="-122"/>
                <a:ea typeface="微软雅黑" panose="020B0503020204020204" pitchFamily="34" charset="-122"/>
                <a:sym typeface="+mn-ea"/>
              </a:rPr>
              <a:t>经营租出和融资租入的固定资产可以计算折旧扣除！</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en-US" sz="2000" kern="1200" dirty="0">
                <a:latin typeface="微软雅黑" panose="020B0503020204020204" pitchFamily="34" charset="-122"/>
                <a:ea typeface="微软雅黑" panose="020B0503020204020204" pitchFamily="34" charset="-122"/>
                <a:sym typeface="+mn-ea"/>
              </a:rPr>
              <a:t>（</a:t>
            </a:r>
            <a:r>
              <a:rPr lang="en-US" altLang="zh-CN" sz="2000" kern="1200" dirty="0">
                <a:latin typeface="微软雅黑" panose="020B0503020204020204" pitchFamily="34" charset="-122"/>
                <a:ea typeface="微软雅黑" panose="020B0503020204020204" pitchFamily="34" charset="-122"/>
                <a:sym typeface="+mn-ea"/>
              </a:rPr>
              <a:t>4</a:t>
            </a:r>
            <a:r>
              <a:rPr lang="zh-CN" altLang="en-US" sz="2000" kern="1200" dirty="0">
                <a:latin typeface="微软雅黑" panose="020B0503020204020204" pitchFamily="34" charset="-122"/>
                <a:ea typeface="微软雅黑" panose="020B0503020204020204" pitchFamily="34" charset="-122"/>
                <a:sym typeface="+mn-ea"/>
              </a:rPr>
              <a:t>）</a:t>
            </a:r>
            <a:r>
              <a:rPr lang="zh-CN" altLang="zh-CN" sz="2000" kern="1200" dirty="0">
                <a:latin typeface="微软雅黑" panose="020B0503020204020204" pitchFamily="34" charset="-122"/>
                <a:ea typeface="微软雅黑" panose="020B0503020204020204" pitchFamily="34" charset="-122"/>
                <a:sym typeface="+mn-ea"/>
              </a:rPr>
              <a:t>已足额提取折旧仍继续使用的固定资产。</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en-US" sz="2000" kern="1200" dirty="0">
                <a:latin typeface="微软雅黑" panose="020B0503020204020204" pitchFamily="34" charset="-122"/>
                <a:ea typeface="微软雅黑" panose="020B0503020204020204" pitchFamily="34" charset="-122"/>
                <a:sym typeface="+mn-ea"/>
              </a:rPr>
              <a:t>（</a:t>
            </a:r>
            <a:r>
              <a:rPr lang="en-US" altLang="zh-CN" sz="2000" kern="1200" dirty="0">
                <a:latin typeface="微软雅黑" panose="020B0503020204020204" pitchFamily="34" charset="-122"/>
                <a:ea typeface="微软雅黑" panose="020B0503020204020204" pitchFamily="34" charset="-122"/>
                <a:sym typeface="+mn-ea"/>
              </a:rPr>
              <a:t>5</a:t>
            </a:r>
            <a:r>
              <a:rPr lang="zh-CN" altLang="en-US" sz="2000" kern="1200" dirty="0">
                <a:latin typeface="微软雅黑" panose="020B0503020204020204" pitchFamily="34" charset="-122"/>
                <a:ea typeface="微软雅黑" panose="020B0503020204020204" pitchFamily="34" charset="-122"/>
                <a:sym typeface="+mn-ea"/>
              </a:rPr>
              <a:t>）</a:t>
            </a:r>
            <a:r>
              <a:rPr lang="zh-CN" altLang="zh-CN" sz="2000" kern="1200" dirty="0">
                <a:latin typeface="微软雅黑" panose="020B0503020204020204" pitchFamily="34" charset="-122"/>
                <a:ea typeface="微软雅黑" panose="020B0503020204020204" pitchFamily="34" charset="-122"/>
                <a:sym typeface="+mn-ea"/>
              </a:rPr>
              <a:t>与经营活动无关的固定资产。</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en-US" sz="2000" kern="1200" dirty="0">
                <a:latin typeface="微软雅黑" panose="020B0503020204020204" pitchFamily="34" charset="-122"/>
                <a:ea typeface="微软雅黑" panose="020B0503020204020204" pitchFamily="34" charset="-122"/>
                <a:sym typeface="+mn-ea"/>
              </a:rPr>
              <a:t>（</a:t>
            </a:r>
            <a:r>
              <a:rPr lang="en-US" altLang="zh-CN" sz="2000" kern="1200" dirty="0">
                <a:latin typeface="微软雅黑" panose="020B0503020204020204" pitchFamily="34" charset="-122"/>
                <a:ea typeface="微软雅黑" panose="020B0503020204020204" pitchFamily="34" charset="-122"/>
                <a:sym typeface="+mn-ea"/>
              </a:rPr>
              <a:t>6</a:t>
            </a:r>
            <a:r>
              <a:rPr lang="zh-CN" altLang="en-US" sz="2000" kern="1200" dirty="0">
                <a:latin typeface="微软雅黑" panose="020B0503020204020204" pitchFamily="34" charset="-122"/>
                <a:ea typeface="微软雅黑" panose="020B0503020204020204" pitchFamily="34" charset="-122"/>
                <a:sym typeface="+mn-ea"/>
              </a:rPr>
              <a:t>）</a:t>
            </a:r>
            <a:r>
              <a:rPr lang="zh-CN" altLang="zh-CN" sz="2000" kern="1200" dirty="0">
                <a:latin typeface="微软雅黑" panose="020B0503020204020204" pitchFamily="34" charset="-122"/>
                <a:ea typeface="微软雅黑" panose="020B0503020204020204" pitchFamily="34" charset="-122"/>
                <a:sym typeface="+mn-ea"/>
              </a:rPr>
              <a:t>单独估价作为固定资产入账的土地。</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en-US" sz="2000" kern="1200" dirty="0">
                <a:latin typeface="微软雅黑" panose="020B0503020204020204" pitchFamily="34" charset="-122"/>
                <a:ea typeface="微软雅黑" panose="020B0503020204020204" pitchFamily="34" charset="-122"/>
                <a:sym typeface="+mn-ea"/>
              </a:rPr>
              <a:t>（</a:t>
            </a:r>
            <a:r>
              <a:rPr lang="en-US" altLang="zh-CN" sz="2000" kern="1200" dirty="0">
                <a:latin typeface="微软雅黑" panose="020B0503020204020204" pitchFamily="34" charset="-122"/>
                <a:ea typeface="微软雅黑" panose="020B0503020204020204" pitchFamily="34" charset="-122"/>
                <a:sym typeface="+mn-ea"/>
              </a:rPr>
              <a:t>7</a:t>
            </a:r>
            <a:r>
              <a:rPr lang="zh-CN" altLang="en-US" sz="2000" kern="1200" dirty="0">
                <a:latin typeface="微软雅黑" panose="020B0503020204020204" pitchFamily="34" charset="-122"/>
                <a:ea typeface="微软雅黑" panose="020B0503020204020204" pitchFamily="34" charset="-122"/>
                <a:sym typeface="+mn-ea"/>
              </a:rPr>
              <a:t>）</a:t>
            </a:r>
            <a:r>
              <a:rPr lang="zh-CN" altLang="zh-CN" sz="2000" kern="1200" dirty="0">
                <a:latin typeface="微软雅黑" panose="020B0503020204020204" pitchFamily="34" charset="-122"/>
                <a:ea typeface="微软雅黑" panose="020B0503020204020204" pitchFamily="34" charset="-122"/>
                <a:sym typeface="+mn-ea"/>
              </a:rPr>
              <a:t>其他不得计算折旧扣除的固定资产。</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405130"/>
            <a:ext cx="7595870" cy="4318000"/>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15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【考题</a:t>
              </a:r>
              <a:r>
                <a:rPr lang="en-US"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en-US" sz="2000" dirty="0">
                  <a:solidFill>
                    <a:srgbClr val="FF0000"/>
                  </a:solidFill>
                  <a:latin typeface="微软雅黑" panose="020B0503020204020204" pitchFamily="34" charset="-122"/>
                  <a:ea typeface="微软雅黑" panose="020B0503020204020204" pitchFamily="34" charset="-122"/>
                  <a:sym typeface="+mn-ea"/>
                </a:rPr>
                <a:t>单</a:t>
              </a:r>
              <a:r>
                <a:rPr lang="zh-CN" sz="2000" dirty="0">
                  <a:solidFill>
                    <a:srgbClr val="FF0000"/>
                  </a:solidFill>
                  <a:latin typeface="微软雅黑" panose="020B0503020204020204" pitchFamily="34" charset="-122"/>
                  <a:ea typeface="微软雅黑" panose="020B0503020204020204" pitchFamily="34" charset="-122"/>
                  <a:sym typeface="+mn-ea"/>
                </a:rPr>
                <a:t>选</a:t>
              </a:r>
              <a:r>
                <a:rPr lang="zh-CN" altLang="zh-CN" sz="2000" dirty="0">
                  <a:solidFill>
                    <a:srgbClr val="FF0000"/>
                  </a:solidFill>
                  <a:latin typeface="微软雅黑" panose="020B0503020204020204" pitchFamily="34" charset="-122"/>
                  <a:ea typeface="微软雅黑" panose="020B0503020204020204" pitchFamily="34" charset="-122"/>
                  <a:sym typeface="+mn-ea"/>
                </a:rPr>
                <a:t>题】</a:t>
              </a:r>
              <a:r>
                <a:rPr lang="zh-CN" altLang="zh-CN" sz="2000" dirty="0">
                  <a:latin typeface="微软雅黑" panose="020B0503020204020204" pitchFamily="34" charset="-122"/>
                  <a:ea typeface="微软雅黑" panose="020B0503020204020204" pitchFamily="34" charset="-122"/>
                  <a:sym typeface="+mn-ea"/>
                </a:rPr>
                <a:t>根据企业所得税法律制度的规定，下列固定资产计提的折旧</a:t>
              </a:r>
              <a:r>
                <a:rPr lang="zh-CN" altLang="zh-CN" sz="2000" dirty="0">
                  <a:solidFill>
                    <a:srgbClr val="FFC000"/>
                  </a:solidFill>
                  <a:latin typeface="微软雅黑" panose="020B0503020204020204" pitchFamily="34" charset="-122"/>
                  <a:ea typeface="微软雅黑" panose="020B0503020204020204" pitchFamily="34" charset="-122"/>
                  <a:sym typeface="+mn-ea"/>
                </a:rPr>
                <a:t>允许</a:t>
              </a:r>
              <a:r>
                <a:rPr lang="zh-CN" altLang="zh-CN" sz="2000" dirty="0">
                  <a:latin typeface="微软雅黑" panose="020B0503020204020204" pitchFamily="34" charset="-122"/>
                  <a:ea typeface="微软雅黑" panose="020B0503020204020204" pitchFamily="34" charset="-122"/>
                  <a:sym typeface="+mn-ea"/>
                </a:rPr>
                <a:t>在计算应纳税所得额前扣除的是（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闲置生产设备计提的折旧</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经营租入设备计提的折旧</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融资租入资产计提的折旧</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已提足折旧但继续使用的生产设备</a:t>
              </a:r>
              <a:r>
                <a:rPr lang="en-US" altLang="zh-CN" sz="2000" dirty="0">
                  <a:latin typeface="微软雅黑" panose="020B0503020204020204" pitchFamily="34" charset="-122"/>
                  <a:ea typeface="微软雅黑" panose="020B0503020204020204" pitchFamily="34" charset="-122"/>
                  <a:sym typeface="+mn-ea"/>
                </a:rPr>
                <a:t>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40080" y="3861435"/>
            <a:ext cx="8271510" cy="2474595"/>
          </a:xfrm>
          <a:prstGeom prst="rect">
            <a:avLst/>
          </a:prstGeom>
          <a:noFill/>
        </p:spPr>
        <p:txBody>
          <a:bodyPr wrap="square" rtlCol="0" anchor="t">
            <a:no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C</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mn-ea"/>
              </a:rPr>
              <a:t>【解析】</a:t>
            </a:r>
            <a:r>
              <a:rPr lang="zh-CN" altLang="zh-CN" sz="1800" dirty="0">
                <a:latin typeface="微软雅黑" panose="020B0503020204020204" pitchFamily="34" charset="-122"/>
                <a:ea typeface="微软雅黑" panose="020B0503020204020204" pitchFamily="34" charset="-122"/>
                <a:sym typeface="+mn-ea"/>
              </a:rPr>
              <a:t>下列固定资产不得计算折旧扣除：（</a:t>
            </a:r>
            <a:r>
              <a:rPr lang="en-US" altLang="zh-CN" sz="1800" dirty="0">
                <a:latin typeface="微软雅黑" panose="020B0503020204020204" pitchFamily="34" charset="-122"/>
                <a:ea typeface="+mn-ea"/>
                <a:sym typeface="+mn-ea"/>
              </a:rPr>
              <a:t>1</a:t>
            </a:r>
            <a:r>
              <a:rPr lang="zh-CN" altLang="zh-CN" sz="1800" dirty="0">
                <a:latin typeface="微软雅黑" panose="020B0503020204020204" pitchFamily="34" charset="-122"/>
                <a:ea typeface="微软雅黑" panose="020B0503020204020204" pitchFamily="34" charset="-122"/>
                <a:sym typeface="+mn-ea"/>
              </a:rPr>
              <a:t>）房屋、建筑物以外未投入使用的固定资产；（</a:t>
            </a:r>
            <a:r>
              <a:rPr lang="en-US" altLang="zh-CN" sz="1800" dirty="0">
                <a:latin typeface="微软雅黑" panose="020B0503020204020204" pitchFamily="34" charset="-122"/>
                <a:ea typeface="+mn-ea"/>
                <a:sym typeface="+mn-ea"/>
              </a:rPr>
              <a:t>2</a:t>
            </a:r>
            <a:r>
              <a:rPr lang="zh-CN" altLang="zh-CN" sz="1800" dirty="0">
                <a:latin typeface="微软雅黑" panose="020B0503020204020204" pitchFamily="34" charset="-122"/>
                <a:ea typeface="微软雅黑" panose="020B0503020204020204" pitchFamily="34" charset="-122"/>
                <a:sym typeface="+mn-ea"/>
              </a:rPr>
              <a:t>）以经营租赁方式租入的固定资产；（</a:t>
            </a:r>
            <a:r>
              <a:rPr lang="en-US" altLang="zh-CN" sz="1800" dirty="0">
                <a:latin typeface="微软雅黑" panose="020B0503020204020204" pitchFamily="34" charset="-122"/>
                <a:ea typeface="+mn-ea"/>
                <a:sym typeface="+mn-ea"/>
              </a:rPr>
              <a:t>3</a:t>
            </a:r>
            <a:r>
              <a:rPr lang="zh-CN" altLang="zh-CN" sz="1800" dirty="0">
                <a:latin typeface="微软雅黑" panose="020B0503020204020204" pitchFamily="34" charset="-122"/>
                <a:ea typeface="微软雅黑" panose="020B0503020204020204" pitchFamily="34" charset="-122"/>
                <a:sym typeface="+mn-ea"/>
              </a:rPr>
              <a:t>）以融资租赁方式租出的固定资产；（</a:t>
            </a:r>
            <a:r>
              <a:rPr lang="en-US" altLang="zh-CN" sz="1800" dirty="0">
                <a:latin typeface="微软雅黑" panose="020B0503020204020204" pitchFamily="34" charset="-122"/>
                <a:ea typeface="+mn-ea"/>
                <a:sym typeface="+mn-ea"/>
              </a:rPr>
              <a:t>4</a:t>
            </a:r>
            <a:r>
              <a:rPr lang="zh-CN" altLang="zh-CN" sz="1800" dirty="0">
                <a:latin typeface="微软雅黑" panose="020B0503020204020204" pitchFamily="34" charset="-122"/>
                <a:ea typeface="微软雅黑" panose="020B0503020204020204" pitchFamily="34" charset="-122"/>
                <a:sym typeface="+mn-ea"/>
              </a:rPr>
              <a:t>）已足额提取折旧仍继续使用的固定资产；（</a:t>
            </a:r>
            <a:r>
              <a:rPr lang="en-US" altLang="zh-CN" sz="1800" dirty="0">
                <a:latin typeface="微软雅黑" panose="020B0503020204020204" pitchFamily="34" charset="-122"/>
                <a:ea typeface="+mn-ea"/>
                <a:sym typeface="+mn-ea"/>
              </a:rPr>
              <a:t>5</a:t>
            </a:r>
            <a:r>
              <a:rPr lang="zh-CN" altLang="zh-CN" sz="1800" dirty="0">
                <a:latin typeface="微软雅黑" panose="020B0503020204020204" pitchFamily="34" charset="-122"/>
                <a:ea typeface="微软雅黑" panose="020B0503020204020204" pitchFamily="34" charset="-122"/>
                <a:sym typeface="+mn-ea"/>
              </a:rPr>
              <a:t>）与经营活动无关的固定资产；（</a:t>
            </a:r>
            <a:r>
              <a:rPr lang="en-US" altLang="zh-CN" sz="1800" dirty="0">
                <a:latin typeface="微软雅黑" panose="020B0503020204020204" pitchFamily="34" charset="-122"/>
                <a:ea typeface="+mn-ea"/>
                <a:sym typeface="+mn-ea"/>
              </a:rPr>
              <a:t>6</a:t>
            </a:r>
            <a:r>
              <a:rPr lang="zh-CN" altLang="zh-CN" sz="1800" dirty="0">
                <a:latin typeface="微软雅黑" panose="020B0503020204020204" pitchFamily="34" charset="-122"/>
                <a:ea typeface="微软雅黑" panose="020B0503020204020204" pitchFamily="34" charset="-122"/>
                <a:sym typeface="+mn-ea"/>
              </a:rPr>
              <a:t>）单独估价作为固定资产入账的土地；（</a:t>
            </a:r>
            <a:r>
              <a:rPr lang="en-US" altLang="zh-CN" sz="1800" dirty="0">
                <a:latin typeface="微软雅黑" panose="020B0503020204020204" pitchFamily="34" charset="-122"/>
                <a:ea typeface="+mn-ea"/>
                <a:sym typeface="+mn-ea"/>
              </a:rPr>
              <a:t>7</a:t>
            </a:r>
            <a:r>
              <a:rPr lang="zh-CN" altLang="zh-CN" sz="1800" dirty="0">
                <a:latin typeface="微软雅黑" panose="020B0503020204020204" pitchFamily="34" charset="-122"/>
                <a:ea typeface="微软雅黑" panose="020B0503020204020204" pitchFamily="34" charset="-122"/>
                <a:sym typeface="+mn-ea"/>
              </a:rPr>
              <a:t>）其他不得计算折旧扣除的固定资产。</a:t>
            </a:r>
            <a:endParaRPr lang="zh-CN" altLang="zh-CN" sz="1800" b="1" kern="1200" dirty="0">
              <a:latin typeface="微软雅黑" panose="020B0503020204020204" pitchFamily="34" charset="-122"/>
              <a:ea typeface="微软雅黑" panose="020B0503020204020204" pitchFamily="34" charset="-122"/>
              <a:cs typeface="+mn-cs"/>
            </a:endParaRPr>
          </a:p>
          <a:p>
            <a:pPr indent="466725">
              <a:lnSpc>
                <a:spcPct val="150000"/>
              </a:lnSpc>
              <a:buSzTx/>
              <a:buFont typeface="Arial" panose="020B0604020202020204" pitchFamily="34" charset="0"/>
            </a:pPr>
            <a:endParaRPr lang="zh-CN" altLang="zh-CN" sz="1800" dirty="0">
              <a:solidFill>
                <a:schemeClr val="tx1"/>
              </a:solidFill>
              <a:latin typeface="微软雅黑" panose="020B0503020204020204" pitchFamily="34" charset="-122"/>
              <a:ea typeface="微软雅黑" panose="020B0503020204020204" pitchFamily="34" charset="-122"/>
            </a:endParaRPr>
          </a:p>
          <a:p>
            <a:pPr indent="466725">
              <a:lnSpc>
                <a:spcPct val="150000"/>
              </a:lnSpc>
              <a:buSzTx/>
              <a:buFont typeface="Arial" panose="020B0604020202020204" pitchFamily="34" charset="0"/>
            </a:pPr>
            <a:endParaRPr lang="en-US" altLang="zh-CN" sz="1800" dirty="0">
              <a:solidFill>
                <a:schemeClr val="tx1"/>
              </a:solidFill>
              <a:latin typeface="微软雅黑" panose="020B0503020204020204" pitchFamily="34" charset="-122"/>
              <a:ea typeface="微软雅黑" panose="020B0503020204020204" pitchFamily="34" charset="-122"/>
              <a:sym typeface="+mn-ea"/>
            </a:endParaRPr>
          </a:p>
          <a:p>
            <a:pPr indent="466725" defTabSz="685800">
              <a:lnSpc>
                <a:spcPct val="150000"/>
              </a:lnSpc>
              <a:spcBef>
                <a:spcPct val="0"/>
              </a:spcBef>
              <a:buClrTx/>
              <a:buSzTx/>
            </a:pPr>
            <a:endParaRPr lang="en-US"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42" name="Rectangle 3"/>
          <p:cNvSpPr>
            <a:spLocks noGrp="1"/>
          </p:cNvSpPr>
          <p:nvPr>
            <p:ph idx="1"/>
          </p:nvPr>
        </p:nvSpPr>
        <p:spPr>
          <a:xfrm>
            <a:off x="428625" y="476885"/>
            <a:ext cx="8258175" cy="581025"/>
          </a:xfrm>
        </p:spPr>
        <p:txBody>
          <a:bodyPr wrap="square" lIns="91440" tIns="45720" rIns="91440" bIns="45720" anchor="t" anchorCtr="0"/>
          <a:p>
            <a:pPr eaLnBrk="1" hangingPunct="1">
              <a:lnSpc>
                <a:spcPct val="90000"/>
              </a:lnSpc>
            </a:pPr>
            <a:r>
              <a:rPr lang="en-US" altLang="zh-CN" kern="1200" dirty="0">
                <a:latin typeface="微软雅黑" panose="020B0503020204020204" pitchFamily="34" charset="-122"/>
                <a:ea typeface="微软雅黑" panose="020B0503020204020204" pitchFamily="34" charset="-122"/>
                <a:sym typeface="+mn-ea"/>
              </a:rPr>
              <a:t>2</a:t>
            </a:r>
            <a:r>
              <a:rPr lang="zh-CN" altLang="en-US" kern="1200" dirty="0">
                <a:latin typeface="微软雅黑" panose="020B0503020204020204" pitchFamily="34" charset="-122"/>
                <a:ea typeface="微软雅黑" panose="020B0503020204020204" pitchFamily="34" charset="-122"/>
                <a:sym typeface="+mn-ea"/>
              </a:rPr>
              <a:t>、</a:t>
            </a:r>
            <a:r>
              <a:rPr lang="zh-CN" altLang="zh-CN" kern="1200" dirty="0">
                <a:latin typeface="微软雅黑" panose="020B0503020204020204" pitchFamily="34" charset="-122"/>
                <a:ea typeface="微软雅黑" panose="020B0503020204020204" pitchFamily="34" charset="-122"/>
                <a:sym typeface="+mn-ea"/>
              </a:rPr>
              <a:t>计税基础</a:t>
            </a:r>
            <a:endParaRPr lang="zh-CN" altLang="zh-CN" b="1" kern="1200" dirty="0">
              <a:latin typeface="微软雅黑" panose="020B0503020204020204" pitchFamily="34" charset="-122"/>
              <a:ea typeface="微软雅黑" panose="020B0503020204020204" pitchFamily="34" charset="-122"/>
              <a:cs typeface="+mn-cs"/>
            </a:endParaRPr>
          </a:p>
          <a:p>
            <a:pPr eaLnBrk="1" hangingPunct="1">
              <a:lnSpc>
                <a:spcPct val="90000"/>
              </a:lnSpc>
            </a:pPr>
            <a:endParaRPr lang="zh-CN" altLang="en-US" dirty="0"/>
          </a:p>
          <a:p>
            <a:pPr eaLnBrk="1" hangingPunct="1">
              <a:lnSpc>
                <a:spcPct val="90000"/>
              </a:lnSpc>
            </a:pPr>
            <a:endParaRPr lang="zh-CN" altLang="en-US" dirty="0"/>
          </a:p>
          <a:p>
            <a:pPr eaLnBrk="1" hangingPunct="1">
              <a:lnSpc>
                <a:spcPct val="90000"/>
              </a:lnSpc>
            </a:pPr>
            <a:endParaRPr lang="zh-CN" altLang="en-US" dirty="0"/>
          </a:p>
        </p:txBody>
      </p:sp>
      <p:graphicFrame>
        <p:nvGraphicFramePr>
          <p:cNvPr id="3" name="表格 2"/>
          <p:cNvGraphicFramePr>
            <a:graphicFrameLocks noGrp="1"/>
          </p:cNvGraphicFramePr>
          <p:nvPr>
            <p:custDataLst>
              <p:tags r:id="rId1"/>
            </p:custDataLst>
          </p:nvPr>
        </p:nvGraphicFramePr>
        <p:xfrm>
          <a:off x="899160" y="1125220"/>
          <a:ext cx="6510655" cy="3843655"/>
        </p:xfrm>
        <a:graphic>
          <a:graphicData uri="http://schemas.openxmlformats.org/drawingml/2006/table">
            <a:tbl>
              <a:tblPr/>
              <a:tblGrid>
                <a:gridCol w="6510655"/>
              </a:tblGrid>
              <a:tr h="3502660">
                <a:tc>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1</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外购：买价＋税费＋直接归属于使该资产达到预定用途发生的其他支出（无形资产同，生物资产同前</a:t>
                      </a:r>
                      <a:r>
                        <a:rPr 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点）；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2</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自建：竣工结算前支出（自行开发无形资产：开发过程中资产符合资本化条件后至达到预定用途前支出）；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3</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融资租入：约定付款总额：约定总额＋相关费用；未约定：资产公允价值＋签订合同发生的相关费用；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4</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盘盈：重置完全价值； </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5</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捐赠、投资、非货币性资产交换、债务重组方式取得：公允价＋相关税费（无形、生物资产同）</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319264">
                <a:tc>
                  <a:txBody>
                    <a:bodyPr/>
                    <a:p>
                      <a:pPr marL="0" algn="l" defTabSz="685800" rtl="0" eaLnBrk="1" latinLnBrk="0" hangingPunct="1">
                        <a:lnSpc>
                          <a:spcPct val="14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en-US" alt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6</a:t>
                      </a:r>
                      <a:r>
                        <a:rPr lang="zh-CN" altLang="en-US"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rPr>
                        <a:t>改建固定资产：除法定支出外，改建支出增加计税基础</a:t>
                      </a:r>
                      <a:endParaRPr lang="zh-CN" sz="1600" b="1" kern="100" dirty="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94055" y="405130"/>
            <a:ext cx="7595870" cy="4318000"/>
            <a:chOff x="5868" y="3651"/>
            <a:chExt cx="7463" cy="447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4013"/>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【考题</a:t>
              </a:r>
              <a:r>
                <a:rPr lang="en-US"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en-US" sz="2000" dirty="0">
                  <a:solidFill>
                    <a:srgbClr val="FF0000"/>
                  </a:solidFill>
                  <a:latin typeface="微软雅黑" panose="020B0503020204020204" pitchFamily="34" charset="-122"/>
                  <a:ea typeface="微软雅黑" panose="020B0503020204020204" pitchFamily="34" charset="-122"/>
                  <a:sym typeface="+mn-ea"/>
                </a:rPr>
                <a:t>单</a:t>
              </a:r>
              <a:r>
                <a:rPr lang="zh-CN" sz="2000" dirty="0">
                  <a:solidFill>
                    <a:srgbClr val="FF0000"/>
                  </a:solidFill>
                  <a:latin typeface="微软雅黑" panose="020B0503020204020204" pitchFamily="34" charset="-122"/>
                  <a:ea typeface="微软雅黑" panose="020B0503020204020204" pitchFamily="34" charset="-122"/>
                  <a:sym typeface="+mn-ea"/>
                </a:rPr>
                <a:t>选</a:t>
              </a:r>
              <a:r>
                <a:rPr lang="zh-CN" altLang="zh-CN" sz="2000" dirty="0">
                  <a:solidFill>
                    <a:srgbClr val="FF0000"/>
                  </a:solidFill>
                  <a:latin typeface="微软雅黑" panose="020B0503020204020204" pitchFamily="34" charset="-122"/>
                  <a:ea typeface="微软雅黑" panose="020B0503020204020204" pitchFamily="34" charset="-122"/>
                  <a:sym typeface="+mn-ea"/>
                </a:rPr>
                <a:t>题】</a:t>
              </a:r>
              <a:r>
                <a:rPr lang="zh-CN" altLang="zh-CN" sz="2000" dirty="0">
                  <a:latin typeface="微软雅黑" panose="020B0503020204020204" pitchFamily="34" charset="-122"/>
                  <a:ea typeface="微软雅黑" panose="020B0503020204020204" pitchFamily="34" charset="-122"/>
                  <a:sym typeface="+mn-ea"/>
                </a:rPr>
                <a:t>根据企业所得税法律制度的规定，下列各项中，应以同类固定资产的重置完全价值为计税基础的是（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盘盈的固定资产</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自行建造的固定资产</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外购的固定资产</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通过捐赠取得的固定资产</a:t>
              </a:r>
              <a:r>
                <a:rPr lang="en-US" altLang="zh-CN" sz="2000" dirty="0">
                  <a:latin typeface="微软雅黑" panose="020B0503020204020204" pitchFamily="34" charset="-122"/>
                  <a:ea typeface="微软雅黑" panose="020B0503020204020204" pitchFamily="34" charset="-122"/>
                  <a:sym typeface="+mn-ea"/>
                </a:rPr>
                <a:t>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40080" y="3861435"/>
            <a:ext cx="8271510" cy="2474595"/>
          </a:xfrm>
          <a:prstGeom prst="rect">
            <a:avLst/>
          </a:prstGeom>
          <a:noFill/>
        </p:spPr>
        <p:txBody>
          <a:bodyPr wrap="square" rtlCol="0" anchor="t">
            <a:no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mn-ea"/>
              </a:rPr>
              <a:t>【解析】</a:t>
            </a:r>
            <a:r>
              <a:rPr lang="zh-CN" altLang="zh-CN" sz="1800" dirty="0">
                <a:latin typeface="微软雅黑" panose="020B0503020204020204" pitchFamily="34" charset="-122"/>
                <a:ea typeface="微软雅黑" panose="020B0503020204020204" pitchFamily="34" charset="-122"/>
                <a:sym typeface="+mn-ea"/>
              </a:rPr>
              <a:t>选项</a:t>
            </a:r>
            <a:r>
              <a:rPr lang="en-US" altLang="zh-CN" sz="1800" dirty="0">
                <a:latin typeface="微软雅黑" panose="020B0503020204020204" pitchFamily="34" charset="-122"/>
                <a:ea typeface="+mn-ea"/>
                <a:sym typeface="+mn-ea"/>
              </a:rPr>
              <a:t>B</a:t>
            </a:r>
            <a:r>
              <a:rPr lang="zh-CN" altLang="zh-CN" sz="1800" dirty="0">
                <a:latin typeface="微软雅黑" panose="020B0503020204020204" pitchFamily="34" charset="-122"/>
                <a:ea typeface="微软雅黑" panose="020B0503020204020204" pitchFamily="34" charset="-122"/>
                <a:sym typeface="+mn-ea"/>
              </a:rPr>
              <a:t>，以竣工结算前发生的支出为计税基础；选项</a:t>
            </a:r>
            <a:r>
              <a:rPr lang="en-US" altLang="zh-CN" sz="1800" dirty="0">
                <a:latin typeface="微软雅黑" panose="020B0503020204020204" pitchFamily="34" charset="-122"/>
                <a:ea typeface="+mn-ea"/>
                <a:sym typeface="+mn-ea"/>
              </a:rPr>
              <a:t>C</a:t>
            </a:r>
            <a:r>
              <a:rPr lang="zh-CN" altLang="zh-CN" sz="1800" dirty="0">
                <a:latin typeface="微软雅黑" panose="020B0503020204020204" pitchFamily="34" charset="-122"/>
                <a:ea typeface="微软雅黑" panose="020B0503020204020204" pitchFamily="34" charset="-122"/>
                <a:sym typeface="+mn-ea"/>
              </a:rPr>
              <a:t>，以购买价款和支付的相关税费以及直接归属于使该资产达到预定用途发生的其他支出为计税基础；选项</a:t>
            </a:r>
            <a:r>
              <a:rPr lang="en-US" altLang="zh-CN" sz="1800" dirty="0">
                <a:latin typeface="微软雅黑" panose="020B0503020204020204" pitchFamily="34" charset="-122"/>
                <a:ea typeface="+mn-ea"/>
                <a:sym typeface="+mn-ea"/>
              </a:rPr>
              <a:t>D</a:t>
            </a:r>
            <a:r>
              <a:rPr lang="zh-CN" altLang="zh-CN" sz="1800" dirty="0">
                <a:latin typeface="微软雅黑" panose="020B0503020204020204" pitchFamily="34" charset="-122"/>
                <a:ea typeface="微软雅黑" panose="020B0503020204020204" pitchFamily="34" charset="-122"/>
                <a:sym typeface="+mn-ea"/>
              </a:rPr>
              <a:t>，以该资产的公允价值和支付的相关税费为计税基础。</a:t>
            </a:r>
            <a:endParaRPr lang="zh-CN" altLang="zh-CN" sz="1800" dirty="0">
              <a:solidFill>
                <a:schemeClr val="tx1"/>
              </a:solidFill>
              <a:latin typeface="微软雅黑" panose="020B0503020204020204" pitchFamily="34" charset="-122"/>
              <a:ea typeface="微软雅黑" panose="020B0503020204020204" pitchFamily="34" charset="-122"/>
            </a:endParaRPr>
          </a:p>
          <a:p>
            <a:pPr indent="466725">
              <a:lnSpc>
                <a:spcPct val="150000"/>
              </a:lnSpc>
              <a:buSzTx/>
              <a:buFont typeface="Arial" panose="020B0604020202020204" pitchFamily="34" charset="0"/>
            </a:pPr>
            <a:endParaRPr lang="en-US" altLang="zh-CN" sz="1800" dirty="0">
              <a:solidFill>
                <a:schemeClr val="tx1"/>
              </a:solidFill>
              <a:latin typeface="微软雅黑" panose="020B0503020204020204" pitchFamily="34" charset="-122"/>
              <a:ea typeface="微软雅黑" panose="020B0503020204020204" pitchFamily="34" charset="-122"/>
              <a:sym typeface="+mn-ea"/>
            </a:endParaRPr>
          </a:p>
          <a:p>
            <a:pPr indent="466725" defTabSz="685800">
              <a:lnSpc>
                <a:spcPct val="150000"/>
              </a:lnSpc>
              <a:spcBef>
                <a:spcPct val="0"/>
              </a:spcBef>
              <a:buClrTx/>
              <a:buSzTx/>
            </a:pPr>
            <a:endParaRPr lang="en-US"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MH" val="20161022203400"/>
  <p:tag name="MH_LIBRARY" val="GRAPHIC"/>
  <p:tag name="MH_TYPE" val="Other"/>
  <p:tag name="MH_ORDER" val="1"/>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TABLE_ENDDRAG_ORIGIN_RECT" val="591*431"/>
  <p:tag name="TABLE_ENDDRAG_RECT" val="48*31*591*432"/>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TABLE_ENDDRAG_ORIGIN_RECT" val="552*255"/>
  <p:tag name="TABLE_ENDDRAG_RECT" val="87*111*552*255"/>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MH" val="20161022192605"/>
  <p:tag name="MH_LIBRARY" val="GRAPHIC"/>
  <p:tag name="MH_TYPE" val="Text"/>
  <p:tag name="MH_ORDER" val="1"/>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MH" val="20161022203400"/>
  <p:tag name="MH_LIBRARY" val="GRAPHIC"/>
  <p:tag name="MH_TYPE" val="Other"/>
  <p:tag name="MH_ORDER" val="4"/>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MH" val="20161022192605"/>
  <p:tag name="MH_LIBRARY" val="GRAPHIC"/>
  <p:tag name="MH_TYPE" val="Text"/>
  <p:tag name="MH_ORDER" val="1"/>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79_3*l_h_a*1_1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979_3*l_h_f*1_1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79_3*l_h_i*1_1_1"/>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79_3*l_h_i*1_1_2"/>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79_3*l_h_i*1_2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79_3*l_h_i*1_3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79_3*l_h_a*1_3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KSO_WM_BEAUTIFY_FLAG" val=""/>
</p:tagLst>
</file>

<file path=ppt/tags/tag223.xml><?xml version="1.0" encoding="utf-8"?>
<p:tagLst xmlns:p="http://schemas.openxmlformats.org/presentationml/2006/main">
  <p:tag name="KSO_WM_BEAUTIFY_FLAG" val=""/>
</p:tagLst>
</file>

<file path=ppt/tags/tag224.xml><?xml version="1.0" encoding="utf-8"?>
<p:tagLst xmlns:p="http://schemas.openxmlformats.org/presentationml/2006/main">
  <p:tag name="KSO_WM_BEAUTIFY_FLAG" val=""/>
</p:tagLst>
</file>

<file path=ppt/tags/tag225.xml><?xml version="1.0" encoding="utf-8"?>
<p:tagLst xmlns:p="http://schemas.openxmlformats.org/presentationml/2006/main">
  <p:tag name="KSO_WM_BEAUTIFY_FLAG" val=""/>
</p:tagLst>
</file>

<file path=ppt/tags/tag226.xml><?xml version="1.0" encoding="utf-8"?>
<p:tagLst xmlns:p="http://schemas.openxmlformats.org/presentationml/2006/main">
  <p:tag name="KSO_WM_BEAUTIFY_FLAG" val=""/>
</p:tagLst>
</file>

<file path=ppt/tags/tag227.xml><?xml version="1.0" encoding="utf-8"?>
<p:tagLst xmlns:p="http://schemas.openxmlformats.org/presentationml/2006/main">
  <p:tag name="KSO_WM_BEAUTIFY_FLAG" val=""/>
</p:tagLst>
</file>

<file path=ppt/tags/tag228.xml><?xml version="1.0" encoding="utf-8"?>
<p:tagLst xmlns:p="http://schemas.openxmlformats.org/presentationml/2006/main">
  <p:tag name="KSO_WM_BEAUTIFY_FLAG" val=""/>
</p:tagLst>
</file>

<file path=ppt/tags/tag229.xml><?xml version="1.0" encoding="utf-8"?>
<p:tagLst xmlns:p="http://schemas.openxmlformats.org/presentationml/2006/main">
  <p:tag name="KSO_WM_BEAUTIFY_FLAG" val=""/>
</p:tagLst>
</file>

<file path=ppt/tags/tag2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7979_3*l_h_f*1_3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30.xml><?xml version="1.0" encoding="utf-8"?>
<p:tagLst xmlns:p="http://schemas.openxmlformats.org/presentationml/2006/main">
  <p:tag name="KSO_WM_BEAUTIFY_FLAG" val=""/>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BEAUTIFY_FLAG" val=""/>
</p:tagLst>
</file>

<file path=ppt/tags/tag235.xml><?xml version="1.0" encoding="utf-8"?>
<p:tagLst xmlns:p="http://schemas.openxmlformats.org/presentationml/2006/main">
  <p:tag name="KSO_WM_BEAUTIFY_FLAG" val=""/>
</p:tagLst>
</file>

<file path=ppt/tags/tag236.xml><?xml version="1.0" encoding="utf-8"?>
<p:tagLst xmlns:p="http://schemas.openxmlformats.org/presentationml/2006/main">
  <p:tag name="KSO_WM_BEAUTIFY_FLAG" val=""/>
</p:tagLst>
</file>

<file path=ppt/tags/tag237.xml><?xml version="1.0" encoding="utf-8"?>
<p:tagLst xmlns:p="http://schemas.openxmlformats.org/presentationml/2006/main">
  <p:tag name="KSO_WM_BEAUTIFY_FLAG" val=""/>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BEAUTIFY_FLAG" val=""/>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79_3*l_h_i*1_3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40.xml><?xml version="1.0" encoding="utf-8"?>
<p:tagLst xmlns:p="http://schemas.openxmlformats.org/presentationml/2006/main">
  <p:tag name="KSO_WM_BEAUTIFY_FLAG" val=""/>
</p:tagLst>
</file>

<file path=ppt/tags/tag241.xml><?xml version="1.0" encoding="utf-8"?>
<p:tagLst xmlns:p="http://schemas.openxmlformats.org/presentationml/2006/main">
  <p:tag name="KSO_WM_BEAUTIFY_FLAG" val=""/>
</p:tagLst>
</file>

<file path=ppt/tags/tag242.xml><?xml version="1.0" encoding="utf-8"?>
<p:tagLst xmlns:p="http://schemas.openxmlformats.org/presentationml/2006/main">
  <p:tag name="KSO_WM_BEAUTIFY_FLAG" val=""/>
</p:tagLst>
</file>

<file path=ppt/tags/tag243.xml><?xml version="1.0" encoding="utf-8"?>
<p:tagLst xmlns:p="http://schemas.openxmlformats.org/presentationml/2006/main">
  <p:tag name="KSO_WM_BEAUTIFY_FLAG" val=""/>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79_3*l_h_a*1_2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BEAUTIFY_FLAG" val=""/>
</p:tagLst>
</file>

<file path=ppt/tags/tag257.xml><?xml version="1.0" encoding="utf-8"?>
<p:tagLst xmlns:p="http://schemas.openxmlformats.org/presentationml/2006/main">
  <p:tag name="KSO_WM_BEAUTIFY_FLAG" val=""/>
</p:tagLst>
</file>

<file path=ppt/tags/tag258.xml><?xml version="1.0" encoding="utf-8"?>
<p:tagLst xmlns:p="http://schemas.openxmlformats.org/presentationml/2006/main">
  <p:tag name="KSO_WM_BEAUTIFY_FLAG" val=""/>
</p:tagLst>
</file>

<file path=ppt/tags/tag259.xml><?xml version="1.0" encoding="utf-8"?>
<p:tagLst xmlns:p="http://schemas.openxmlformats.org/presentationml/2006/main">
  <p:tag name="KSO_WM_BEAUTIFY_FLAG" val=""/>
</p:tagLst>
</file>

<file path=ppt/tags/tag2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979_3*l_h_f*1_2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60.xml><?xml version="1.0" encoding="utf-8"?>
<p:tagLst xmlns:p="http://schemas.openxmlformats.org/presentationml/2006/main">
  <p:tag name="KSO_WM_BEAUTIFY_FLAG" val=""/>
</p:tagLst>
</file>

<file path=ppt/tags/tag261.xml><?xml version="1.0" encoding="utf-8"?>
<p:tagLst xmlns:p="http://schemas.openxmlformats.org/presentationml/2006/main">
  <p:tag name="KSO_WM_BEAUTIFY_FLAG" val=""/>
</p:tagLst>
</file>

<file path=ppt/tags/tag262.xml><?xml version="1.0" encoding="utf-8"?>
<p:tagLst xmlns:p="http://schemas.openxmlformats.org/presentationml/2006/main">
  <p:tag name="KSO_WM_BEAUTIFY_FLAG" val=""/>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BEAUTIFY_FLAG" val=""/>
</p:tagLst>
</file>

<file path=ppt/tags/tag267.xml><?xml version="1.0" encoding="utf-8"?>
<p:tagLst xmlns:p="http://schemas.openxmlformats.org/presentationml/2006/main">
  <p:tag name="KSO_WM_BEAUTIFY_FLAG" val=""/>
</p:tagLst>
</file>

<file path=ppt/tags/tag268.xml><?xml version="1.0" encoding="utf-8"?>
<p:tagLst xmlns:p="http://schemas.openxmlformats.org/presentationml/2006/main">
  <p:tag name="KSO_WM_BEAUTIFY_FLAG" val=""/>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79_3*l_h_i*1_2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BEAUTIFY_FLAG" val=""/>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BEAUTIFY_FLAG" val=""/>
</p:tagLst>
</file>

<file path=ppt/tags/tag276.xml><?xml version="1.0" encoding="utf-8"?>
<p:tagLst xmlns:p="http://schemas.openxmlformats.org/presentationml/2006/main">
  <p:tag name="KSO_WM_BEAUTIFY_FLAG" val=""/>
</p:tagLst>
</file>

<file path=ppt/tags/tag277.xml><?xml version="1.0" encoding="utf-8"?>
<p:tagLst xmlns:p="http://schemas.openxmlformats.org/presentationml/2006/main">
  <p:tag name="KSO_WM_BEAUTIFY_FLAG" val=""/>
</p:tagLst>
</file>

<file path=ppt/tags/tag278.xml><?xml version="1.0" encoding="utf-8"?>
<p:tagLst xmlns:p="http://schemas.openxmlformats.org/presentationml/2006/main">
  <p:tag name="KSO_WM_BEAUTIFY_FLAG" val=""/>
</p:tagLst>
</file>

<file path=ppt/tags/tag279.xml><?xml version="1.0" encoding="utf-8"?>
<p:tagLst xmlns:p="http://schemas.openxmlformats.org/presentationml/2006/main">
  <p:tag name="KSO_WM_BEAUTIFY_FLAG" va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79_3*l_h_i*1_1_3"/>
  <p:tag name="KSO_WM_TEMPLATE_CATEGORY" val="diagram"/>
  <p:tag name="KSO_WM_TEMPLATE_INDEX" val="20227979"/>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280.xml><?xml version="1.0" encoding="utf-8"?>
<p:tagLst xmlns:p="http://schemas.openxmlformats.org/presentationml/2006/main">
  <p:tag name="KSO_WM_BEAUTIFY_FLAG" val=""/>
</p:tagLst>
</file>

<file path=ppt/tags/tag281.xml><?xml version="1.0" encoding="utf-8"?>
<p:tagLst xmlns:p="http://schemas.openxmlformats.org/presentationml/2006/main">
  <p:tag name="KSO_WM_BEAUTIFY_FLAG" val=""/>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BEAUTIFY_FLAG" val=""/>
</p:tagLst>
</file>

<file path=ppt/tags/tag284.xml><?xml version="1.0" encoding="utf-8"?>
<p:tagLst xmlns:p="http://schemas.openxmlformats.org/presentationml/2006/main">
  <p:tag name="KSO_WM_BEAUTIFY_FLAG" val=""/>
</p:tagLst>
</file>

<file path=ppt/tags/tag285.xml><?xml version="1.0" encoding="utf-8"?>
<p:tagLst xmlns:p="http://schemas.openxmlformats.org/presentationml/2006/main">
  <p:tag name="KSO_WM_BEAUTIFY_FLAG" val=""/>
</p:tagLst>
</file>

<file path=ppt/tags/tag286.xml><?xml version="1.0" encoding="utf-8"?>
<p:tagLst xmlns:p="http://schemas.openxmlformats.org/presentationml/2006/main">
  <p:tag name="KSO_WM_BEAUTIFY_FLAG" val=""/>
</p:tagLst>
</file>

<file path=ppt/tags/tag287.xml><?xml version="1.0" encoding="utf-8"?>
<p:tagLst xmlns:p="http://schemas.openxmlformats.org/presentationml/2006/main">
  <p:tag name="KSO_WM_BEAUTIFY_FLAG" val=""/>
</p:tagLst>
</file>

<file path=ppt/tags/tag288.xml><?xml version="1.0" encoding="utf-8"?>
<p:tagLst xmlns:p="http://schemas.openxmlformats.org/presentationml/2006/main">
  <p:tag name="KSO_WM_BEAUTIFY_FLAG" val=""/>
</p:tagLst>
</file>

<file path=ppt/tags/tag289.xml><?xml version="1.0" encoding="utf-8"?>
<p:tagLst xmlns:p="http://schemas.openxmlformats.org/presentationml/2006/main">
  <p:tag name="KSO_WM_BEAUTIFY_FLAG" val=""/>
</p:tagLst>
</file>

<file path=ppt/tags/tag29.xml><?xml version="1.0" encoding="utf-8"?>
<p:tagLst xmlns:p="http://schemas.openxmlformats.org/presentationml/2006/main">
  <p:tag name="KSO_WM_UNIT_VALUE" val="223*22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79_3*l_h_x*1_1_1"/>
  <p:tag name="KSO_WM_TEMPLATE_CATEGORY" val="diagram"/>
  <p:tag name="KSO_WM_TEMPLATE_INDEX" val="20227979"/>
  <p:tag name="KSO_WM_UNIT_LAYERLEVEL" val="1_1_1"/>
  <p:tag name="KSO_WM_TAG_VERSION" val="1.0"/>
  <p:tag name="KSO_WM_BEAUTIFY_FLAG" val="#wm#"/>
</p:tagLst>
</file>

<file path=ppt/tags/tag290.xml><?xml version="1.0" encoding="utf-8"?>
<p:tagLst xmlns:p="http://schemas.openxmlformats.org/presentationml/2006/main">
  <p:tag name="KSO_WM_BEAUTIFY_FLAG" val=""/>
</p:tagLst>
</file>

<file path=ppt/tags/tag291.xml><?xml version="1.0" encoding="utf-8"?>
<p:tagLst xmlns:p="http://schemas.openxmlformats.org/presentationml/2006/main">
  <p:tag name="KSO_WM_BEAUTIFY_FLAG" val=""/>
</p:tagLst>
</file>

<file path=ppt/tags/tag292.xml><?xml version="1.0" encoding="utf-8"?>
<p:tagLst xmlns:p="http://schemas.openxmlformats.org/presentationml/2006/main">
  <p:tag name="KSO_WM_BEAUTIFY_FLAG" val=""/>
</p:tagLst>
</file>

<file path=ppt/tags/tag293.xml><?xml version="1.0" encoding="utf-8"?>
<p:tagLst xmlns:p="http://schemas.openxmlformats.org/presentationml/2006/main">
  <p:tag name="KSO_WM_BEAUTIFY_FLAG" val=""/>
</p:tagLst>
</file>

<file path=ppt/tags/tag294.xml><?xml version="1.0" encoding="utf-8"?>
<p:tagLst xmlns:p="http://schemas.openxmlformats.org/presentationml/2006/main">
  <p:tag name="KSO_WM_BEAUTIFY_FLAG" val=""/>
</p:tagLst>
</file>

<file path=ppt/tags/tag295.xml><?xml version="1.0" encoding="utf-8"?>
<p:tagLst xmlns:p="http://schemas.openxmlformats.org/presentationml/2006/main">
  <p:tag name="KSO_WM_BEAUTIFY_FLAG" val=""/>
  <p:tag name="TABLE_ENDDRAG_ORIGIN_RECT" val="538*258"/>
  <p:tag name="TABLE_ENDDRAG_RECT" val="58*231*538*258"/>
</p:tagLst>
</file>

<file path=ppt/tags/tag296.xml><?xml version="1.0" encoding="utf-8"?>
<p:tagLst xmlns:p="http://schemas.openxmlformats.org/presentationml/2006/main">
  <p:tag name="KSO_WM_BEAUTIFY_FLAG" val=""/>
</p:tagLst>
</file>

<file path=ppt/tags/tag297.xml><?xml version="1.0" encoding="utf-8"?>
<p:tagLst xmlns:p="http://schemas.openxmlformats.org/presentationml/2006/main">
  <p:tag name="KSO_WM_BEAUTIFY_FLAG" val=""/>
</p:tagLst>
</file>

<file path=ppt/tags/tag298.xml><?xml version="1.0" encoding="utf-8"?>
<p:tagLst xmlns:p="http://schemas.openxmlformats.org/presentationml/2006/main">
  <p:tag name="KSO_WM_BEAUTIFY_FLAG" val=""/>
</p:tagLst>
</file>

<file path=ppt/tags/tag299.xml><?xml version="1.0" encoding="utf-8"?>
<p:tagLst xmlns:p="http://schemas.openxmlformats.org/presentationml/2006/main">
  <p:tag name="KSO_WM_BEAUTIFY_FLAG" val=""/>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KSO_WM_UNIT_VALUE" val="209*20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79_3*l_h_x*1_2_1"/>
  <p:tag name="KSO_WM_TEMPLATE_CATEGORY" val="diagram"/>
  <p:tag name="KSO_WM_TEMPLATE_INDEX" val="20227979"/>
  <p:tag name="KSO_WM_UNIT_LAYERLEVEL" val="1_1_1"/>
  <p:tag name="KSO_WM_TAG_VERSION" val="1.0"/>
  <p:tag name="KSO_WM_BEAUTIFY_FLAG" val="#wm#"/>
</p:tagLst>
</file>

<file path=ppt/tags/tag300.xml><?xml version="1.0" encoding="utf-8"?>
<p:tagLst xmlns:p="http://schemas.openxmlformats.org/presentationml/2006/main">
  <p:tag name="KSO_WM_BEAUTIFY_FLAG" val=""/>
</p:tagLst>
</file>

<file path=ppt/tags/tag301.xml><?xml version="1.0" encoding="utf-8"?>
<p:tagLst xmlns:p="http://schemas.openxmlformats.org/presentationml/2006/main">
  <p:tag name="KSO_WM_BEAUTIFY_FLAG" val=""/>
</p:tagLst>
</file>

<file path=ppt/tags/tag302.xml><?xml version="1.0" encoding="utf-8"?>
<p:tagLst xmlns:p="http://schemas.openxmlformats.org/presentationml/2006/main">
  <p:tag name="KSO_WM_BEAUTIFY_FLAG" val=""/>
</p:tagLst>
</file>

<file path=ppt/tags/tag303.xml><?xml version="1.0" encoding="utf-8"?>
<p:tagLst xmlns:p="http://schemas.openxmlformats.org/presentationml/2006/main">
  <p:tag name="KSO_WM_BEAUTIFY_FLAG" val=""/>
</p:tagLst>
</file>

<file path=ppt/tags/tag304.xml><?xml version="1.0" encoding="utf-8"?>
<p:tagLst xmlns:p="http://schemas.openxmlformats.org/presentationml/2006/main">
  <p:tag name="KSO_WM_BEAUTIFY_FLAG" val=""/>
</p:tagLst>
</file>

<file path=ppt/tags/tag305.xml><?xml version="1.0" encoding="utf-8"?>
<p:tagLst xmlns:p="http://schemas.openxmlformats.org/presentationml/2006/main">
  <p:tag name="KSO_WM_BEAUTIFY_FLAG" val=""/>
</p:tagLst>
</file>

<file path=ppt/tags/tag306.xml><?xml version="1.0" encoding="utf-8"?>
<p:tagLst xmlns:p="http://schemas.openxmlformats.org/presentationml/2006/main">
  <p:tag name="KSO_WM_BEAUTIFY_FLAG" val=""/>
</p:tagLst>
</file>

<file path=ppt/tags/tag307.xml><?xml version="1.0" encoding="utf-8"?>
<p:tagLst xmlns:p="http://schemas.openxmlformats.org/presentationml/2006/main">
  <p:tag name="KSO_WM_BEAUTIFY_FLAG" val=""/>
</p:tagLst>
</file>

<file path=ppt/tags/tag308.xml><?xml version="1.0" encoding="utf-8"?>
<p:tagLst xmlns:p="http://schemas.openxmlformats.org/presentationml/2006/main">
  <p:tag name="KSO_WM_BEAUTIFY_FLAG" val=""/>
</p:tagLst>
</file>

<file path=ppt/tags/tag309.xml><?xml version="1.0" encoding="utf-8"?>
<p:tagLst xmlns:p="http://schemas.openxmlformats.org/presentationml/2006/main">
  <p:tag name="KSO_WM_BEAUTIFY_FLAG" val=""/>
</p:tagLst>
</file>

<file path=ppt/tags/tag31.xml><?xml version="1.0" encoding="utf-8"?>
<p:tagLst xmlns:p="http://schemas.openxmlformats.org/presentationml/2006/main">
  <p:tag name="KSO_WM_UNIT_VALUE" val="208*20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7979_3*l_h_x*1_3_1"/>
  <p:tag name="KSO_WM_TEMPLATE_CATEGORY" val="diagram"/>
  <p:tag name="KSO_WM_TEMPLATE_INDEX" val="20227979"/>
  <p:tag name="KSO_WM_UNIT_LAYERLEVEL" val="1_1_1"/>
  <p:tag name="KSO_WM_TAG_VERSION" val="1.0"/>
  <p:tag name="KSO_WM_BEAUTIFY_FLAG" val="#wm#"/>
</p:tagLst>
</file>

<file path=ppt/tags/tag310.xml><?xml version="1.0" encoding="utf-8"?>
<p:tagLst xmlns:p="http://schemas.openxmlformats.org/presentationml/2006/main">
  <p:tag name="KSO_WM_BEAUTIFY_FLAG" val=""/>
</p:tagLst>
</file>

<file path=ppt/tags/tag311.xml><?xml version="1.0" encoding="utf-8"?>
<p:tagLst xmlns:p="http://schemas.openxmlformats.org/presentationml/2006/main">
  <p:tag name="KSO_WM_BEAUTIFY_FLAG" val=""/>
</p:tagLst>
</file>

<file path=ppt/tags/tag312.xml><?xml version="1.0" encoding="utf-8"?>
<p:tagLst xmlns:p="http://schemas.openxmlformats.org/presentationml/2006/main">
  <p:tag name="KSO_WM_BEAUTIFY_FLAG" val=""/>
</p:tagLst>
</file>

<file path=ppt/tags/tag313.xml><?xml version="1.0" encoding="utf-8"?>
<p:tagLst xmlns:p="http://schemas.openxmlformats.org/presentationml/2006/main">
  <p:tag name="KSO_WM_BEAUTIFY_FLAG" val=""/>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BEAUTIFY_FLAG" val=""/>
</p:tagLst>
</file>

<file path=ppt/tags/tag316.xml><?xml version="1.0" encoding="utf-8"?>
<p:tagLst xmlns:p="http://schemas.openxmlformats.org/presentationml/2006/main">
  <p:tag name="KSO_WM_BEAUTIFY_FLAG" val=""/>
</p:tagLst>
</file>

<file path=ppt/tags/tag317.xml><?xml version="1.0" encoding="utf-8"?>
<p:tagLst xmlns:p="http://schemas.openxmlformats.org/presentationml/2006/main">
  <p:tag name="KSO_WM_BEAUTIFY_FLAG" val=""/>
</p:tagLst>
</file>

<file path=ppt/tags/tag318.xml><?xml version="1.0" encoding="utf-8"?>
<p:tagLst xmlns:p="http://schemas.openxmlformats.org/presentationml/2006/main">
  <p:tag name="KSO_WM_BEAUTIFY_FLAG" val=""/>
</p:tagLst>
</file>

<file path=ppt/tags/tag319.xml><?xml version="1.0" encoding="utf-8"?>
<p:tagLst xmlns:p="http://schemas.openxmlformats.org/presentationml/2006/main">
  <p:tag name="KSO_WM_BEAUTIFY_FLAG" val=""/>
</p:tagLst>
</file>

<file path=ppt/tags/tag32.xml><?xml version="1.0" encoding="utf-8"?>
<p:tagLst xmlns:p="http://schemas.openxmlformats.org/presentationml/2006/main">
  <p:tag name="MH" val="20161022203400"/>
  <p:tag name="MH_LIBRARY" val="GRAPHIC"/>
  <p:tag name="MH_TYPE" val="Other"/>
  <p:tag name="MH_ORDER" val="1"/>
</p:tagLst>
</file>

<file path=ppt/tags/tag320.xml><?xml version="1.0" encoding="utf-8"?>
<p:tagLst xmlns:p="http://schemas.openxmlformats.org/presentationml/2006/main">
  <p:tag name="KSO_WM_BEAUTIFY_FLAG" val=""/>
</p:tagLst>
</file>

<file path=ppt/tags/tag321.xml><?xml version="1.0" encoding="utf-8"?>
<p:tagLst xmlns:p="http://schemas.openxmlformats.org/presentationml/2006/main">
  <p:tag name="KSO_WM_BEAUTIFY_FLAG" val=""/>
</p:tagLst>
</file>

<file path=ppt/tags/tag322.xml><?xml version="1.0" encoding="utf-8"?>
<p:tagLst xmlns:p="http://schemas.openxmlformats.org/presentationml/2006/main">
  <p:tag name="KSO_WM_BEAUTIFY_FLAG" val=""/>
</p:tagLst>
</file>

<file path=ppt/tags/tag323.xml><?xml version="1.0" encoding="utf-8"?>
<p:tagLst xmlns:p="http://schemas.openxmlformats.org/presentationml/2006/main">
  <p:tag name="KSO_WM_BEAUTIFY_FLAG" val=""/>
</p:tagLst>
</file>

<file path=ppt/tags/tag324.xml><?xml version="1.0" encoding="utf-8"?>
<p:tagLst xmlns:p="http://schemas.openxmlformats.org/presentationml/2006/main">
  <p:tag name="KSO_WM_BEAUTIFY_FLAG" val=""/>
</p:tagLst>
</file>

<file path=ppt/tags/tag325.xml><?xml version="1.0" encoding="utf-8"?>
<p:tagLst xmlns:p="http://schemas.openxmlformats.org/presentationml/2006/main">
  <p:tag name="KSO_WM_BEAUTIFY_FLAG" val=""/>
</p:tagLst>
</file>

<file path=ppt/tags/tag326.xml><?xml version="1.0" encoding="utf-8"?>
<p:tagLst xmlns:p="http://schemas.openxmlformats.org/presentationml/2006/main">
  <p:tag name="KSO_WM_BEAUTIFY_FLAG" val=""/>
</p:tagLst>
</file>

<file path=ppt/tags/tag327.xml><?xml version="1.0" encoding="utf-8"?>
<p:tagLst xmlns:p="http://schemas.openxmlformats.org/presentationml/2006/main">
  <p:tag name="KSO_WM_BEAUTIFY_FLAG" val=""/>
</p:tagLst>
</file>

<file path=ppt/tags/tag328.xml><?xml version="1.0" encoding="utf-8"?>
<p:tagLst xmlns:p="http://schemas.openxmlformats.org/presentationml/2006/main">
  <p:tag name="KSO_WM_BEAUTIFY_FLAG" val=""/>
</p:tagLst>
</file>

<file path=ppt/tags/tag329.xml><?xml version="1.0" encoding="utf-8"?>
<p:tagLst xmlns:p="http://schemas.openxmlformats.org/presentationml/2006/main">
  <p:tag name="KSO_WM_BEAUTIFY_FLAG" val=""/>
</p:tagLst>
</file>

<file path=ppt/tags/tag33.xml><?xml version="1.0" encoding="utf-8"?>
<p:tagLst xmlns:p="http://schemas.openxmlformats.org/presentationml/2006/main">
  <p:tag name="MH" val="20161022203400"/>
  <p:tag name="MH_LIBRARY" val="GRAPHIC"/>
  <p:tag name="MH_TYPE" val="Other"/>
  <p:tag name="MH_ORDER" val="2"/>
</p:tagLst>
</file>

<file path=ppt/tags/tag330.xml><?xml version="1.0" encoding="utf-8"?>
<p:tagLst xmlns:p="http://schemas.openxmlformats.org/presentationml/2006/main">
  <p:tag name="KSO_WM_BEAUTIFY_FLAG" val=""/>
</p:tagLst>
</file>

<file path=ppt/tags/tag331.xml><?xml version="1.0" encoding="utf-8"?>
<p:tagLst xmlns:p="http://schemas.openxmlformats.org/presentationml/2006/main">
  <p:tag name="KSO_WM_BEAUTIFY_FLAG" val=""/>
</p:tagLst>
</file>

<file path=ppt/tags/tag332.xml><?xml version="1.0" encoding="utf-8"?>
<p:tagLst xmlns:p="http://schemas.openxmlformats.org/presentationml/2006/main">
  <p:tag name="KSO_WM_BEAUTIFY_FLAG" val=""/>
</p:tagLst>
</file>

<file path=ppt/tags/tag333.xml><?xml version="1.0" encoding="utf-8"?>
<p:tagLst xmlns:p="http://schemas.openxmlformats.org/presentationml/2006/main">
  <p:tag name="KSO_WM_BEAUTIFY_FLAG" val=""/>
</p:tagLst>
</file>

<file path=ppt/tags/tag334.xml><?xml version="1.0" encoding="utf-8"?>
<p:tagLst xmlns:p="http://schemas.openxmlformats.org/presentationml/2006/main">
  <p:tag name="KSO_WM_BEAUTIFY_FLAG" val=""/>
</p:tagLst>
</file>

<file path=ppt/tags/tag335.xml><?xml version="1.0" encoding="utf-8"?>
<p:tagLst xmlns:p="http://schemas.openxmlformats.org/presentationml/2006/main">
  <p:tag name="KSO_WM_BEAUTIFY_FLAG" val=""/>
</p:tagLst>
</file>

<file path=ppt/tags/tag336.xml><?xml version="1.0" encoding="utf-8"?>
<p:tagLst xmlns:p="http://schemas.openxmlformats.org/presentationml/2006/main">
  <p:tag name="KSO_WM_BEAUTIFY_FLAG" val=""/>
</p:tagLst>
</file>

<file path=ppt/tags/tag337.xml><?xml version="1.0" encoding="utf-8"?>
<p:tagLst xmlns:p="http://schemas.openxmlformats.org/presentationml/2006/main">
  <p:tag name="KSO_WM_BEAUTIFY_FLAG" val=""/>
</p:tagLst>
</file>

<file path=ppt/tags/tag338.xml><?xml version="1.0" encoding="utf-8"?>
<p:tagLst xmlns:p="http://schemas.openxmlformats.org/presentationml/2006/main">
  <p:tag name="KSO_WM_BEAUTIFY_FLAG" val=""/>
</p:tagLst>
</file>

<file path=ppt/tags/tag339.xml><?xml version="1.0" encoding="utf-8"?>
<p:tagLst xmlns:p="http://schemas.openxmlformats.org/presentationml/2006/main">
  <p:tag name="KSO_WM_BEAUTIFY_FLAG" val=""/>
</p:tagLst>
</file>

<file path=ppt/tags/tag34.xml><?xml version="1.0" encoding="utf-8"?>
<p:tagLst xmlns:p="http://schemas.openxmlformats.org/presentationml/2006/main">
  <p:tag name="MH" val="20161022203400"/>
  <p:tag name="MH_LIBRARY" val="GRAPHIC"/>
  <p:tag name="MH_TYPE" val="Other"/>
  <p:tag name="MH_ORDER" val="3"/>
</p:tagLst>
</file>

<file path=ppt/tags/tag340.xml><?xml version="1.0" encoding="utf-8"?>
<p:tagLst xmlns:p="http://schemas.openxmlformats.org/presentationml/2006/main">
  <p:tag name="KSO_WM_BEAUTIFY_FLAG" val=""/>
</p:tagLst>
</file>

<file path=ppt/tags/tag341.xml><?xml version="1.0" encoding="utf-8"?>
<p:tagLst xmlns:p="http://schemas.openxmlformats.org/presentationml/2006/main">
  <p:tag name="KSO_WM_BEAUTIFY_FLAG" val=""/>
</p:tagLst>
</file>

<file path=ppt/tags/tag342.xml><?xml version="1.0" encoding="utf-8"?>
<p:tagLst xmlns:p="http://schemas.openxmlformats.org/presentationml/2006/main">
  <p:tag name="KSO_WM_BEAUTIFY_FLAG" val=""/>
</p:tagLst>
</file>

<file path=ppt/tags/tag343.xml><?xml version="1.0" encoding="utf-8"?>
<p:tagLst xmlns:p="http://schemas.openxmlformats.org/presentationml/2006/main">
  <p:tag name="KSO_WM_BEAUTIFY_FLAG" val=""/>
</p:tagLst>
</file>

<file path=ppt/tags/tag344.xml><?xml version="1.0" encoding="utf-8"?>
<p:tagLst xmlns:p="http://schemas.openxmlformats.org/presentationml/2006/main">
  <p:tag name="KSO_WM_BEAUTIFY_FLAG" val=""/>
</p:tagLst>
</file>

<file path=ppt/tags/tag345.xml><?xml version="1.0" encoding="utf-8"?>
<p:tagLst xmlns:p="http://schemas.openxmlformats.org/presentationml/2006/main">
  <p:tag name="KSO_WM_BEAUTIFY_FLAG" val=""/>
</p:tagLst>
</file>

<file path=ppt/tags/tag346.xml><?xml version="1.0" encoding="utf-8"?>
<p:tagLst xmlns:p="http://schemas.openxmlformats.org/presentationml/2006/main">
  <p:tag name="KSO_WM_BEAUTIFY_FLAG" val=""/>
</p:tagLst>
</file>

<file path=ppt/tags/tag347.xml><?xml version="1.0" encoding="utf-8"?>
<p:tagLst xmlns:p="http://schemas.openxmlformats.org/presentationml/2006/main">
  <p:tag name="KSO_WM_BEAUTIFY_FLAG" val=""/>
</p:tagLst>
</file>

<file path=ppt/tags/tag348.xml><?xml version="1.0" encoding="utf-8"?>
<p:tagLst xmlns:p="http://schemas.openxmlformats.org/presentationml/2006/main">
  <p:tag name="KSO_WM_BEAUTIFY_FLAG" val=""/>
</p:tagLst>
</file>

<file path=ppt/tags/tag349.xml><?xml version="1.0" encoding="utf-8"?>
<p:tagLst xmlns:p="http://schemas.openxmlformats.org/presentationml/2006/main">
  <p:tag name="KSO_WM_BEAUTIFY_FLAG" val=""/>
</p:tagLst>
</file>

<file path=ppt/tags/tag35.xml><?xml version="1.0" encoding="utf-8"?>
<p:tagLst xmlns:p="http://schemas.openxmlformats.org/presentationml/2006/main">
  <p:tag name="MH" val="20161022203400"/>
  <p:tag name="MH_LIBRARY" val="GRAPHIC"/>
  <p:tag name="MH_TYPE" val="Other"/>
  <p:tag name="MH_ORDER" val="4"/>
</p:tagLst>
</file>

<file path=ppt/tags/tag350.xml><?xml version="1.0" encoding="utf-8"?>
<p:tagLst xmlns:p="http://schemas.openxmlformats.org/presentationml/2006/main">
  <p:tag name="KSO_WM_BEAUTIFY_FLAG" val=""/>
</p:tagLst>
</file>

<file path=ppt/tags/tag351.xml><?xml version="1.0" encoding="utf-8"?>
<p:tagLst xmlns:p="http://schemas.openxmlformats.org/presentationml/2006/main">
  <p:tag name="KSO_WM_BEAUTIFY_FLAG" val=""/>
</p:tagLst>
</file>

<file path=ppt/tags/tag352.xml><?xml version="1.0" encoding="utf-8"?>
<p:tagLst xmlns:p="http://schemas.openxmlformats.org/presentationml/2006/main">
  <p:tag name="KSO_WM_BEAUTIFY_FLAG" val=""/>
</p:tagLst>
</file>

<file path=ppt/tags/tag353.xml><?xml version="1.0" encoding="utf-8"?>
<p:tagLst xmlns:p="http://schemas.openxmlformats.org/presentationml/2006/main">
  <p:tag name="KSO_WM_BEAUTIFY_FLAG" val=""/>
</p:tagLst>
</file>

<file path=ppt/tags/tag354.xml><?xml version="1.0" encoding="utf-8"?>
<p:tagLst xmlns:p="http://schemas.openxmlformats.org/presentationml/2006/main">
  <p:tag name="KSO_WM_BEAUTIFY_FLAG" val=""/>
</p:tagLst>
</file>

<file path=ppt/tags/tag355.xml><?xml version="1.0" encoding="utf-8"?>
<p:tagLst xmlns:p="http://schemas.openxmlformats.org/presentationml/2006/main">
  <p:tag name="KSO_WM_BEAUTIFY_FLAG" val=""/>
</p:tagLst>
</file>

<file path=ppt/tags/tag356.xml><?xml version="1.0" encoding="utf-8"?>
<p:tagLst xmlns:p="http://schemas.openxmlformats.org/presentationml/2006/main">
  <p:tag name="KSO_WM_BEAUTIFY_FLAG" val=""/>
</p:tagLst>
</file>

<file path=ppt/tags/tag357.xml><?xml version="1.0" encoding="utf-8"?>
<p:tagLst xmlns:p="http://schemas.openxmlformats.org/presentationml/2006/main">
  <p:tag name="KSO_WM_BEAUTIFY_FLAG" val=""/>
</p:tagLst>
</file>

<file path=ppt/tags/tag358.xml><?xml version="1.0" encoding="utf-8"?>
<p:tagLst xmlns:p="http://schemas.openxmlformats.org/presentationml/2006/main">
  <p:tag name="KSO_WM_BEAUTIFY_FLAG" val=""/>
</p:tagLst>
</file>

<file path=ppt/tags/tag359.xml><?xml version="1.0" encoding="utf-8"?>
<p:tagLst xmlns:p="http://schemas.openxmlformats.org/presentationml/2006/main">
  <p:tag name="KSO_WM_BEAUTIFY_FLAG" val=""/>
</p:tagLst>
</file>

<file path=ppt/tags/tag36.xml><?xml version="1.0" encoding="utf-8"?>
<p:tagLst xmlns:p="http://schemas.openxmlformats.org/presentationml/2006/main">
  <p:tag name="MH" val="20160830110146"/>
  <p:tag name="MH_LIBRARY" val="CONTENTS"/>
  <p:tag name="MH_TYPE" val="OTHERS"/>
  <p:tag name="ID" val="553512"/>
</p:tagLst>
</file>

<file path=ppt/tags/tag360.xml><?xml version="1.0" encoding="utf-8"?>
<p:tagLst xmlns:p="http://schemas.openxmlformats.org/presentationml/2006/main">
  <p:tag name="KSO_WM_BEAUTIFY_FLAG" val=""/>
</p:tagLst>
</file>

<file path=ppt/tags/tag361.xml><?xml version="1.0" encoding="utf-8"?>
<p:tagLst xmlns:p="http://schemas.openxmlformats.org/presentationml/2006/main">
  <p:tag name="KSO_WM_BEAUTIFY_FLAG" val=""/>
</p:tagLst>
</file>

<file path=ppt/tags/tag362.xml><?xml version="1.0" encoding="utf-8"?>
<p:tagLst xmlns:p="http://schemas.openxmlformats.org/presentationml/2006/main">
  <p:tag name="KSO_WM_BEAUTIFY_FLAG" val=""/>
  <p:tag name="TABLE_ENDDRAG_ORIGIN_RECT" val="522*255"/>
  <p:tag name="TABLE_ENDDRAG_RECT" val="93*108*522*255"/>
</p:tagLst>
</file>

<file path=ppt/tags/tag363.xml><?xml version="1.0" encoding="utf-8"?>
<p:tagLst xmlns:p="http://schemas.openxmlformats.org/presentationml/2006/main">
  <p:tag name="KSO_WM_BEAUTIFY_FLAG" val=""/>
</p:tagLst>
</file>

<file path=ppt/tags/tag364.xml><?xml version="1.0" encoding="utf-8"?>
<p:tagLst xmlns:p="http://schemas.openxmlformats.org/presentationml/2006/main">
  <p:tag name="KSO_WM_BEAUTIFY_FLAG" val=""/>
</p:tagLst>
</file>

<file path=ppt/tags/tag365.xml><?xml version="1.0" encoding="utf-8"?>
<p:tagLst xmlns:p="http://schemas.openxmlformats.org/presentationml/2006/main">
  <p:tag name="KSO_WM_BEAUTIFY_FLAG" val=""/>
</p:tagLst>
</file>

<file path=ppt/tags/tag366.xml><?xml version="1.0" encoding="utf-8"?>
<p:tagLst xmlns:p="http://schemas.openxmlformats.org/presentationml/2006/main">
  <p:tag name="KSO_WM_BEAUTIFY_FLAG" val=""/>
</p:tagLst>
</file>

<file path=ppt/tags/tag367.xml><?xml version="1.0" encoding="utf-8"?>
<p:tagLst xmlns:p="http://schemas.openxmlformats.org/presentationml/2006/main">
  <p:tag name="KSO_WM_BEAUTIFY_FLAG" val=""/>
</p:tagLst>
</file>

<file path=ppt/tags/tag368.xml><?xml version="1.0" encoding="utf-8"?>
<p:tagLst xmlns:p="http://schemas.openxmlformats.org/presentationml/2006/main">
  <p:tag name="KSO_WM_BEAUTIFY_FLAG" val=""/>
</p:tagLst>
</file>

<file path=ppt/tags/tag369.xml><?xml version="1.0" encoding="utf-8"?>
<p:tagLst xmlns:p="http://schemas.openxmlformats.org/presentationml/2006/main">
  <p:tag name="KSO_WM_BEAUTIFY_FLAG" val=""/>
</p:tagLst>
</file>

<file path=ppt/tags/tag37.xml><?xml version="1.0" encoding="utf-8"?>
<p:tagLst xmlns:p="http://schemas.openxmlformats.org/presentationml/2006/main">
  <p:tag name="MH" val="20161022192605"/>
  <p:tag name="MH_LIBRARY" val="GRAPHIC"/>
  <p:tag name="MH_TYPE" val="Text"/>
  <p:tag name="MH_ORDER" val="1"/>
</p:tagLst>
</file>

<file path=ppt/tags/tag370.xml><?xml version="1.0" encoding="utf-8"?>
<p:tagLst xmlns:p="http://schemas.openxmlformats.org/presentationml/2006/main">
  <p:tag name="KSO_WM_BEAUTIFY_FLAG" val=""/>
</p:tagLst>
</file>

<file path=ppt/tags/tag371.xml><?xml version="1.0" encoding="utf-8"?>
<p:tagLst xmlns:p="http://schemas.openxmlformats.org/presentationml/2006/main">
  <p:tag name="KSO_WM_BEAUTIFY_FLAG" val=""/>
</p:tagLst>
</file>

<file path=ppt/tags/tag372.xml><?xml version="1.0" encoding="utf-8"?>
<p:tagLst xmlns:p="http://schemas.openxmlformats.org/presentationml/2006/main">
  <p:tag name="KSO_WM_BEAUTIFY_FLAG" val=""/>
</p:tagLst>
</file>

<file path=ppt/tags/tag373.xml><?xml version="1.0" encoding="utf-8"?>
<p:tagLst xmlns:p="http://schemas.openxmlformats.org/presentationml/2006/main">
  <p:tag name="KSO_WM_BEAUTIFY_FLAG" val=""/>
</p:tagLst>
</file>

<file path=ppt/tags/tag374.xml><?xml version="1.0" encoding="utf-8"?>
<p:tagLst xmlns:p="http://schemas.openxmlformats.org/presentationml/2006/main">
  <p:tag name="KSO_WM_BEAUTIFY_FLAG" val=""/>
</p:tagLst>
</file>

<file path=ppt/tags/tag375.xml><?xml version="1.0" encoding="utf-8"?>
<p:tagLst xmlns:p="http://schemas.openxmlformats.org/presentationml/2006/main">
  <p:tag name="KSO_WM_BEAUTIFY_FLAG" val=""/>
</p:tagLst>
</file>

<file path=ppt/tags/tag376.xml><?xml version="1.0" encoding="utf-8"?>
<p:tagLst xmlns:p="http://schemas.openxmlformats.org/presentationml/2006/main">
  <p:tag name="KSO_WM_BEAUTIFY_FLAG" val=""/>
</p:tagLst>
</file>

<file path=ppt/tags/tag377.xml><?xml version="1.0" encoding="utf-8"?>
<p:tagLst xmlns:p="http://schemas.openxmlformats.org/presentationml/2006/main">
  <p:tag name="KSO_WM_BEAUTIFY_FLAG" val=""/>
</p:tagLst>
</file>

<file path=ppt/tags/tag378.xml><?xml version="1.0" encoding="utf-8"?>
<p:tagLst xmlns:p="http://schemas.openxmlformats.org/presentationml/2006/main">
  <p:tag name="KSO_WM_BEAUTIFY_FLAG" val=""/>
</p:tagLst>
</file>

<file path=ppt/tags/tag379.xml><?xml version="1.0" encoding="utf-8"?>
<p:tagLst xmlns:p="http://schemas.openxmlformats.org/presentationml/2006/main">
  <p:tag name="KSO_WM_BEAUTIFY_FLAG" val=""/>
</p:tagLst>
</file>

<file path=ppt/tags/tag38.xml><?xml version="1.0" encoding="utf-8"?>
<p:tagLst xmlns:p="http://schemas.openxmlformats.org/presentationml/2006/main">
  <p:tag name="MH" val="20161022192605"/>
  <p:tag name="MH_LIBRARY" val="GRAPHIC"/>
  <p:tag name="MH_TYPE" val="Text"/>
  <p:tag name="MH_ORDER" val="2"/>
</p:tagLst>
</file>

<file path=ppt/tags/tag380.xml><?xml version="1.0" encoding="utf-8"?>
<p:tagLst xmlns:p="http://schemas.openxmlformats.org/presentationml/2006/main">
  <p:tag name="KSO_WM_BEAUTIFY_FLAG" val=""/>
</p:tagLst>
</file>

<file path=ppt/tags/tag381.xml><?xml version="1.0" encoding="utf-8"?>
<p:tagLst xmlns:p="http://schemas.openxmlformats.org/presentationml/2006/main">
  <p:tag name="KSO_WM_BEAUTIFY_FLAG" val=""/>
</p:tagLst>
</file>

<file path=ppt/tags/tag382.xml><?xml version="1.0" encoding="utf-8"?>
<p:tagLst xmlns:p="http://schemas.openxmlformats.org/presentationml/2006/main">
  <p:tag name="KSO_WM_BEAUTIFY_FLAG" val=""/>
</p:tagLst>
</file>

<file path=ppt/tags/tag383.xml><?xml version="1.0" encoding="utf-8"?>
<p:tagLst xmlns:p="http://schemas.openxmlformats.org/presentationml/2006/main">
  <p:tag name="KSO_WM_BEAUTIFY_FLAG" val=""/>
</p:tagLst>
</file>

<file path=ppt/tags/tag384.xml><?xml version="1.0" encoding="utf-8"?>
<p:tagLst xmlns:p="http://schemas.openxmlformats.org/presentationml/2006/main">
  <p:tag name="KSO_WM_BEAUTIFY_FLAG" val=""/>
</p:tagLst>
</file>

<file path=ppt/tags/tag385.xml><?xml version="1.0" encoding="utf-8"?>
<p:tagLst xmlns:p="http://schemas.openxmlformats.org/presentationml/2006/main">
  <p:tag name="KSO_WM_BEAUTIFY_FLAG" val=""/>
</p:tagLst>
</file>

<file path=ppt/tags/tag386.xml><?xml version="1.0" encoding="utf-8"?>
<p:tagLst xmlns:p="http://schemas.openxmlformats.org/presentationml/2006/main">
  <p:tag name="KSO_WM_BEAUTIFY_FLAG" val=""/>
</p:tagLst>
</file>

<file path=ppt/tags/tag387.xml><?xml version="1.0" encoding="utf-8"?>
<p:tagLst xmlns:p="http://schemas.openxmlformats.org/presentationml/2006/main">
  <p:tag name="KSO_WM_BEAUTIFY_FLAG" val=""/>
</p:tagLst>
</file>

<file path=ppt/tags/tag388.xml><?xml version="1.0" encoding="utf-8"?>
<p:tagLst xmlns:p="http://schemas.openxmlformats.org/presentationml/2006/main">
  <p:tag name="KSO_WM_BEAUTIFY_FLAG" val=""/>
</p:tagLst>
</file>

<file path=ppt/tags/tag389.xml><?xml version="1.0" encoding="utf-8"?>
<p:tagLst xmlns:p="http://schemas.openxmlformats.org/presentationml/2006/main">
  <p:tag name="KSO_WM_BEAUTIFY_FLAG" val=""/>
</p:tagLst>
</file>

<file path=ppt/tags/tag39.xml><?xml version="1.0" encoding="utf-8"?>
<p:tagLst xmlns:p="http://schemas.openxmlformats.org/presentationml/2006/main">
  <p:tag name="MH" val="20161022192605"/>
  <p:tag name="MH_LIBRARY" val="GRAPHIC"/>
  <p:tag name="MH_TYPE" val="Text"/>
  <p:tag name="MH_ORDER" val="3"/>
</p:tagLst>
</file>

<file path=ppt/tags/tag390.xml><?xml version="1.0" encoding="utf-8"?>
<p:tagLst xmlns:p="http://schemas.openxmlformats.org/presentationml/2006/main">
  <p:tag name="KSO_WM_BEAUTIFY_FLAG" val=""/>
</p:tagLst>
</file>

<file path=ppt/tags/tag391.xml><?xml version="1.0" encoding="utf-8"?>
<p:tagLst xmlns:p="http://schemas.openxmlformats.org/presentationml/2006/main">
  <p:tag name="KSO_WM_BEAUTIFY_FLAG" val=""/>
</p:tagLst>
</file>

<file path=ppt/tags/tag392.xml><?xml version="1.0" encoding="utf-8"?>
<p:tagLst xmlns:p="http://schemas.openxmlformats.org/presentationml/2006/main">
  <p:tag name="KSO_WM_BEAUTIFY_FLAG" val=""/>
</p:tagLst>
</file>

<file path=ppt/tags/tag393.xml><?xml version="1.0" encoding="utf-8"?>
<p:tagLst xmlns:p="http://schemas.openxmlformats.org/presentationml/2006/main">
  <p:tag name="KSO_WM_BEAUTIFY_FLAG" val=""/>
</p:tagLst>
</file>

<file path=ppt/tags/tag394.xml><?xml version="1.0" encoding="utf-8"?>
<p:tagLst xmlns:p="http://schemas.openxmlformats.org/presentationml/2006/main">
  <p:tag name="KSO_WM_BEAUTIFY_FLAG" val=""/>
</p:tagLst>
</file>

<file path=ppt/tags/tag395.xml><?xml version="1.0" encoding="utf-8"?>
<p:tagLst xmlns:p="http://schemas.openxmlformats.org/presentationml/2006/main">
  <p:tag name="KSO_WM_BEAUTIFY_FLAG" val=""/>
</p:tagLst>
</file>

<file path=ppt/tags/tag396.xml><?xml version="1.0" encoding="utf-8"?>
<p:tagLst xmlns:p="http://schemas.openxmlformats.org/presentationml/2006/main">
  <p:tag name="KSO_WM_BEAUTIFY_FLAG" val=""/>
</p:tagLst>
</file>

<file path=ppt/tags/tag397.xml><?xml version="1.0" encoding="utf-8"?>
<p:tagLst xmlns:p="http://schemas.openxmlformats.org/presentationml/2006/main">
  <p:tag name="KSO_WM_BEAUTIFY_FLAG" val=""/>
</p:tagLst>
</file>

<file path=ppt/tags/tag398.xml><?xml version="1.0" encoding="utf-8"?>
<p:tagLst xmlns:p="http://schemas.openxmlformats.org/presentationml/2006/main">
  <p:tag name="KSO_WM_BEAUTIFY_FLAG" val=""/>
</p:tagLst>
</file>

<file path=ppt/tags/tag399.xml><?xml version="1.0" encoding="utf-8"?>
<p:tagLst xmlns:p="http://schemas.openxmlformats.org/presentationml/2006/main">
  <p:tag name="KSO_WM_BEAUTIFY_FLAG" val=""/>
</p:tagLst>
</file>

<file path=ppt/tags/tag4.xml><?xml version="1.0" encoding="utf-8"?>
<p:tagLst xmlns:p="http://schemas.openxmlformats.org/presentationml/2006/main">
  <p:tag name="MH" val="20161022203400"/>
  <p:tag name="MH_LIBRARY" val="GRAPHIC"/>
  <p:tag name="MH_TYPE" val="Other"/>
  <p:tag name="MH_ORDER" val="4"/>
</p:tagLst>
</file>

<file path=ppt/tags/tag40.xml><?xml version="1.0" encoding="utf-8"?>
<p:tagLst xmlns:p="http://schemas.openxmlformats.org/presentationml/2006/main">
  <p:tag name="MH" val="20161022192605"/>
  <p:tag name="MH_LIBRARY" val="GRAPHIC"/>
  <p:tag name="MH_TYPE" val="Text"/>
  <p:tag name="MH_ORDER" val="4"/>
</p:tagLst>
</file>

<file path=ppt/tags/tag400.xml><?xml version="1.0" encoding="utf-8"?>
<p:tagLst xmlns:p="http://schemas.openxmlformats.org/presentationml/2006/main">
  <p:tag name="KSO_WM_BEAUTIFY_FLAG" val=""/>
</p:tagLst>
</file>

<file path=ppt/tags/tag401.xml><?xml version="1.0" encoding="utf-8"?>
<p:tagLst xmlns:p="http://schemas.openxmlformats.org/presentationml/2006/main">
  <p:tag name="KSO_WM_BEAUTIFY_FLAG" val=""/>
</p:tagLst>
</file>

<file path=ppt/tags/tag402.xml><?xml version="1.0" encoding="utf-8"?>
<p:tagLst xmlns:p="http://schemas.openxmlformats.org/presentationml/2006/main">
  <p:tag name="KSO_WM_BEAUTIFY_FLAG" val=""/>
</p:tagLst>
</file>

<file path=ppt/tags/tag403.xml><?xml version="1.0" encoding="utf-8"?>
<p:tagLst xmlns:p="http://schemas.openxmlformats.org/presentationml/2006/main">
  <p:tag name="KSO_WM_BEAUTIFY_FLAG" val=""/>
</p:tagLst>
</file>

<file path=ppt/tags/tag404.xml><?xml version="1.0" encoding="utf-8"?>
<p:tagLst xmlns:p="http://schemas.openxmlformats.org/presentationml/2006/main">
  <p:tag name="KSO_WM_BEAUTIFY_FLAG" val=""/>
</p:tagLst>
</file>

<file path=ppt/tags/tag405.xml><?xml version="1.0" encoding="utf-8"?>
<p:tagLst xmlns:p="http://schemas.openxmlformats.org/presentationml/2006/main">
  <p:tag name="KSO_WM_BEAUTIFY_FLAG" val=""/>
</p:tagLst>
</file>

<file path=ppt/tags/tag406.xml><?xml version="1.0" encoding="utf-8"?>
<p:tagLst xmlns:p="http://schemas.openxmlformats.org/presentationml/2006/main">
  <p:tag name="KSO_WM_BEAUTIFY_FLAG" val=""/>
</p:tagLst>
</file>

<file path=ppt/tags/tag407.xml><?xml version="1.0" encoding="utf-8"?>
<p:tagLst xmlns:p="http://schemas.openxmlformats.org/presentationml/2006/main">
  <p:tag name="KSO_WM_BEAUTIFY_FLAG" val=""/>
</p:tagLst>
</file>

<file path=ppt/tags/tag408.xml><?xml version="1.0" encoding="utf-8"?>
<p:tagLst xmlns:p="http://schemas.openxmlformats.org/presentationml/2006/main">
  <p:tag name="KSO_WM_BEAUTIFY_FLAG" val=""/>
</p:tagLst>
</file>

<file path=ppt/tags/tag409.xml><?xml version="1.0" encoding="utf-8"?>
<p:tagLst xmlns:p="http://schemas.openxmlformats.org/presentationml/2006/main">
  <p:tag name="KSO_WM_BEAUTIFY_FLAG" val=""/>
</p:tagLst>
</file>

<file path=ppt/tags/tag41.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410.xml><?xml version="1.0" encoding="utf-8"?>
<p:tagLst xmlns:p="http://schemas.openxmlformats.org/presentationml/2006/main">
  <p:tag name="KSO_WM_BEAUTIFY_FLAG" val=""/>
</p:tagLst>
</file>

<file path=ppt/tags/tag411.xml><?xml version="1.0" encoding="utf-8"?>
<p:tagLst xmlns:p="http://schemas.openxmlformats.org/presentationml/2006/main">
  <p:tag name="KSO_WM_BEAUTIFY_FLAG" val=""/>
</p:tagLst>
</file>

<file path=ppt/tags/tag412.xml><?xml version="1.0" encoding="utf-8"?>
<p:tagLst xmlns:p="http://schemas.openxmlformats.org/presentationml/2006/main">
  <p:tag name="KSO_WM_BEAUTIFY_FLAG" val=""/>
</p:tagLst>
</file>

<file path=ppt/tags/tag413.xml><?xml version="1.0" encoding="utf-8"?>
<p:tagLst xmlns:p="http://schemas.openxmlformats.org/presentationml/2006/main">
  <p:tag name="KSO_WM_BEAUTIFY_FLAG" val=""/>
</p:tagLst>
</file>

<file path=ppt/tags/tag414.xml><?xml version="1.0" encoding="utf-8"?>
<p:tagLst xmlns:p="http://schemas.openxmlformats.org/presentationml/2006/main">
  <p:tag name="KSO_WM_BEAUTIFY_FLAG" val=""/>
</p:tagLst>
</file>

<file path=ppt/tags/tag415.xml><?xml version="1.0" encoding="utf-8"?>
<p:tagLst xmlns:p="http://schemas.openxmlformats.org/presentationml/2006/main">
  <p:tag name="KSO_WM_BEAUTIFY_FLAG" val=""/>
</p:tagLst>
</file>

<file path=ppt/tags/tag416.xml><?xml version="1.0" encoding="utf-8"?>
<p:tagLst xmlns:p="http://schemas.openxmlformats.org/presentationml/2006/main">
  <p:tag name="KSO_WM_BEAUTIFY_FLAG" val=""/>
</p:tagLst>
</file>

<file path=ppt/tags/tag417.xml><?xml version="1.0" encoding="utf-8"?>
<p:tagLst xmlns:p="http://schemas.openxmlformats.org/presentationml/2006/main">
  <p:tag name="KSO_WM_BEAUTIFY_FLAG" val=""/>
</p:tagLst>
</file>

<file path=ppt/tags/tag418.xml><?xml version="1.0" encoding="utf-8"?>
<p:tagLst xmlns:p="http://schemas.openxmlformats.org/presentationml/2006/main">
  <p:tag name="KSO_WM_BEAUTIFY_FLAG" val=""/>
</p:tagLst>
</file>

<file path=ppt/tags/tag419.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20.xml><?xml version="1.0" encoding="utf-8"?>
<p:tagLst xmlns:p="http://schemas.openxmlformats.org/presentationml/2006/main">
  <p:tag name="KSO_WM_BEAUTIFY_FLAG" val=""/>
</p:tagLst>
</file>

<file path=ppt/tags/tag421.xml><?xml version="1.0" encoding="utf-8"?>
<p:tagLst xmlns:p="http://schemas.openxmlformats.org/presentationml/2006/main">
  <p:tag name="KSO_WM_BEAUTIFY_FLAG" val=""/>
</p:tagLst>
</file>

<file path=ppt/tags/tag422.xml><?xml version="1.0" encoding="utf-8"?>
<p:tagLst xmlns:p="http://schemas.openxmlformats.org/presentationml/2006/main">
  <p:tag name="KSO_WM_BEAUTIFY_FLAG" val=""/>
</p:tagLst>
</file>

<file path=ppt/tags/tag423.xml><?xml version="1.0" encoding="utf-8"?>
<p:tagLst xmlns:p="http://schemas.openxmlformats.org/presentationml/2006/main">
  <p:tag name="KSO_WM_BEAUTIFY_FLAG" val=""/>
</p:tagLst>
</file>

<file path=ppt/tags/tag424.xml><?xml version="1.0" encoding="utf-8"?>
<p:tagLst xmlns:p="http://schemas.openxmlformats.org/presentationml/2006/main">
  <p:tag name="KSO_WM_BEAUTIFY_FLAG" val=""/>
</p:tagLst>
</file>

<file path=ppt/tags/tag425.xml><?xml version="1.0" encoding="utf-8"?>
<p:tagLst xmlns:p="http://schemas.openxmlformats.org/presentationml/2006/main">
  <p:tag name="KSO_WM_BEAUTIFY_FLAG" val=""/>
</p:tagLst>
</file>

<file path=ppt/tags/tag426.xml><?xml version="1.0" encoding="utf-8"?>
<p:tagLst xmlns:p="http://schemas.openxmlformats.org/presentationml/2006/main">
  <p:tag name="KSO_WM_BEAUTIFY_FLAG" val=""/>
</p:tagLst>
</file>

<file path=ppt/tags/tag427.xml><?xml version="1.0" encoding="utf-8"?>
<p:tagLst xmlns:p="http://schemas.openxmlformats.org/presentationml/2006/main">
  <p:tag name="KSO_WM_BEAUTIFY_FLAG" val=""/>
</p:tagLst>
</file>

<file path=ppt/tags/tag428.xml><?xml version="1.0" encoding="utf-8"?>
<p:tagLst xmlns:p="http://schemas.openxmlformats.org/presentationml/2006/main">
  <p:tag name="KSO_WM_BEAUTIFY_FLAG" val=""/>
</p:tagLst>
</file>

<file path=ppt/tags/tag429.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30.xml><?xml version="1.0" encoding="utf-8"?>
<p:tagLst xmlns:p="http://schemas.openxmlformats.org/presentationml/2006/main">
  <p:tag name="KSO_WM_BEAUTIFY_FLAG" val=""/>
</p:tagLst>
</file>

<file path=ppt/tags/tag431.xml><?xml version="1.0" encoding="utf-8"?>
<p:tagLst xmlns:p="http://schemas.openxmlformats.org/presentationml/2006/main">
  <p:tag name="KSO_WM_BEAUTIFY_FLAG" val=""/>
</p:tagLst>
</file>

<file path=ppt/tags/tag432.xml><?xml version="1.0" encoding="utf-8"?>
<p:tagLst xmlns:p="http://schemas.openxmlformats.org/presentationml/2006/main">
  <p:tag name="KSO_WM_BEAUTIFY_FLAG" val=""/>
</p:tagLst>
</file>

<file path=ppt/tags/tag433.xml><?xml version="1.0" encoding="utf-8"?>
<p:tagLst xmlns:p="http://schemas.openxmlformats.org/presentationml/2006/main">
  <p:tag name="KSO_WM_BEAUTIFY_FLAG" val=""/>
</p:tagLst>
</file>

<file path=ppt/tags/tag434.xml><?xml version="1.0" encoding="utf-8"?>
<p:tagLst xmlns:p="http://schemas.openxmlformats.org/presentationml/2006/main">
  <p:tag name="KSO_WM_BEAUTIFY_FLAG" val=""/>
</p:tagLst>
</file>

<file path=ppt/tags/tag435.xml><?xml version="1.0" encoding="utf-8"?>
<p:tagLst xmlns:p="http://schemas.openxmlformats.org/presentationml/2006/main">
  <p:tag name="KSO_WM_BEAUTIFY_FLAG" val=""/>
</p:tagLst>
</file>

<file path=ppt/tags/tag436.xml><?xml version="1.0" encoding="utf-8"?>
<p:tagLst xmlns:p="http://schemas.openxmlformats.org/presentationml/2006/main">
  <p:tag name="KSO_WM_BEAUTIFY_FLAG" val=""/>
</p:tagLst>
</file>

<file path=ppt/tags/tag437.xml><?xml version="1.0" encoding="utf-8"?>
<p:tagLst xmlns:p="http://schemas.openxmlformats.org/presentationml/2006/main">
  <p:tag name="KSO_WM_BEAUTIFY_FLAG" val=""/>
</p:tagLst>
</file>

<file path=ppt/tags/tag438.xml><?xml version="1.0" encoding="utf-8"?>
<p:tagLst xmlns:p="http://schemas.openxmlformats.org/presentationml/2006/main">
  <p:tag name="KSO_WM_BEAUTIFY_FLAG" val=""/>
</p:tagLst>
</file>

<file path=ppt/tags/tag439.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40.xml><?xml version="1.0" encoding="utf-8"?>
<p:tagLst xmlns:p="http://schemas.openxmlformats.org/presentationml/2006/main">
  <p:tag name="KSO_WM_BEAUTIFY_FLAG" val=""/>
</p:tagLst>
</file>

<file path=ppt/tags/tag441.xml><?xml version="1.0" encoding="utf-8"?>
<p:tagLst xmlns:p="http://schemas.openxmlformats.org/presentationml/2006/main">
  <p:tag name="KSO_WM_BEAUTIFY_FLAG" val=""/>
</p:tagLst>
</file>

<file path=ppt/tags/tag442.xml><?xml version="1.0" encoding="utf-8"?>
<p:tagLst xmlns:p="http://schemas.openxmlformats.org/presentationml/2006/main">
  <p:tag name="KSO_WM_BEAUTIFY_FLAG" val=""/>
</p:tagLst>
</file>

<file path=ppt/tags/tag443.xml><?xml version="1.0" encoding="utf-8"?>
<p:tagLst xmlns:p="http://schemas.openxmlformats.org/presentationml/2006/main">
  <p:tag name="KSO_WM_BEAUTIFY_FLAG" val=""/>
</p:tagLst>
</file>

<file path=ppt/tags/tag444.xml><?xml version="1.0" encoding="utf-8"?>
<p:tagLst xmlns:p="http://schemas.openxmlformats.org/presentationml/2006/main">
  <p:tag name="KSO_WM_BEAUTIFY_FLAG" val=""/>
</p:tagLst>
</file>

<file path=ppt/tags/tag445.xml><?xml version="1.0" encoding="utf-8"?>
<p:tagLst xmlns:p="http://schemas.openxmlformats.org/presentationml/2006/main">
  <p:tag name="KSO_WM_BEAUTIFY_FLAG" val=""/>
</p:tagLst>
</file>

<file path=ppt/tags/tag446.xml><?xml version="1.0" encoding="utf-8"?>
<p:tagLst xmlns:p="http://schemas.openxmlformats.org/presentationml/2006/main">
  <p:tag name="KSO_WM_BEAUTIFY_FLAG" val=""/>
</p:tagLst>
</file>

<file path=ppt/tags/tag447.xml><?xml version="1.0" encoding="utf-8"?>
<p:tagLst xmlns:p="http://schemas.openxmlformats.org/presentationml/2006/main">
  <p:tag name="KSO_WM_BEAUTIFY_FLAG" val=""/>
</p:tagLst>
</file>

<file path=ppt/tags/tag448.xml><?xml version="1.0" encoding="utf-8"?>
<p:tagLst xmlns:p="http://schemas.openxmlformats.org/presentationml/2006/main">
  <p:tag name="KSO_WM_BEAUTIFY_FLAG" val=""/>
</p:tagLst>
</file>

<file path=ppt/tags/tag449.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50.xml><?xml version="1.0" encoding="utf-8"?>
<p:tagLst xmlns:p="http://schemas.openxmlformats.org/presentationml/2006/main">
  <p:tag name="KSO_WM_BEAUTIFY_FLAG" val=""/>
</p:tagLst>
</file>

<file path=ppt/tags/tag451.xml><?xml version="1.0" encoding="utf-8"?>
<p:tagLst xmlns:p="http://schemas.openxmlformats.org/presentationml/2006/main">
  <p:tag name="KSO_WM_BEAUTIFY_FLAG" val=""/>
</p:tagLst>
</file>

<file path=ppt/tags/tag452.xml><?xml version="1.0" encoding="utf-8"?>
<p:tagLst xmlns:p="http://schemas.openxmlformats.org/presentationml/2006/main">
  <p:tag name="KSO_WM_BEAUTIFY_FLAG" val=""/>
</p:tagLst>
</file>

<file path=ppt/tags/tag453.xml><?xml version="1.0" encoding="utf-8"?>
<p:tagLst xmlns:p="http://schemas.openxmlformats.org/presentationml/2006/main">
  <p:tag name="KSO_WM_BEAUTIFY_FLAG" val=""/>
</p:tagLst>
</file>

<file path=ppt/tags/tag454.xml><?xml version="1.0" encoding="utf-8"?>
<p:tagLst xmlns:p="http://schemas.openxmlformats.org/presentationml/2006/main">
  <p:tag name="KSO_WM_BEAUTIFY_FLAG" val=""/>
</p:tagLst>
</file>

<file path=ppt/tags/tag455.xml><?xml version="1.0" encoding="utf-8"?>
<p:tagLst xmlns:p="http://schemas.openxmlformats.org/presentationml/2006/main">
  <p:tag name="KSO_WM_BEAUTIFY_FLAG" val=""/>
</p:tagLst>
</file>

<file path=ppt/tags/tag456.xml><?xml version="1.0" encoding="utf-8"?>
<p:tagLst xmlns:p="http://schemas.openxmlformats.org/presentationml/2006/main">
  <p:tag name="KSO_WM_BEAUTIFY_FLAG" val=""/>
</p:tagLst>
</file>

<file path=ppt/tags/tag457.xml><?xml version="1.0" encoding="utf-8"?>
<p:tagLst xmlns:p="http://schemas.openxmlformats.org/presentationml/2006/main">
  <p:tag name="KSO_WM_BEAUTIFY_FLAG" val=""/>
</p:tagLst>
</file>

<file path=ppt/tags/tag458.xml><?xml version="1.0" encoding="utf-8"?>
<p:tagLst xmlns:p="http://schemas.openxmlformats.org/presentationml/2006/main">
  <p:tag name="KSO_WM_BEAUTIFY_FLAG" val=""/>
</p:tagLst>
</file>

<file path=ppt/tags/tag459.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60.xml><?xml version="1.0" encoding="utf-8"?>
<p:tagLst xmlns:p="http://schemas.openxmlformats.org/presentationml/2006/main">
  <p:tag name="KSO_WM_BEAUTIFY_FLAG" val=""/>
</p:tagLst>
</file>

<file path=ppt/tags/tag461.xml><?xml version="1.0" encoding="utf-8"?>
<p:tagLst xmlns:p="http://schemas.openxmlformats.org/presentationml/2006/main">
  <p:tag name="KSO_WM_BEAUTIFY_FLAG" val=""/>
</p:tagLst>
</file>

<file path=ppt/tags/tag462.xml><?xml version="1.0" encoding="utf-8"?>
<p:tagLst xmlns:p="http://schemas.openxmlformats.org/presentationml/2006/main">
  <p:tag name="KSO_WM_BEAUTIFY_FLAG" val=""/>
</p:tagLst>
</file>

<file path=ppt/tags/tag463.xml><?xml version="1.0" encoding="utf-8"?>
<p:tagLst xmlns:p="http://schemas.openxmlformats.org/presentationml/2006/main">
  <p:tag name="KSO_WM_BEAUTIFY_FLAG" val=""/>
</p:tagLst>
</file>

<file path=ppt/tags/tag464.xml><?xml version="1.0" encoding="utf-8"?>
<p:tagLst xmlns:p="http://schemas.openxmlformats.org/presentationml/2006/main">
  <p:tag name="KSO_WM_BEAUTIFY_FLAG" val=""/>
</p:tagLst>
</file>

<file path=ppt/tags/tag465.xml><?xml version="1.0" encoding="utf-8"?>
<p:tagLst xmlns:p="http://schemas.openxmlformats.org/presentationml/2006/main">
  <p:tag name="KSO_WM_BEAUTIFY_FLAG" val=""/>
</p:tagLst>
</file>

<file path=ppt/tags/tag466.xml><?xml version="1.0" encoding="utf-8"?>
<p:tagLst xmlns:p="http://schemas.openxmlformats.org/presentationml/2006/main">
  <p:tag name="KSO_WM_BEAUTIFY_FLAG" val=""/>
</p:tagLst>
</file>

<file path=ppt/tags/tag467.xml><?xml version="1.0" encoding="utf-8"?>
<p:tagLst xmlns:p="http://schemas.openxmlformats.org/presentationml/2006/main">
  <p:tag name="KSO_WM_BEAUTIFY_FLAG" val=""/>
</p:tagLst>
</file>

<file path=ppt/tags/tag468.xml><?xml version="1.0" encoding="utf-8"?>
<p:tagLst xmlns:p="http://schemas.openxmlformats.org/presentationml/2006/main">
  <p:tag name="KSO_WM_BEAUTIFY_FLAG" val=""/>
</p:tagLst>
</file>

<file path=ppt/tags/tag469.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70.xml><?xml version="1.0" encoding="utf-8"?>
<p:tagLst xmlns:p="http://schemas.openxmlformats.org/presentationml/2006/main">
  <p:tag name="KSO_WM_BEAUTIFY_FLAG" val=""/>
</p:tagLst>
</file>

<file path=ppt/tags/tag471.xml><?xml version="1.0" encoding="utf-8"?>
<p:tagLst xmlns:p="http://schemas.openxmlformats.org/presentationml/2006/main">
  <p:tag name="KSO_WM_BEAUTIFY_FLAG" val=""/>
</p:tagLst>
</file>

<file path=ppt/tags/tag472.xml><?xml version="1.0" encoding="utf-8"?>
<p:tagLst xmlns:p="http://schemas.openxmlformats.org/presentationml/2006/main">
  <p:tag name="KSO_WM_BEAUTIFY_FLAG" val=""/>
</p:tagLst>
</file>

<file path=ppt/tags/tag473.xml><?xml version="1.0" encoding="utf-8"?>
<p:tagLst xmlns:p="http://schemas.openxmlformats.org/presentationml/2006/main">
  <p:tag name="KSO_WM_BEAUTIFY_FLAG" val=""/>
</p:tagLst>
</file>

<file path=ppt/tags/tag474.xml><?xml version="1.0" encoding="utf-8"?>
<p:tagLst xmlns:p="http://schemas.openxmlformats.org/presentationml/2006/main">
  <p:tag name="KSO_WM_BEAUTIFY_FLAG" val=""/>
</p:tagLst>
</file>

<file path=ppt/tags/tag475.xml><?xml version="1.0" encoding="utf-8"?>
<p:tagLst xmlns:p="http://schemas.openxmlformats.org/presentationml/2006/main">
  <p:tag name="KSO_WM_BEAUTIFY_FLAG" val=""/>
</p:tagLst>
</file>

<file path=ppt/tags/tag476.xml><?xml version="1.0" encoding="utf-8"?>
<p:tagLst xmlns:p="http://schemas.openxmlformats.org/presentationml/2006/main">
  <p:tag name="KSO_WM_BEAUTIFY_FLAG" val=""/>
</p:tagLst>
</file>

<file path=ppt/tags/tag477.xml><?xml version="1.0" encoding="utf-8"?>
<p:tagLst xmlns:p="http://schemas.openxmlformats.org/presentationml/2006/main">
  <p:tag name="KSO_WM_BEAUTIFY_FLAG" val=""/>
</p:tagLst>
</file>

<file path=ppt/tags/tag478.xml><?xml version="1.0" encoding="utf-8"?>
<p:tagLst xmlns:p="http://schemas.openxmlformats.org/presentationml/2006/main">
  <p:tag name="KSO_WM_BEAUTIFY_FLAG" val=""/>
</p:tagLst>
</file>

<file path=ppt/tags/tag479.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80.xml><?xml version="1.0" encoding="utf-8"?>
<p:tagLst xmlns:p="http://schemas.openxmlformats.org/presentationml/2006/main">
  <p:tag name="KSO_WM_BEAUTIFY_FLAG" val=""/>
</p:tagLst>
</file>

<file path=ppt/tags/tag481.xml><?xml version="1.0" encoding="utf-8"?>
<p:tagLst xmlns:p="http://schemas.openxmlformats.org/presentationml/2006/main">
  <p:tag name="KSO_WM_BEAUTIFY_FLAG" val=""/>
</p:tagLst>
</file>

<file path=ppt/tags/tag482.xml><?xml version="1.0" encoding="utf-8"?>
<p:tagLst xmlns:p="http://schemas.openxmlformats.org/presentationml/2006/main">
  <p:tag name="KSO_WM_BEAUTIFY_FLAG" val=""/>
</p:tagLst>
</file>

<file path=ppt/tags/tag483.xml><?xml version="1.0" encoding="utf-8"?>
<p:tagLst xmlns:p="http://schemas.openxmlformats.org/presentationml/2006/main">
  <p:tag name="KSO_WM_BEAUTIFY_FLAG" val=""/>
</p:tagLst>
</file>

<file path=ppt/tags/tag484.xml><?xml version="1.0" encoding="utf-8"?>
<p:tagLst xmlns:p="http://schemas.openxmlformats.org/presentationml/2006/main">
  <p:tag name="KSO_WM_BEAUTIFY_FLAG" val=""/>
</p:tagLst>
</file>

<file path=ppt/tags/tag485.xml><?xml version="1.0" encoding="utf-8"?>
<p:tagLst xmlns:p="http://schemas.openxmlformats.org/presentationml/2006/main">
  <p:tag name="KSO_WM_BEAUTIFY_FLAG" val=""/>
</p:tagLst>
</file>

<file path=ppt/tags/tag486.xml><?xml version="1.0" encoding="utf-8"?>
<p:tagLst xmlns:p="http://schemas.openxmlformats.org/presentationml/2006/main">
  <p:tag name="KSO_WM_BEAUTIFY_FLAG" val=""/>
</p:tagLst>
</file>

<file path=ppt/tags/tag487.xml><?xml version="1.0" encoding="utf-8"?>
<p:tagLst xmlns:p="http://schemas.openxmlformats.org/presentationml/2006/main">
  <p:tag name="KSO_WM_BEAUTIFY_FLAG" val=""/>
</p:tagLst>
</file>

<file path=ppt/tags/tag488.xml><?xml version="1.0" encoding="utf-8"?>
<p:tagLst xmlns:p="http://schemas.openxmlformats.org/presentationml/2006/main">
  <p:tag name="KSO_WM_BEAUTIFY_FLAG" val=""/>
</p:tagLst>
</file>

<file path=ppt/tags/tag489.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490.xml><?xml version="1.0" encoding="utf-8"?>
<p:tagLst xmlns:p="http://schemas.openxmlformats.org/presentationml/2006/main">
  <p:tag name="KSO_WM_BEAUTIFY_FLAG" val=""/>
</p:tagLst>
</file>

<file path=ppt/tags/tag491.xml><?xml version="1.0" encoding="utf-8"?>
<p:tagLst xmlns:p="http://schemas.openxmlformats.org/presentationml/2006/main">
  <p:tag name="KSO_WM_BEAUTIFY_FLAG" val=""/>
</p:tagLst>
</file>

<file path=ppt/tags/tag492.xml><?xml version="1.0" encoding="utf-8"?>
<p:tagLst xmlns:p="http://schemas.openxmlformats.org/presentationml/2006/main">
  <p:tag name="KSO_WM_BEAUTIFY_FLAG" val=""/>
</p:tagLst>
</file>

<file path=ppt/tags/tag493.xml><?xml version="1.0" encoding="utf-8"?>
<p:tagLst xmlns:p="http://schemas.openxmlformats.org/presentationml/2006/main">
  <p:tag name="KSO_WM_BEAUTIFY_FLAG" val=""/>
</p:tagLst>
</file>

<file path=ppt/tags/tag494.xml><?xml version="1.0" encoding="utf-8"?>
<p:tagLst xmlns:p="http://schemas.openxmlformats.org/presentationml/2006/main">
  <p:tag name="KSO_WM_BEAUTIFY_FLAG" val=""/>
</p:tagLst>
</file>

<file path=ppt/tags/tag495.xml><?xml version="1.0" encoding="utf-8"?>
<p:tagLst xmlns:p="http://schemas.openxmlformats.org/presentationml/2006/main">
  <p:tag name="KSO_WM_BEAUTIFY_FLAG" val=""/>
</p:tagLst>
</file>

<file path=ppt/tags/tag496.xml><?xml version="1.0" encoding="utf-8"?>
<p:tagLst xmlns:p="http://schemas.openxmlformats.org/presentationml/2006/main">
  <p:tag name="KSO_WM_BEAUTIFY_FLAG" val=""/>
</p:tagLst>
</file>

<file path=ppt/tags/tag497.xml><?xml version="1.0" encoding="utf-8"?>
<p:tagLst xmlns:p="http://schemas.openxmlformats.org/presentationml/2006/main">
  <p:tag name="KSO_WM_BEAUTIFY_FLAG" val=""/>
</p:tagLst>
</file>

<file path=ppt/tags/tag498.xml><?xml version="1.0" encoding="utf-8"?>
<p:tagLst xmlns:p="http://schemas.openxmlformats.org/presentationml/2006/main">
  <p:tag name="KSO_WM_BEAUTIFY_FLAG" val=""/>
</p:tagLst>
</file>

<file path=ppt/tags/tag499.xml><?xml version="1.0" encoding="utf-8"?>
<p:tagLst xmlns:p="http://schemas.openxmlformats.org/presentationml/2006/main">
  <p:tag name="KSO_WM_BEAUTIFY_FLAG" val=""/>
</p:tagLst>
</file>

<file path=ppt/tags/tag5.xml><?xml version="1.0" encoding="utf-8"?>
<p:tagLst xmlns:p="http://schemas.openxmlformats.org/presentationml/2006/main">
  <p:tag name="MH" val="20160830110146"/>
  <p:tag name="MH_LIBRARY" val="CONTENTS"/>
  <p:tag name="MH_TYPE" val="OTHERS"/>
  <p:tag name="ID" val="553512"/>
</p:tagLst>
</file>

<file path=ppt/tags/tag50.xml><?xml version="1.0" encoding="utf-8"?>
<p:tagLst xmlns:p="http://schemas.openxmlformats.org/presentationml/2006/main">
  <p:tag name="KSO_WM_BEAUTIFY_FLAG" val=""/>
</p:tagLst>
</file>

<file path=ppt/tags/tag500.xml><?xml version="1.0" encoding="utf-8"?>
<p:tagLst xmlns:p="http://schemas.openxmlformats.org/presentationml/2006/main">
  <p:tag name="KSO_WM_BEAUTIFY_FLAG" val=""/>
</p:tagLst>
</file>

<file path=ppt/tags/tag501.xml><?xml version="1.0" encoding="utf-8"?>
<p:tagLst xmlns:p="http://schemas.openxmlformats.org/presentationml/2006/main">
  <p:tag name="KSO_WM_BEAUTIFY_FLAG" val=""/>
</p:tagLst>
</file>

<file path=ppt/tags/tag502.xml><?xml version="1.0" encoding="utf-8"?>
<p:tagLst xmlns:p="http://schemas.openxmlformats.org/presentationml/2006/main">
  <p:tag name="KSO_WM_BEAUTIFY_FLAG" val=""/>
</p:tagLst>
</file>

<file path=ppt/tags/tag503.xml><?xml version="1.0" encoding="utf-8"?>
<p:tagLst xmlns:p="http://schemas.openxmlformats.org/presentationml/2006/main">
  <p:tag name="KSO_WM_BEAUTIFY_FLAG" val=""/>
</p:tagLst>
</file>

<file path=ppt/tags/tag504.xml><?xml version="1.0" encoding="utf-8"?>
<p:tagLst xmlns:p="http://schemas.openxmlformats.org/presentationml/2006/main">
  <p:tag name="KSO_WM_BEAUTIFY_FLAG" val=""/>
</p:tagLst>
</file>

<file path=ppt/tags/tag505.xml><?xml version="1.0" encoding="utf-8"?>
<p:tagLst xmlns:p="http://schemas.openxmlformats.org/presentationml/2006/main">
  <p:tag name="KSO_WM_BEAUTIFY_FLAG" val=""/>
</p:tagLst>
</file>

<file path=ppt/tags/tag506.xml><?xml version="1.0" encoding="utf-8"?>
<p:tagLst xmlns:p="http://schemas.openxmlformats.org/presentationml/2006/main">
  <p:tag name="KSO_WM_BEAUTIFY_FLAG" val=""/>
</p:tagLst>
</file>

<file path=ppt/tags/tag507.xml><?xml version="1.0" encoding="utf-8"?>
<p:tagLst xmlns:p="http://schemas.openxmlformats.org/presentationml/2006/main">
  <p:tag name="KSO_WM_BEAUTIFY_FLAG" val=""/>
</p:tagLst>
</file>

<file path=ppt/tags/tag508.xml><?xml version="1.0" encoding="utf-8"?>
<p:tagLst xmlns:p="http://schemas.openxmlformats.org/presentationml/2006/main">
  <p:tag name="KSO_WM_BEAUTIFY_FLAG" val=""/>
</p:tagLst>
</file>

<file path=ppt/tags/tag509.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10.xml><?xml version="1.0" encoding="utf-8"?>
<p:tagLst xmlns:p="http://schemas.openxmlformats.org/presentationml/2006/main">
  <p:tag name="KSO_WM_BEAUTIFY_FLAG" val=""/>
</p:tagLst>
</file>

<file path=ppt/tags/tag511.xml><?xml version="1.0" encoding="utf-8"?>
<p:tagLst xmlns:p="http://schemas.openxmlformats.org/presentationml/2006/main">
  <p:tag name="KSO_WM_BEAUTIFY_FLAG" val=""/>
</p:tagLst>
</file>

<file path=ppt/tags/tag512.xml><?xml version="1.0" encoding="utf-8"?>
<p:tagLst xmlns:p="http://schemas.openxmlformats.org/presentationml/2006/main">
  <p:tag name="KSO_WM_BEAUTIFY_FLAG" val=""/>
</p:tagLst>
</file>

<file path=ppt/tags/tag513.xml><?xml version="1.0" encoding="utf-8"?>
<p:tagLst xmlns:p="http://schemas.openxmlformats.org/presentationml/2006/main">
  <p:tag name="KSO_WM_BEAUTIFY_FLAG" val=""/>
</p:tagLst>
</file>

<file path=ppt/tags/tag514.xml><?xml version="1.0" encoding="utf-8"?>
<p:tagLst xmlns:p="http://schemas.openxmlformats.org/presentationml/2006/main">
  <p:tag name="KSO_WM_BEAUTIFY_FLAG" val=""/>
</p:tagLst>
</file>

<file path=ppt/tags/tag515.xml><?xml version="1.0" encoding="utf-8"?>
<p:tagLst xmlns:p="http://schemas.openxmlformats.org/presentationml/2006/main">
  <p:tag name="KSO_WM_BEAUTIFY_FLAG" val=""/>
</p:tagLst>
</file>

<file path=ppt/tags/tag516.xml><?xml version="1.0" encoding="utf-8"?>
<p:tagLst xmlns:p="http://schemas.openxmlformats.org/presentationml/2006/main">
  <p:tag name="KSO_WM_BEAUTIFY_FLAG" val=""/>
</p:tagLst>
</file>

<file path=ppt/tags/tag517.xml><?xml version="1.0" encoding="utf-8"?>
<p:tagLst xmlns:p="http://schemas.openxmlformats.org/presentationml/2006/main">
  <p:tag name="KSO_WM_BEAUTIFY_FLAG" val=""/>
</p:tagLst>
</file>

<file path=ppt/tags/tag518.xml><?xml version="1.0" encoding="utf-8"?>
<p:tagLst xmlns:p="http://schemas.openxmlformats.org/presentationml/2006/main">
  <p:tag name="KSO_WM_BEAUTIFY_FLAG" val=""/>
</p:tagLst>
</file>

<file path=ppt/tags/tag519.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20.xml><?xml version="1.0" encoding="utf-8"?>
<p:tagLst xmlns:p="http://schemas.openxmlformats.org/presentationml/2006/main">
  <p:tag name="KSO_WM_BEAUTIFY_FLAG" val=""/>
</p:tagLst>
</file>

<file path=ppt/tags/tag521.xml><?xml version="1.0" encoding="utf-8"?>
<p:tagLst xmlns:p="http://schemas.openxmlformats.org/presentationml/2006/main">
  <p:tag name="KSO_WM_BEAUTIFY_FLAG" val=""/>
</p:tagLst>
</file>

<file path=ppt/tags/tag522.xml><?xml version="1.0" encoding="utf-8"?>
<p:tagLst xmlns:p="http://schemas.openxmlformats.org/presentationml/2006/main">
  <p:tag name="KSO_WM_BEAUTIFY_FLAG" val=""/>
</p:tagLst>
</file>

<file path=ppt/tags/tag523.xml><?xml version="1.0" encoding="utf-8"?>
<p:tagLst xmlns:p="http://schemas.openxmlformats.org/presentationml/2006/main">
  <p:tag name="KSO_WM_BEAUTIFY_FLAG" val=""/>
</p:tagLst>
</file>

<file path=ppt/tags/tag524.xml><?xml version="1.0" encoding="utf-8"?>
<p:tagLst xmlns:p="http://schemas.openxmlformats.org/presentationml/2006/main">
  <p:tag name="KSO_WM_BEAUTIFY_FLAG" val=""/>
</p:tagLst>
</file>

<file path=ppt/tags/tag525.xml><?xml version="1.0" encoding="utf-8"?>
<p:tagLst xmlns:p="http://schemas.openxmlformats.org/presentationml/2006/main">
  <p:tag name="KSO_WM_BEAUTIFY_FLAG" val=""/>
</p:tagLst>
</file>

<file path=ppt/tags/tag526.xml><?xml version="1.0" encoding="utf-8"?>
<p:tagLst xmlns:p="http://schemas.openxmlformats.org/presentationml/2006/main">
  <p:tag name="KSO_WM_BEAUTIFY_FLAG" val=""/>
</p:tagLst>
</file>

<file path=ppt/tags/tag527.xml><?xml version="1.0" encoding="utf-8"?>
<p:tagLst xmlns:p="http://schemas.openxmlformats.org/presentationml/2006/main">
  <p:tag name="KSO_WM_BEAUTIFY_FLAG" val=""/>
</p:tagLst>
</file>

<file path=ppt/tags/tag528.xml><?xml version="1.0" encoding="utf-8"?>
<p:tagLst xmlns:p="http://schemas.openxmlformats.org/presentationml/2006/main">
  <p:tag name="KSO_WM_BEAUTIFY_FLAG" val=""/>
</p:tagLst>
</file>

<file path=ppt/tags/tag529.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30.xml><?xml version="1.0" encoding="utf-8"?>
<p:tagLst xmlns:p="http://schemas.openxmlformats.org/presentationml/2006/main">
  <p:tag name="KSO_WM_BEAUTIFY_FLAG" val=""/>
</p:tagLst>
</file>

<file path=ppt/tags/tag531.xml><?xml version="1.0" encoding="utf-8"?>
<p:tagLst xmlns:p="http://schemas.openxmlformats.org/presentationml/2006/main">
  <p:tag name="KSO_WM_BEAUTIFY_FLAG" val=""/>
</p:tagLst>
</file>

<file path=ppt/tags/tag532.xml><?xml version="1.0" encoding="utf-8"?>
<p:tagLst xmlns:p="http://schemas.openxmlformats.org/presentationml/2006/main">
  <p:tag name="KSO_WM_BEAUTIFY_FLAG" val=""/>
</p:tagLst>
</file>

<file path=ppt/tags/tag533.xml><?xml version="1.0" encoding="utf-8"?>
<p:tagLst xmlns:p="http://schemas.openxmlformats.org/presentationml/2006/main">
  <p:tag name="KSO_WM_BEAUTIFY_FLAG" val=""/>
</p:tagLst>
</file>

<file path=ppt/tags/tag534.xml><?xml version="1.0" encoding="utf-8"?>
<p:tagLst xmlns:p="http://schemas.openxmlformats.org/presentationml/2006/main">
  <p:tag name="KSO_WM_BEAUTIFY_FLAG" val=""/>
</p:tagLst>
</file>

<file path=ppt/tags/tag535.xml><?xml version="1.0" encoding="utf-8"?>
<p:tagLst xmlns:p="http://schemas.openxmlformats.org/presentationml/2006/main">
  <p:tag name="KSO_WM_BEAUTIFY_FLAG" val=""/>
</p:tagLst>
</file>

<file path=ppt/tags/tag536.xml><?xml version="1.0" encoding="utf-8"?>
<p:tagLst xmlns:p="http://schemas.openxmlformats.org/presentationml/2006/main">
  <p:tag name="KSO_WM_BEAUTIFY_FLAG" val=""/>
  <p:tag name="TABLE_ENDDRAG_ORIGIN_RECT" val="547*143"/>
  <p:tag name="TABLE_ENDDRAG_RECT" val="87*304*547*143"/>
</p:tagLst>
</file>

<file path=ppt/tags/tag537.xml><?xml version="1.0" encoding="utf-8"?>
<p:tagLst xmlns:p="http://schemas.openxmlformats.org/presentationml/2006/main">
  <p:tag name="KSO_WM_BEAUTIFY_FLAG" val=""/>
</p:tagLst>
</file>

<file path=ppt/tags/tag538.xml><?xml version="1.0" encoding="utf-8"?>
<p:tagLst xmlns:p="http://schemas.openxmlformats.org/presentationml/2006/main">
  <p:tag name="KSO_WM_BEAUTIFY_FLAG" val=""/>
</p:tagLst>
</file>

<file path=ppt/tags/tag539.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40.xml><?xml version="1.0" encoding="utf-8"?>
<p:tagLst xmlns:p="http://schemas.openxmlformats.org/presentationml/2006/main">
  <p:tag name="KSO_WM_BEAUTIFY_FLAG" val=""/>
</p:tagLst>
</file>

<file path=ppt/tags/tag541.xml><?xml version="1.0" encoding="utf-8"?>
<p:tagLst xmlns:p="http://schemas.openxmlformats.org/presentationml/2006/main">
  <p:tag name="KSO_WM_BEAUTIFY_FLAG" val=""/>
</p:tagLst>
</file>

<file path=ppt/tags/tag542.xml><?xml version="1.0" encoding="utf-8"?>
<p:tagLst xmlns:p="http://schemas.openxmlformats.org/presentationml/2006/main">
  <p:tag name="KSO_WM_BEAUTIFY_FLAG" val=""/>
</p:tagLst>
</file>

<file path=ppt/tags/tag543.xml><?xml version="1.0" encoding="utf-8"?>
<p:tagLst xmlns:p="http://schemas.openxmlformats.org/presentationml/2006/main">
  <p:tag name="KSO_WM_BEAUTIFY_FLAG" val=""/>
</p:tagLst>
</file>

<file path=ppt/tags/tag544.xml><?xml version="1.0" encoding="utf-8"?>
<p:tagLst xmlns:p="http://schemas.openxmlformats.org/presentationml/2006/main">
  <p:tag name="KSO_WM_BEAUTIFY_FLAG" val=""/>
</p:tagLst>
</file>

<file path=ppt/tags/tag545.xml><?xml version="1.0" encoding="utf-8"?>
<p:tagLst xmlns:p="http://schemas.openxmlformats.org/presentationml/2006/main">
  <p:tag name="KSO_WM_BEAUTIFY_FLAG" val=""/>
</p:tagLst>
</file>

<file path=ppt/tags/tag546.xml><?xml version="1.0" encoding="utf-8"?>
<p:tagLst xmlns:p="http://schemas.openxmlformats.org/presentationml/2006/main">
  <p:tag name="COMMONDATA" val="eyJoZGlkIjoiYTVhMzUzYzA1OWE2YTZhOTEzZGE3MDg3NWE2YTcxMjAifQ=="/>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MH" val="20161022192605"/>
  <p:tag name="MH_LIBRARY" val="GRAPHIC"/>
  <p:tag name="MH_TYPE" val="Text"/>
  <p:tag name="MH_ORDER" val="1"/>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MH" val="20161022192605"/>
  <p:tag name="MH_LIBRARY" val="GRAPHIC"/>
  <p:tag name="MH_TYPE" val="Text"/>
  <p:tag name="MH_ORDER" val="2"/>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MH" val="20161022192605"/>
  <p:tag name="MH_LIBRARY" val="GRAPHIC"/>
  <p:tag name="MH_TYPE" val="Text"/>
  <p:tag name="MH_ORDER" val="3"/>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MH" val="20161022192605"/>
  <p:tag name="MH_LIBRARY" val="GRAPHIC"/>
  <p:tag name="MH_TYPE" val="Text"/>
  <p:tag name="MH_ORDER" val="4"/>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古瓶荷花">
  <a:themeElements>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fontScheme name="古瓶荷花">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sm" len="sm"/>
          <a:tailEnd type="none" w="sm" len="sm"/>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sm" len="sm"/>
          <a:tailEnd type="none" w="sm" len="sm"/>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30689</Words>
  <Application>WPS 演示</Application>
  <PresentationFormat/>
  <Paragraphs>1756</Paragraphs>
  <Slides>142</Slides>
  <Notes>0</Notes>
  <HiddenSlides>0</HiddenSlides>
  <MMClips>0</MMClips>
  <ScaleCrop>false</ScaleCrop>
  <HeadingPairs>
    <vt:vector size="8" baseType="variant">
      <vt:variant>
        <vt:lpstr>已用的字体</vt:lpstr>
      </vt:variant>
      <vt:variant>
        <vt:i4>23</vt:i4>
      </vt:variant>
      <vt:variant>
        <vt:lpstr>主题</vt:lpstr>
      </vt:variant>
      <vt:variant>
        <vt:i4>4</vt:i4>
      </vt:variant>
      <vt:variant>
        <vt:lpstr>嵌入 OLE 服务器</vt:lpstr>
      </vt:variant>
      <vt:variant>
        <vt:i4>1</vt:i4>
      </vt:variant>
      <vt:variant>
        <vt:lpstr>幻灯片标题</vt:lpstr>
      </vt:variant>
      <vt:variant>
        <vt:i4>142</vt:i4>
      </vt:variant>
    </vt:vector>
  </HeadingPairs>
  <TitlesOfParts>
    <vt:vector size="170" baseType="lpstr">
      <vt:lpstr>Arial</vt:lpstr>
      <vt:lpstr>宋体</vt:lpstr>
      <vt:lpstr>Wingdings</vt:lpstr>
      <vt:lpstr>文鼎中特广告体</vt:lpstr>
      <vt:lpstr>黑体</vt:lpstr>
      <vt:lpstr>楷体_GB2312</vt:lpstr>
      <vt:lpstr>新宋体</vt:lpstr>
      <vt:lpstr>微软雅黑</vt:lpstr>
      <vt:lpstr>Nexa Light</vt:lpstr>
      <vt:lpstr>华康少女文字W5(P)</vt:lpstr>
      <vt:lpstr>Tahoma</vt:lpstr>
      <vt:lpstr>Times New Roman</vt:lpstr>
      <vt:lpstr>华文新魏</vt:lpstr>
      <vt:lpstr>Calibri</vt:lpstr>
      <vt:lpstr>思源黑体 CN Heavy</vt:lpstr>
      <vt:lpstr>Arial Unicode MS</vt:lpstr>
      <vt:lpstr>Times New Roman</vt:lpstr>
      <vt:lpstr>Segoe Print</vt:lpstr>
      <vt:lpstr>华文中宋</vt:lpstr>
      <vt:lpstr>Segoe UI Light</vt:lpstr>
      <vt:lpstr>inpin heiti</vt:lpstr>
      <vt:lpstr>Verdana</vt:lpstr>
      <vt:lpstr>华文行楷</vt:lpstr>
      <vt:lpstr>模板</vt:lpstr>
      <vt:lpstr>3_模板</vt:lpstr>
      <vt:lpstr>5_模板</vt:lpstr>
      <vt:lpstr>古瓶荷花</vt:lpstr>
      <vt:lpstr>Paint.Picture</vt:lpstr>
      <vt:lpstr>项目五   企业所得税计算与申报</vt:lpstr>
      <vt:lpstr>PowerPoint 演示文稿</vt:lpstr>
      <vt:lpstr>PowerPoint 演示文稿</vt:lpstr>
      <vt:lpstr>PowerPoint 演示文稿</vt:lpstr>
      <vt:lpstr>PowerPoint 演示文稿</vt:lpstr>
      <vt:lpstr>PowerPoint 演示文稿</vt:lpstr>
      <vt:lpstr>AC</vt:lpstr>
      <vt:lpstr>PowerPoint 演示文稿</vt:lpstr>
      <vt:lpstr>PowerPoint 演示文稿</vt:lpstr>
      <vt:lpstr>PowerPoint 演示文稿</vt:lpstr>
      <vt:lpstr>二、企业所得税征税对象</vt:lpstr>
      <vt:lpstr>PowerPoint 演示文稿</vt:lpstr>
      <vt:lpstr>PowerPoint 演示文稿</vt:lpstr>
      <vt:lpstr>PowerPoint 演示文稿</vt:lpstr>
      <vt:lpstr>【注意】所得来源地要注意记忆和理解！！！</vt:lpstr>
      <vt:lpstr>PowerPoint 演示文稿</vt:lpstr>
      <vt:lpstr>PowerPoint 演示文稿</vt:lpstr>
      <vt:lpstr>PowerPoint 演示文稿</vt:lpstr>
      <vt:lpstr>三、企业所得税税率</vt:lpstr>
      <vt:lpstr>四、企业所得税税收优惠</vt:lpstr>
      <vt:lpstr>PowerPoint 演示文稿</vt:lpstr>
      <vt:lpstr>PowerPoint 演示文稿</vt:lpstr>
      <vt:lpstr>续表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非货币形式收入应当按照公允价值确定收入额。</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二、准予扣除项目的一般规定</vt:lpstr>
      <vt:lpstr>PowerPoint 演示文稿</vt:lpstr>
      <vt:lpstr>PowerPoint 演示文稿</vt:lpstr>
      <vt:lpstr>PowerPoint 演示文稿</vt:lpstr>
      <vt:lpstr>三、税法允许扣除项目的范围和标准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4、借款费用和利息费用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9、其他扣除项目标准（7项）</vt:lpstr>
      <vt:lpstr>PowerPoint 演示文稿</vt:lpstr>
      <vt:lpstr>PowerPoint 演示文稿</vt:lpstr>
      <vt:lpstr>PowerPoint 演示文稿</vt:lpstr>
      <vt:lpstr>四、不得扣除项目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特点：</vt:lpstr>
      <vt:lpstr>PowerPoint 演示文稿</vt:lpstr>
      <vt:lpstr>PowerPoint 演示文稿</vt:lpstr>
      <vt:lpstr>PowerPoint 演示文稿</vt:lpstr>
      <vt:lpstr>PowerPoint 演示文稿</vt:lpstr>
      <vt:lpstr>练一练</vt:lpstr>
      <vt:lpstr>PowerPoint 演示文稿</vt:lpstr>
      <vt:lpstr>PowerPoint 演示文稿</vt:lpstr>
      <vt:lpstr>PowerPoint 演示文稿</vt:lpstr>
      <vt:lpstr>PowerPoint 演示文稿</vt:lpstr>
      <vt:lpstr>学中做</vt:lpstr>
      <vt:lpstr>PowerPoint 演示文稿</vt:lpstr>
      <vt:lpstr>PowerPoint 演示文稿</vt:lpstr>
      <vt:lpstr>任务三  出口应税消费品 退（免）税的计算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六、非居民企业的应纳税所得额</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（2）核算（查账）征收年度汇算清缴纳税申报表样及填报 《中华人民共和国企业所得税年度纳税申报表（A类）》如表，其余38张报表样表略。</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星回°</cp:lastModifiedBy>
  <cp:revision>92</cp:revision>
  <dcterms:created xsi:type="dcterms:W3CDTF">2006-03-08T06:55:00Z</dcterms:created>
  <dcterms:modified xsi:type="dcterms:W3CDTF">2023-09-18T12:54:23Z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280510966D62440E9D9404103269C12B_12</vt:lpwstr>
  </property>
</Properties>
</file>